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66" r:id="rId5"/>
    <p:sldId id="320" r:id="rId6"/>
    <p:sldId id="288" r:id="rId7"/>
    <p:sldId id="321" r:id="rId8"/>
    <p:sldId id="292" r:id="rId9"/>
    <p:sldId id="319" r:id="rId10"/>
    <p:sldId id="340" r:id="rId11"/>
    <p:sldId id="296" r:id="rId12"/>
    <p:sldId id="323" r:id="rId13"/>
    <p:sldId id="324" r:id="rId14"/>
    <p:sldId id="325" r:id="rId15"/>
    <p:sldId id="329" r:id="rId16"/>
    <p:sldId id="327" r:id="rId17"/>
    <p:sldId id="330" r:id="rId18"/>
    <p:sldId id="331" r:id="rId19"/>
    <p:sldId id="333" r:id="rId20"/>
    <p:sldId id="334" r:id="rId21"/>
    <p:sldId id="335" r:id="rId22"/>
    <p:sldId id="336" r:id="rId23"/>
    <p:sldId id="337" r:id="rId24"/>
    <p:sldId id="306" r:id="rId25"/>
    <p:sldId id="308" r:id="rId26"/>
    <p:sldId id="309" r:id="rId27"/>
    <p:sldId id="310" r:id="rId28"/>
    <p:sldId id="311" r:id="rId29"/>
    <p:sldId id="312" r:id="rId30"/>
    <p:sldId id="313" r:id="rId31"/>
    <p:sldId id="339" r:id="rId32"/>
    <p:sldId id="314" r:id="rId33"/>
    <p:sldId id="287" r:id="rId34"/>
    <p:sldId id="341" r:id="rId35"/>
    <p:sldId id="273" r:id="rId36"/>
    <p:sldId id="274" r:id="rId37"/>
    <p:sldId id="277" r:id="rId38"/>
    <p:sldId id="271" r:id="rId39"/>
    <p:sldId id="286" r:id="rId40"/>
  </p:sldIdLst>
  <p:sldSz cx="12192000" cy="6858000"/>
  <p:notesSz cx="6808788" cy="9940925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95959"/>
    <a:srgbClr val="D30F64"/>
    <a:srgbClr val="6C07CE"/>
    <a:srgbClr val="7FC6ED"/>
    <a:srgbClr val="197DCE"/>
    <a:srgbClr val="BC7FB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274" autoAdjust="0"/>
  </p:normalViewPr>
  <p:slideViewPr>
    <p:cSldViewPr snapToGrid="0" showGuides="1">
      <p:cViewPr varScale="1">
        <p:scale>
          <a:sx n="86" d="100"/>
          <a:sy n="86" d="100"/>
        </p:scale>
        <p:origin x="-78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ED4ED5-533A-4B84-85C6-1ED2617319B0}" type="doc">
      <dgm:prSet loTypeId="urn:microsoft.com/office/officeart/2005/8/layout/chevron1" loCatId="process" qsTypeId="urn:microsoft.com/office/officeart/2005/8/quickstyle/simple1" qsCatId="simple" csTypeId="urn:microsoft.com/office/officeart/2005/8/colors/colorful1#1" csCatId="colorful" phldr="1"/>
      <dgm:spPr/>
    </dgm:pt>
    <dgm:pt modelId="{D0C3AEE0-5BB4-4312-BA45-74FC2FC14B06}">
      <dgm:prSet phldrT="[Текст]" custT="1"/>
      <dgm:spPr/>
      <dgm:t>
        <a:bodyPr/>
        <a:lstStyle/>
        <a:p>
          <a:pPr algn="l"/>
          <a:r>
            <a:rPr lang="ru-RU" sz="1800" dirty="0" smtClean="0"/>
            <a:t>     По урегулированию трудовых споров</a:t>
          </a:r>
          <a:endParaRPr lang="ru-RU" sz="1800" dirty="0"/>
        </a:p>
      </dgm:t>
    </dgm:pt>
    <dgm:pt modelId="{019A3CBC-1BC9-483F-8629-7564568A00C0}" type="parTrans" cxnId="{9BCFDC7B-B713-4F34-9F3B-7C53B1ABEF13}">
      <dgm:prSet/>
      <dgm:spPr/>
      <dgm:t>
        <a:bodyPr/>
        <a:lstStyle/>
        <a:p>
          <a:endParaRPr lang="ru-RU"/>
        </a:p>
      </dgm:t>
    </dgm:pt>
    <dgm:pt modelId="{ED39D018-DA6D-410A-94FF-A9AB8D20825B}" type="sibTrans" cxnId="{9BCFDC7B-B713-4F34-9F3B-7C53B1ABEF13}">
      <dgm:prSet/>
      <dgm:spPr/>
      <dgm:t>
        <a:bodyPr/>
        <a:lstStyle/>
        <a:p>
          <a:endParaRPr lang="ru-RU"/>
        </a:p>
      </dgm:t>
    </dgm:pt>
    <dgm:pt modelId="{056813AC-1C36-4F66-A49A-8AFC0929512C}" type="pres">
      <dgm:prSet presAssocID="{3EED4ED5-533A-4B84-85C6-1ED2617319B0}" presName="Name0" presStyleCnt="0">
        <dgm:presLayoutVars>
          <dgm:dir/>
          <dgm:animLvl val="lvl"/>
          <dgm:resizeHandles val="exact"/>
        </dgm:presLayoutVars>
      </dgm:prSet>
      <dgm:spPr/>
    </dgm:pt>
    <dgm:pt modelId="{A700D60B-7518-43B7-B031-51682A239395}" type="pres">
      <dgm:prSet presAssocID="{D0C3AEE0-5BB4-4312-BA45-74FC2FC14B06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47E0B2-C18C-4CE8-B57E-9AFD068FFA90}" type="presOf" srcId="{3EED4ED5-533A-4B84-85C6-1ED2617319B0}" destId="{056813AC-1C36-4F66-A49A-8AFC0929512C}" srcOrd="0" destOrd="0" presId="urn:microsoft.com/office/officeart/2005/8/layout/chevron1"/>
    <dgm:cxn modelId="{9BCFDC7B-B713-4F34-9F3B-7C53B1ABEF13}" srcId="{3EED4ED5-533A-4B84-85C6-1ED2617319B0}" destId="{D0C3AEE0-5BB4-4312-BA45-74FC2FC14B06}" srcOrd="0" destOrd="0" parTransId="{019A3CBC-1BC9-483F-8629-7564568A00C0}" sibTransId="{ED39D018-DA6D-410A-94FF-A9AB8D20825B}"/>
    <dgm:cxn modelId="{3EFE485B-8C38-480A-9290-B65DFA341CAC}" type="presOf" srcId="{D0C3AEE0-5BB4-4312-BA45-74FC2FC14B06}" destId="{A700D60B-7518-43B7-B031-51682A239395}" srcOrd="0" destOrd="0" presId="urn:microsoft.com/office/officeart/2005/8/layout/chevron1"/>
    <dgm:cxn modelId="{BB264080-E4E3-4019-86F0-716F80E9CB21}" type="presParOf" srcId="{056813AC-1C36-4F66-A49A-8AFC0929512C}" destId="{A700D60B-7518-43B7-B031-51682A23939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ED4ED5-533A-4B84-85C6-1ED2617319B0}" type="doc">
      <dgm:prSet loTypeId="urn:microsoft.com/office/officeart/2005/8/layout/chevron1" loCatId="process" qsTypeId="urn:microsoft.com/office/officeart/2005/8/quickstyle/simple1" qsCatId="simple" csTypeId="urn:microsoft.com/office/officeart/2005/8/colors/colorful1#2" csCatId="colorful" phldr="1"/>
      <dgm:spPr/>
    </dgm:pt>
    <dgm:pt modelId="{68D4CDEC-6868-444B-A57D-C8090075055B}">
      <dgm:prSet custT="1"/>
      <dgm:spPr>
        <a:solidFill>
          <a:srgbClr val="BC7FBB"/>
        </a:solidFill>
      </dgm:spPr>
      <dgm:t>
        <a:bodyPr/>
        <a:lstStyle/>
        <a:p>
          <a:pPr algn="l"/>
          <a:r>
            <a:rPr lang="ru-RU" sz="1800" dirty="0" smtClean="0"/>
            <a:t>     По охране труда</a:t>
          </a:r>
          <a:endParaRPr lang="ru-RU" sz="1800" dirty="0"/>
        </a:p>
      </dgm:t>
    </dgm:pt>
    <dgm:pt modelId="{DEFBDDF3-DFE7-43EB-80C9-74AA6D66B6BB}" type="parTrans" cxnId="{9B85726F-FC53-4463-82B4-2D8B82536E61}">
      <dgm:prSet/>
      <dgm:spPr/>
      <dgm:t>
        <a:bodyPr/>
        <a:lstStyle/>
        <a:p>
          <a:endParaRPr lang="ru-RU"/>
        </a:p>
      </dgm:t>
    </dgm:pt>
    <dgm:pt modelId="{25AAB329-365B-4A9E-B92A-4F99CFEC4100}" type="sibTrans" cxnId="{9B85726F-FC53-4463-82B4-2D8B82536E61}">
      <dgm:prSet/>
      <dgm:spPr/>
      <dgm:t>
        <a:bodyPr/>
        <a:lstStyle/>
        <a:p>
          <a:endParaRPr lang="ru-RU"/>
        </a:p>
      </dgm:t>
    </dgm:pt>
    <dgm:pt modelId="{056813AC-1C36-4F66-A49A-8AFC0929512C}" type="pres">
      <dgm:prSet presAssocID="{3EED4ED5-533A-4B84-85C6-1ED2617319B0}" presName="Name0" presStyleCnt="0">
        <dgm:presLayoutVars>
          <dgm:dir/>
          <dgm:animLvl val="lvl"/>
          <dgm:resizeHandles val="exact"/>
        </dgm:presLayoutVars>
      </dgm:prSet>
      <dgm:spPr/>
    </dgm:pt>
    <dgm:pt modelId="{DEE9FE10-DA14-4E52-B661-D50A56ED7647}" type="pres">
      <dgm:prSet presAssocID="{68D4CDEC-6868-444B-A57D-C8090075055B}" presName="parTxOnly" presStyleLbl="node1" presStyleIdx="0" presStyleCnt="1" custLinFactNeighborX="-35350" custLinFactNeighborY="172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47E0B2-C18C-4CE8-B57E-9AFD068FFA90}" type="presOf" srcId="{3EED4ED5-533A-4B84-85C6-1ED2617319B0}" destId="{056813AC-1C36-4F66-A49A-8AFC0929512C}" srcOrd="0" destOrd="0" presId="urn:microsoft.com/office/officeart/2005/8/layout/chevron1"/>
    <dgm:cxn modelId="{9B85726F-FC53-4463-82B4-2D8B82536E61}" srcId="{3EED4ED5-533A-4B84-85C6-1ED2617319B0}" destId="{68D4CDEC-6868-444B-A57D-C8090075055B}" srcOrd="0" destOrd="0" parTransId="{DEFBDDF3-DFE7-43EB-80C9-74AA6D66B6BB}" sibTransId="{25AAB329-365B-4A9E-B92A-4F99CFEC4100}"/>
    <dgm:cxn modelId="{3058FB24-50DA-4001-9EE2-48AA2C757A21}" type="presOf" srcId="{68D4CDEC-6868-444B-A57D-C8090075055B}" destId="{DEE9FE10-DA14-4E52-B661-D50A56ED7647}" srcOrd="0" destOrd="0" presId="urn:microsoft.com/office/officeart/2005/8/layout/chevron1"/>
    <dgm:cxn modelId="{31D8487A-407F-4892-B1C7-A0D49154F89B}" type="presParOf" srcId="{056813AC-1C36-4F66-A49A-8AFC0929512C}" destId="{DEE9FE10-DA14-4E52-B661-D50A56ED764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73DAFA-F6DD-4C52-B998-803AA1A63C6F}" type="doc">
      <dgm:prSet loTypeId="urn:microsoft.com/office/officeart/2008/layout/RadialCluster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F4FBF29-2240-4681-8D5C-81E29F8C0B1D}">
      <dgm:prSet phldrT="[Текст]"/>
      <dgm:spPr/>
      <dgm:t>
        <a:bodyPr/>
        <a:lstStyle/>
        <a:p>
          <a:r>
            <a:rPr lang="ru-RU" b="1" dirty="0" smtClean="0"/>
            <a:t>Мероприятия</a:t>
          </a:r>
          <a:endParaRPr lang="ru-RU" b="1" dirty="0"/>
        </a:p>
      </dgm:t>
    </dgm:pt>
    <dgm:pt modelId="{853EEF0C-DB80-4B4C-8011-3E589C859BA8}" type="parTrans" cxnId="{91B3210E-51D4-44F5-8FC0-9BD167466C2E}">
      <dgm:prSet/>
      <dgm:spPr/>
      <dgm:t>
        <a:bodyPr/>
        <a:lstStyle/>
        <a:p>
          <a:endParaRPr lang="ru-RU" b="1"/>
        </a:p>
      </dgm:t>
    </dgm:pt>
    <dgm:pt modelId="{B888E386-9877-4C77-89E8-5E6DBE15B3B1}" type="sibTrans" cxnId="{91B3210E-51D4-44F5-8FC0-9BD167466C2E}">
      <dgm:prSet/>
      <dgm:spPr/>
      <dgm:t>
        <a:bodyPr/>
        <a:lstStyle/>
        <a:p>
          <a:endParaRPr lang="ru-RU" b="1"/>
        </a:p>
      </dgm:t>
    </dgm:pt>
    <dgm:pt modelId="{45830BFE-9C5C-4210-86A7-D347C9B951AC}">
      <dgm:prSet phldrT="[Текст]" custT="1"/>
      <dgm:spPr/>
      <dgm:t>
        <a:bodyPr/>
        <a:lstStyle/>
        <a:p>
          <a:r>
            <a:rPr lang="ru-RU" sz="2400" b="1" dirty="0" smtClean="0"/>
            <a:t>Спортивно-массовые</a:t>
          </a:r>
          <a:endParaRPr lang="ru-RU" sz="2400" b="1" dirty="0"/>
        </a:p>
      </dgm:t>
    </dgm:pt>
    <dgm:pt modelId="{6B7C81BB-ABE8-4769-889B-5E40DFDC54DA}" type="parTrans" cxnId="{BA15A928-9AC5-4D5B-B9D9-302D674D3375}">
      <dgm:prSet/>
      <dgm:spPr/>
      <dgm:t>
        <a:bodyPr/>
        <a:lstStyle/>
        <a:p>
          <a:endParaRPr lang="ru-RU" b="1"/>
        </a:p>
      </dgm:t>
    </dgm:pt>
    <dgm:pt modelId="{097A76B8-2BF2-4532-914A-FDA7CD9F673B}" type="sibTrans" cxnId="{BA15A928-9AC5-4D5B-B9D9-302D674D3375}">
      <dgm:prSet/>
      <dgm:spPr/>
      <dgm:t>
        <a:bodyPr/>
        <a:lstStyle/>
        <a:p>
          <a:endParaRPr lang="ru-RU" b="1"/>
        </a:p>
      </dgm:t>
    </dgm:pt>
    <dgm:pt modelId="{0E865A82-1F77-4E6B-8D35-23CF3A7E33C8}">
      <dgm:prSet phldrT="[Текст]" custT="1"/>
      <dgm:spPr/>
      <dgm:t>
        <a:bodyPr/>
        <a:lstStyle/>
        <a:p>
          <a:r>
            <a:rPr lang="ru-RU" sz="2400" b="1" dirty="0" smtClean="0"/>
            <a:t>Поздравительные (чествование юбиляров)</a:t>
          </a:r>
          <a:endParaRPr lang="ru-RU" sz="2400" b="1" dirty="0"/>
        </a:p>
      </dgm:t>
    </dgm:pt>
    <dgm:pt modelId="{E40F3188-36D1-4F06-B9DC-68133DFAF1C7}" type="parTrans" cxnId="{994DDC3E-A39E-46DD-8B38-314C9B1DB629}">
      <dgm:prSet/>
      <dgm:spPr/>
      <dgm:t>
        <a:bodyPr/>
        <a:lstStyle/>
        <a:p>
          <a:endParaRPr lang="ru-RU" b="1"/>
        </a:p>
      </dgm:t>
    </dgm:pt>
    <dgm:pt modelId="{0DDF6A06-7E5F-4E2E-A02A-EEB7F2E3A93E}" type="sibTrans" cxnId="{994DDC3E-A39E-46DD-8B38-314C9B1DB629}">
      <dgm:prSet/>
      <dgm:spPr/>
      <dgm:t>
        <a:bodyPr/>
        <a:lstStyle/>
        <a:p>
          <a:endParaRPr lang="ru-RU" b="1"/>
        </a:p>
      </dgm:t>
    </dgm:pt>
    <dgm:pt modelId="{DC92E07A-F6FD-41BC-9148-3EF0ADA6074E}">
      <dgm:prSet phldrT="[Текст]" custT="1"/>
      <dgm:spPr>
        <a:solidFill>
          <a:srgbClr val="6C07CE"/>
        </a:solidFill>
      </dgm:spPr>
      <dgm:t>
        <a:bodyPr/>
        <a:lstStyle/>
        <a:p>
          <a:r>
            <a:rPr lang="ru-RU" sz="2400" b="1" dirty="0" smtClean="0"/>
            <a:t>Наградные</a:t>
          </a:r>
          <a:endParaRPr lang="ru-RU" sz="2400" b="1" dirty="0"/>
        </a:p>
      </dgm:t>
    </dgm:pt>
    <dgm:pt modelId="{4ED1F106-E51B-49EF-AA52-7CA29E499EA8}" type="parTrans" cxnId="{15C4A154-0A18-406C-AAE4-2113163457EE}">
      <dgm:prSet/>
      <dgm:spPr/>
      <dgm:t>
        <a:bodyPr/>
        <a:lstStyle/>
        <a:p>
          <a:endParaRPr lang="ru-RU" b="1"/>
        </a:p>
      </dgm:t>
    </dgm:pt>
    <dgm:pt modelId="{CA8DC222-47CF-44D6-957A-9F27B286539E}" type="sibTrans" cxnId="{15C4A154-0A18-406C-AAE4-2113163457EE}">
      <dgm:prSet/>
      <dgm:spPr/>
      <dgm:t>
        <a:bodyPr/>
        <a:lstStyle/>
        <a:p>
          <a:endParaRPr lang="ru-RU" b="1"/>
        </a:p>
      </dgm:t>
    </dgm:pt>
    <dgm:pt modelId="{F659DC10-DA07-4436-8CEE-ABC3E07E6A9C}">
      <dgm:prSet phldrT="[Текст]" custT="1"/>
      <dgm:spPr/>
      <dgm:t>
        <a:bodyPr/>
        <a:lstStyle/>
        <a:p>
          <a:r>
            <a:rPr lang="ru-RU" sz="2400" b="1" dirty="0" smtClean="0"/>
            <a:t>Праздничные</a:t>
          </a:r>
          <a:endParaRPr lang="ru-RU" sz="2400" b="1" dirty="0"/>
        </a:p>
      </dgm:t>
    </dgm:pt>
    <dgm:pt modelId="{04C2DDA2-85BF-4074-83D2-D3ACAD41D100}" type="parTrans" cxnId="{EBB7A6B7-A283-44CF-AFEA-15E12F9EA350}">
      <dgm:prSet/>
      <dgm:spPr/>
      <dgm:t>
        <a:bodyPr/>
        <a:lstStyle/>
        <a:p>
          <a:endParaRPr lang="ru-RU" b="1"/>
        </a:p>
      </dgm:t>
    </dgm:pt>
    <dgm:pt modelId="{A047A16D-DBB5-4663-BACB-46A6AAF3BA48}" type="sibTrans" cxnId="{EBB7A6B7-A283-44CF-AFEA-15E12F9EA350}">
      <dgm:prSet/>
      <dgm:spPr/>
      <dgm:t>
        <a:bodyPr/>
        <a:lstStyle/>
        <a:p>
          <a:endParaRPr lang="ru-RU" b="1"/>
        </a:p>
      </dgm:t>
    </dgm:pt>
    <dgm:pt modelId="{60BABD2A-89A4-4B5E-A288-01F9B3DAF043}">
      <dgm:prSet phldrT="[Текст]" custT="1"/>
      <dgm:spPr>
        <a:solidFill>
          <a:srgbClr val="197DCE"/>
        </a:solidFill>
      </dgm:spPr>
      <dgm:t>
        <a:bodyPr/>
        <a:lstStyle/>
        <a:p>
          <a:r>
            <a:rPr lang="ru-RU" sz="2400" b="1" dirty="0" smtClean="0"/>
            <a:t>Общественно-значимые (субботники)</a:t>
          </a:r>
          <a:endParaRPr lang="ru-RU" sz="2400" b="1" dirty="0"/>
        </a:p>
      </dgm:t>
    </dgm:pt>
    <dgm:pt modelId="{FD7BB58E-63FC-4233-895C-EDA7A85B3F3A}" type="parTrans" cxnId="{11FE91D3-4E26-4004-864C-D57B7D2F38E3}">
      <dgm:prSet/>
      <dgm:spPr/>
      <dgm:t>
        <a:bodyPr/>
        <a:lstStyle/>
        <a:p>
          <a:endParaRPr lang="ru-RU" b="1"/>
        </a:p>
      </dgm:t>
    </dgm:pt>
    <dgm:pt modelId="{0C42A252-D005-4553-A4FC-21B4F711CC94}" type="sibTrans" cxnId="{11FE91D3-4E26-4004-864C-D57B7D2F38E3}">
      <dgm:prSet/>
      <dgm:spPr/>
      <dgm:t>
        <a:bodyPr/>
        <a:lstStyle/>
        <a:p>
          <a:endParaRPr lang="ru-RU" b="1"/>
        </a:p>
      </dgm:t>
    </dgm:pt>
    <dgm:pt modelId="{C4BD8305-2DB3-47CE-8638-47549AD47A42}">
      <dgm:prSet phldrT="[Текст]" custT="1"/>
      <dgm:spPr>
        <a:solidFill>
          <a:srgbClr val="7FC6ED"/>
        </a:solidFill>
      </dgm:spPr>
      <dgm:t>
        <a:bodyPr/>
        <a:lstStyle/>
        <a:p>
          <a:r>
            <a:rPr lang="ru-RU" sz="2400" b="1" dirty="0" smtClean="0"/>
            <a:t>Конкурсные</a:t>
          </a:r>
          <a:endParaRPr lang="ru-RU" sz="2400" b="1" dirty="0"/>
        </a:p>
      </dgm:t>
    </dgm:pt>
    <dgm:pt modelId="{97BC3398-40E9-4502-9D18-514C190852B1}" type="parTrans" cxnId="{6215EC99-B2ED-4A5A-968E-B2FD0F12CCF8}">
      <dgm:prSet/>
      <dgm:spPr/>
      <dgm:t>
        <a:bodyPr/>
        <a:lstStyle/>
        <a:p>
          <a:endParaRPr lang="ru-RU"/>
        </a:p>
      </dgm:t>
    </dgm:pt>
    <dgm:pt modelId="{998F702A-0EDA-427D-B998-29633EAEF029}" type="sibTrans" cxnId="{6215EC99-B2ED-4A5A-968E-B2FD0F12CCF8}">
      <dgm:prSet/>
      <dgm:spPr/>
      <dgm:t>
        <a:bodyPr/>
        <a:lstStyle/>
        <a:p>
          <a:endParaRPr lang="ru-RU"/>
        </a:p>
      </dgm:t>
    </dgm:pt>
    <dgm:pt modelId="{D43AAA29-F178-40FB-B7CD-8CB2E594BB71}" type="pres">
      <dgm:prSet presAssocID="{0D73DAFA-F6DD-4C52-B998-803AA1A63C6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8355C5F-0447-4820-BEE1-A19BECFFB38A}" type="pres">
      <dgm:prSet presAssocID="{EF4FBF29-2240-4681-8D5C-81E29F8C0B1D}" presName="singleCycle" presStyleCnt="0"/>
      <dgm:spPr/>
    </dgm:pt>
    <dgm:pt modelId="{22246617-EB13-4004-A036-79A9E6188EB4}" type="pres">
      <dgm:prSet presAssocID="{EF4FBF29-2240-4681-8D5C-81E29F8C0B1D}" presName="singleCenter" presStyleLbl="node1" presStyleIdx="0" presStyleCnt="7" custScaleX="128909" custScaleY="122627" custLinFactNeighborX="1535" custLinFactNeighborY="-460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C2AD675D-6D9A-4221-8AFA-C8A225F5765A}" type="pres">
      <dgm:prSet presAssocID="{6B7C81BB-ABE8-4769-889B-5E40DFDC54DA}" presName="Name56" presStyleLbl="parChTrans1D2" presStyleIdx="0" presStyleCnt="6"/>
      <dgm:spPr/>
      <dgm:t>
        <a:bodyPr/>
        <a:lstStyle/>
        <a:p>
          <a:endParaRPr lang="ru-RU"/>
        </a:p>
      </dgm:t>
    </dgm:pt>
    <dgm:pt modelId="{EE213CD7-FDA4-4D69-9043-0CFC448ECA68}" type="pres">
      <dgm:prSet presAssocID="{45830BFE-9C5C-4210-86A7-D347C9B951AC}" presName="text0" presStyleLbl="node1" presStyleIdx="1" presStyleCnt="7" custScaleX="293128" custScaleY="132712" custRadScaleRad="96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E216E-C585-4647-AEFB-E3148859E6E8}" type="pres">
      <dgm:prSet presAssocID="{E40F3188-36D1-4F06-B9DC-68133DFAF1C7}" presName="Name56" presStyleLbl="parChTrans1D2" presStyleIdx="1" presStyleCnt="6"/>
      <dgm:spPr/>
      <dgm:t>
        <a:bodyPr/>
        <a:lstStyle/>
        <a:p>
          <a:endParaRPr lang="ru-RU"/>
        </a:p>
      </dgm:t>
    </dgm:pt>
    <dgm:pt modelId="{8A297F50-0223-4B23-9550-E44368554C40}" type="pres">
      <dgm:prSet presAssocID="{0E865A82-1F77-4E6B-8D35-23CF3A7E33C8}" presName="text0" presStyleLbl="node1" presStyleIdx="2" presStyleCnt="7" custScaleX="319292" custScaleY="132712" custRadScaleRad="186016" custRadScaleInc="36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46FF8-4F83-4AB5-94B6-26760B0506D2}" type="pres">
      <dgm:prSet presAssocID="{4ED1F106-E51B-49EF-AA52-7CA29E499EA8}" presName="Name56" presStyleLbl="parChTrans1D2" presStyleIdx="2" presStyleCnt="6"/>
      <dgm:spPr/>
      <dgm:t>
        <a:bodyPr/>
        <a:lstStyle/>
        <a:p>
          <a:endParaRPr lang="ru-RU"/>
        </a:p>
      </dgm:t>
    </dgm:pt>
    <dgm:pt modelId="{5EFAC65F-2F3F-45DF-B865-B61032D54E17}" type="pres">
      <dgm:prSet presAssocID="{DC92E07A-F6FD-41BC-9148-3EF0ADA6074E}" presName="text0" presStyleLbl="node1" presStyleIdx="3" presStyleCnt="7" custScaleX="293128" custScaleY="132712" custRadScaleRad="180519" custRadScaleInc="-43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1F372-D814-4D95-8A32-C54845B11A56}" type="pres">
      <dgm:prSet presAssocID="{04C2DDA2-85BF-4074-83D2-D3ACAD41D100}" presName="Name56" presStyleLbl="parChTrans1D2" presStyleIdx="3" presStyleCnt="6"/>
      <dgm:spPr/>
      <dgm:t>
        <a:bodyPr/>
        <a:lstStyle/>
        <a:p>
          <a:endParaRPr lang="ru-RU"/>
        </a:p>
      </dgm:t>
    </dgm:pt>
    <dgm:pt modelId="{84B17910-8D8E-44FC-BF63-082D2BEC1C3D}" type="pres">
      <dgm:prSet presAssocID="{F659DC10-DA07-4436-8CEE-ABC3E07E6A9C}" presName="text0" presStyleLbl="node1" presStyleIdx="4" presStyleCnt="7" custScaleX="293128" custScaleY="132712" custRadScaleRad="85674" custRadScaleInc="-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D5D1E-B8B4-4F34-9572-6BEE6E60C4DE}" type="pres">
      <dgm:prSet presAssocID="{FD7BB58E-63FC-4233-895C-EDA7A85B3F3A}" presName="Name56" presStyleLbl="parChTrans1D2" presStyleIdx="4" presStyleCnt="6"/>
      <dgm:spPr/>
      <dgm:t>
        <a:bodyPr/>
        <a:lstStyle/>
        <a:p>
          <a:endParaRPr lang="ru-RU"/>
        </a:p>
      </dgm:t>
    </dgm:pt>
    <dgm:pt modelId="{2D2680C4-71EB-4FAE-8393-7927B350DF3D}" type="pres">
      <dgm:prSet presAssocID="{60BABD2A-89A4-4B5E-A288-01F9B3DAF043}" presName="text0" presStyleLbl="node1" presStyleIdx="5" presStyleCnt="7" custScaleX="293128" custScaleY="132712" custRadScaleRad="162196" custRadScaleInc="50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B2B80-F2BC-4967-B2DE-394669E713EE}" type="pres">
      <dgm:prSet presAssocID="{97BC3398-40E9-4502-9D18-514C190852B1}" presName="Name56" presStyleLbl="parChTrans1D2" presStyleIdx="5" presStyleCnt="6"/>
      <dgm:spPr/>
      <dgm:t>
        <a:bodyPr/>
        <a:lstStyle/>
        <a:p>
          <a:endParaRPr lang="ru-RU"/>
        </a:p>
      </dgm:t>
    </dgm:pt>
    <dgm:pt modelId="{9BA518D1-644E-4D5B-930E-28ED263E542C}" type="pres">
      <dgm:prSet presAssocID="{C4BD8305-2DB3-47CE-8638-47549AD47A42}" presName="text0" presStyleLbl="node1" presStyleIdx="6" presStyleCnt="7" custScaleX="293128" custScaleY="132712" custRadScaleRad="183348" custRadScaleInc="-27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B7A6B7-A283-44CF-AFEA-15E12F9EA350}" srcId="{EF4FBF29-2240-4681-8D5C-81E29F8C0B1D}" destId="{F659DC10-DA07-4436-8CEE-ABC3E07E6A9C}" srcOrd="3" destOrd="0" parTransId="{04C2DDA2-85BF-4074-83D2-D3ACAD41D100}" sibTransId="{A047A16D-DBB5-4663-BACB-46A6AAF3BA48}"/>
    <dgm:cxn modelId="{BA15A928-9AC5-4D5B-B9D9-302D674D3375}" srcId="{EF4FBF29-2240-4681-8D5C-81E29F8C0B1D}" destId="{45830BFE-9C5C-4210-86A7-D347C9B951AC}" srcOrd="0" destOrd="0" parTransId="{6B7C81BB-ABE8-4769-889B-5E40DFDC54DA}" sibTransId="{097A76B8-2BF2-4532-914A-FDA7CD9F673B}"/>
    <dgm:cxn modelId="{12215ABD-BCE7-4289-8419-57ACFB23B536}" type="presOf" srcId="{F659DC10-DA07-4436-8CEE-ABC3E07E6A9C}" destId="{84B17910-8D8E-44FC-BF63-082D2BEC1C3D}" srcOrd="0" destOrd="0" presId="urn:microsoft.com/office/officeart/2008/layout/RadialCluster"/>
    <dgm:cxn modelId="{BCCA5469-B5E5-494B-93DD-4AE01714DE3E}" type="presOf" srcId="{4ED1F106-E51B-49EF-AA52-7CA29E499EA8}" destId="{9EB46FF8-4F83-4AB5-94B6-26760B0506D2}" srcOrd="0" destOrd="0" presId="urn:microsoft.com/office/officeart/2008/layout/RadialCluster"/>
    <dgm:cxn modelId="{4FB54084-AA79-4C25-8097-A51F98C477C8}" type="presOf" srcId="{C4BD8305-2DB3-47CE-8638-47549AD47A42}" destId="{9BA518D1-644E-4D5B-930E-28ED263E542C}" srcOrd="0" destOrd="0" presId="urn:microsoft.com/office/officeart/2008/layout/RadialCluster"/>
    <dgm:cxn modelId="{00F00478-DA38-4838-AFBF-7E0C3B1DFC08}" type="presOf" srcId="{60BABD2A-89A4-4B5E-A288-01F9B3DAF043}" destId="{2D2680C4-71EB-4FAE-8393-7927B350DF3D}" srcOrd="0" destOrd="0" presId="urn:microsoft.com/office/officeart/2008/layout/RadialCluster"/>
    <dgm:cxn modelId="{B7C0CF32-F017-4A1D-92F8-A6806B01F362}" type="presOf" srcId="{E40F3188-36D1-4F06-B9DC-68133DFAF1C7}" destId="{067E216E-C585-4647-AEFB-E3148859E6E8}" srcOrd="0" destOrd="0" presId="urn:microsoft.com/office/officeart/2008/layout/RadialCluster"/>
    <dgm:cxn modelId="{CB3A993D-5288-4077-B2F9-EA3DDCB564F6}" type="presOf" srcId="{DC92E07A-F6FD-41BC-9148-3EF0ADA6074E}" destId="{5EFAC65F-2F3F-45DF-B865-B61032D54E17}" srcOrd="0" destOrd="0" presId="urn:microsoft.com/office/officeart/2008/layout/RadialCluster"/>
    <dgm:cxn modelId="{3F94A3AC-053B-470C-B48B-736F952A85B3}" type="presOf" srcId="{FD7BB58E-63FC-4233-895C-EDA7A85B3F3A}" destId="{A9CD5D1E-B8B4-4F34-9572-6BEE6E60C4DE}" srcOrd="0" destOrd="0" presId="urn:microsoft.com/office/officeart/2008/layout/RadialCluster"/>
    <dgm:cxn modelId="{15C4A154-0A18-406C-AAE4-2113163457EE}" srcId="{EF4FBF29-2240-4681-8D5C-81E29F8C0B1D}" destId="{DC92E07A-F6FD-41BC-9148-3EF0ADA6074E}" srcOrd="2" destOrd="0" parTransId="{4ED1F106-E51B-49EF-AA52-7CA29E499EA8}" sibTransId="{CA8DC222-47CF-44D6-957A-9F27B286539E}"/>
    <dgm:cxn modelId="{F2B5A2AA-8229-49E8-A448-BDC81C71D457}" type="presOf" srcId="{97BC3398-40E9-4502-9D18-514C190852B1}" destId="{E99B2B80-F2BC-4967-B2DE-394669E713EE}" srcOrd="0" destOrd="0" presId="urn:microsoft.com/office/officeart/2008/layout/RadialCluster"/>
    <dgm:cxn modelId="{91B3210E-51D4-44F5-8FC0-9BD167466C2E}" srcId="{0D73DAFA-F6DD-4C52-B998-803AA1A63C6F}" destId="{EF4FBF29-2240-4681-8D5C-81E29F8C0B1D}" srcOrd="0" destOrd="0" parTransId="{853EEF0C-DB80-4B4C-8011-3E589C859BA8}" sibTransId="{B888E386-9877-4C77-89E8-5E6DBE15B3B1}"/>
    <dgm:cxn modelId="{8F90BD14-AFA6-4F6D-94B2-F9EBD5506677}" type="presOf" srcId="{04C2DDA2-85BF-4074-83D2-D3ACAD41D100}" destId="{B271F372-D814-4D95-8A32-C54845B11A56}" srcOrd="0" destOrd="0" presId="urn:microsoft.com/office/officeart/2008/layout/RadialCluster"/>
    <dgm:cxn modelId="{11FE91D3-4E26-4004-864C-D57B7D2F38E3}" srcId="{EF4FBF29-2240-4681-8D5C-81E29F8C0B1D}" destId="{60BABD2A-89A4-4B5E-A288-01F9B3DAF043}" srcOrd="4" destOrd="0" parTransId="{FD7BB58E-63FC-4233-895C-EDA7A85B3F3A}" sibTransId="{0C42A252-D005-4553-A4FC-21B4F711CC94}"/>
    <dgm:cxn modelId="{994DDC3E-A39E-46DD-8B38-314C9B1DB629}" srcId="{EF4FBF29-2240-4681-8D5C-81E29F8C0B1D}" destId="{0E865A82-1F77-4E6B-8D35-23CF3A7E33C8}" srcOrd="1" destOrd="0" parTransId="{E40F3188-36D1-4F06-B9DC-68133DFAF1C7}" sibTransId="{0DDF6A06-7E5F-4E2E-A02A-EEB7F2E3A93E}"/>
    <dgm:cxn modelId="{06A75320-8E91-4B62-98E2-62A291DA1E95}" type="presOf" srcId="{0E865A82-1F77-4E6B-8D35-23CF3A7E33C8}" destId="{8A297F50-0223-4B23-9550-E44368554C40}" srcOrd="0" destOrd="0" presId="urn:microsoft.com/office/officeart/2008/layout/RadialCluster"/>
    <dgm:cxn modelId="{06474BC9-CD89-4094-B6E9-028B2FD7ED89}" type="presOf" srcId="{0D73DAFA-F6DD-4C52-B998-803AA1A63C6F}" destId="{D43AAA29-F178-40FB-B7CD-8CB2E594BB71}" srcOrd="0" destOrd="0" presId="urn:microsoft.com/office/officeart/2008/layout/RadialCluster"/>
    <dgm:cxn modelId="{27FAB073-715F-43D3-8F32-470A067F403A}" type="presOf" srcId="{EF4FBF29-2240-4681-8D5C-81E29F8C0B1D}" destId="{22246617-EB13-4004-A036-79A9E6188EB4}" srcOrd="0" destOrd="0" presId="urn:microsoft.com/office/officeart/2008/layout/RadialCluster"/>
    <dgm:cxn modelId="{EA221BC9-39CD-4F9A-99A1-F89B9137805D}" type="presOf" srcId="{6B7C81BB-ABE8-4769-889B-5E40DFDC54DA}" destId="{C2AD675D-6D9A-4221-8AFA-C8A225F5765A}" srcOrd="0" destOrd="0" presId="urn:microsoft.com/office/officeart/2008/layout/RadialCluster"/>
    <dgm:cxn modelId="{6215EC99-B2ED-4A5A-968E-B2FD0F12CCF8}" srcId="{EF4FBF29-2240-4681-8D5C-81E29F8C0B1D}" destId="{C4BD8305-2DB3-47CE-8638-47549AD47A42}" srcOrd="5" destOrd="0" parTransId="{97BC3398-40E9-4502-9D18-514C190852B1}" sibTransId="{998F702A-0EDA-427D-B998-29633EAEF029}"/>
    <dgm:cxn modelId="{B3467F5C-421F-44BA-87BF-30B3A3E82EAB}" type="presOf" srcId="{45830BFE-9C5C-4210-86A7-D347C9B951AC}" destId="{EE213CD7-FDA4-4D69-9043-0CFC448ECA68}" srcOrd="0" destOrd="0" presId="urn:microsoft.com/office/officeart/2008/layout/RadialCluster"/>
    <dgm:cxn modelId="{E80EB026-CA87-4040-BAB3-7B0DBBC53A0F}" type="presParOf" srcId="{D43AAA29-F178-40FB-B7CD-8CB2E594BB71}" destId="{A8355C5F-0447-4820-BEE1-A19BECFFB38A}" srcOrd="0" destOrd="0" presId="urn:microsoft.com/office/officeart/2008/layout/RadialCluster"/>
    <dgm:cxn modelId="{18C828EF-D8A2-45E4-ACAB-B17F9580904E}" type="presParOf" srcId="{A8355C5F-0447-4820-BEE1-A19BECFFB38A}" destId="{22246617-EB13-4004-A036-79A9E6188EB4}" srcOrd="0" destOrd="0" presId="urn:microsoft.com/office/officeart/2008/layout/RadialCluster"/>
    <dgm:cxn modelId="{4822A63F-A87D-4121-BACB-4CEF4D4491CE}" type="presParOf" srcId="{A8355C5F-0447-4820-BEE1-A19BECFFB38A}" destId="{C2AD675D-6D9A-4221-8AFA-C8A225F5765A}" srcOrd="1" destOrd="0" presId="urn:microsoft.com/office/officeart/2008/layout/RadialCluster"/>
    <dgm:cxn modelId="{A3FA9CD1-2764-4C75-A287-BC4AC9CF975E}" type="presParOf" srcId="{A8355C5F-0447-4820-BEE1-A19BECFFB38A}" destId="{EE213CD7-FDA4-4D69-9043-0CFC448ECA68}" srcOrd="2" destOrd="0" presId="urn:microsoft.com/office/officeart/2008/layout/RadialCluster"/>
    <dgm:cxn modelId="{31882FF3-C308-4FC5-ACA0-F75518B6E1CF}" type="presParOf" srcId="{A8355C5F-0447-4820-BEE1-A19BECFFB38A}" destId="{067E216E-C585-4647-AEFB-E3148859E6E8}" srcOrd="3" destOrd="0" presId="urn:microsoft.com/office/officeart/2008/layout/RadialCluster"/>
    <dgm:cxn modelId="{D73CE3D8-05BF-46D9-B0F9-37832FFD4DEE}" type="presParOf" srcId="{A8355C5F-0447-4820-BEE1-A19BECFFB38A}" destId="{8A297F50-0223-4B23-9550-E44368554C40}" srcOrd="4" destOrd="0" presId="urn:microsoft.com/office/officeart/2008/layout/RadialCluster"/>
    <dgm:cxn modelId="{ECCEA568-B5D8-4254-B35B-E5793A96C1D6}" type="presParOf" srcId="{A8355C5F-0447-4820-BEE1-A19BECFFB38A}" destId="{9EB46FF8-4F83-4AB5-94B6-26760B0506D2}" srcOrd="5" destOrd="0" presId="urn:microsoft.com/office/officeart/2008/layout/RadialCluster"/>
    <dgm:cxn modelId="{8B2532D5-5D26-44DA-9A46-AD416FC983A1}" type="presParOf" srcId="{A8355C5F-0447-4820-BEE1-A19BECFFB38A}" destId="{5EFAC65F-2F3F-45DF-B865-B61032D54E17}" srcOrd="6" destOrd="0" presId="urn:microsoft.com/office/officeart/2008/layout/RadialCluster"/>
    <dgm:cxn modelId="{9979789D-FB88-41EF-A4ED-0A69BF22E19D}" type="presParOf" srcId="{A8355C5F-0447-4820-BEE1-A19BECFFB38A}" destId="{B271F372-D814-4D95-8A32-C54845B11A56}" srcOrd="7" destOrd="0" presId="urn:microsoft.com/office/officeart/2008/layout/RadialCluster"/>
    <dgm:cxn modelId="{B5909E4B-FEE3-4181-AEF6-EC5E929987C3}" type="presParOf" srcId="{A8355C5F-0447-4820-BEE1-A19BECFFB38A}" destId="{84B17910-8D8E-44FC-BF63-082D2BEC1C3D}" srcOrd="8" destOrd="0" presId="urn:microsoft.com/office/officeart/2008/layout/RadialCluster"/>
    <dgm:cxn modelId="{89B1896E-0237-441E-9F36-14BB7E53D22F}" type="presParOf" srcId="{A8355C5F-0447-4820-BEE1-A19BECFFB38A}" destId="{A9CD5D1E-B8B4-4F34-9572-6BEE6E60C4DE}" srcOrd="9" destOrd="0" presId="urn:microsoft.com/office/officeart/2008/layout/RadialCluster"/>
    <dgm:cxn modelId="{48D25FDE-5A3D-4D7A-8B61-D4FEA7FB6554}" type="presParOf" srcId="{A8355C5F-0447-4820-BEE1-A19BECFFB38A}" destId="{2D2680C4-71EB-4FAE-8393-7927B350DF3D}" srcOrd="10" destOrd="0" presId="urn:microsoft.com/office/officeart/2008/layout/RadialCluster"/>
    <dgm:cxn modelId="{964E5569-C918-42AF-BEB1-20BB33063E64}" type="presParOf" srcId="{A8355C5F-0447-4820-BEE1-A19BECFFB38A}" destId="{E99B2B80-F2BC-4967-B2DE-394669E713EE}" srcOrd="11" destOrd="0" presId="urn:microsoft.com/office/officeart/2008/layout/RadialCluster"/>
    <dgm:cxn modelId="{7367B68F-8AE6-47B4-AB45-37789D85F077}" type="presParOf" srcId="{A8355C5F-0447-4820-BEE1-A19BECFFB38A}" destId="{9BA518D1-644E-4D5B-930E-28ED263E542C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0D60B-7518-43B7-B031-51682A239395}">
      <dsp:nvSpPr>
        <dsp:cNvPr id="0" name=""/>
        <dsp:cNvSpPr/>
      </dsp:nvSpPr>
      <dsp:spPr>
        <a:xfrm>
          <a:off x="4715" y="0"/>
          <a:ext cx="9648918" cy="50437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    По урегулированию трудовых споров</a:t>
          </a:r>
          <a:endParaRPr lang="ru-RU" sz="1800" kern="1200" dirty="0"/>
        </a:p>
      </dsp:txBody>
      <dsp:txXfrm>
        <a:off x="256901" y="0"/>
        <a:ext cx="9144547" cy="504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9FE10-DA14-4E52-B661-D50A56ED7647}">
      <dsp:nvSpPr>
        <dsp:cNvPr id="0" name=""/>
        <dsp:cNvSpPr/>
      </dsp:nvSpPr>
      <dsp:spPr>
        <a:xfrm>
          <a:off x="0" y="0"/>
          <a:ext cx="9648917" cy="504000"/>
        </a:xfrm>
        <a:prstGeom prst="chevron">
          <a:avLst/>
        </a:prstGeom>
        <a:solidFill>
          <a:srgbClr val="BC7FB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    По охране труда</a:t>
          </a:r>
          <a:endParaRPr lang="ru-RU" sz="1800" kern="1200" dirty="0"/>
        </a:p>
      </dsp:txBody>
      <dsp:txXfrm>
        <a:off x="252000" y="0"/>
        <a:ext cx="9144917" cy="504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46617-EB13-4004-A036-79A9E6188EB4}">
      <dsp:nvSpPr>
        <dsp:cNvPr id="0" name=""/>
        <dsp:cNvSpPr/>
      </dsp:nvSpPr>
      <dsp:spPr>
        <a:xfrm>
          <a:off x="3982734" y="1341693"/>
          <a:ext cx="1857924" cy="17673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Мероприятия</a:t>
          </a:r>
          <a:endParaRPr lang="ru-RU" sz="1700" b="1" kern="1200" dirty="0"/>
        </a:p>
      </dsp:txBody>
      <dsp:txXfrm>
        <a:off x="4069011" y="1427970"/>
        <a:ext cx="1685370" cy="1594830"/>
      </dsp:txXfrm>
    </dsp:sp>
    <dsp:sp modelId="{C2AD675D-6D9A-4221-8AFA-C8A225F5765A}">
      <dsp:nvSpPr>
        <dsp:cNvPr id="0" name=""/>
        <dsp:cNvSpPr/>
      </dsp:nvSpPr>
      <dsp:spPr>
        <a:xfrm rot="16078752">
          <a:off x="4805352" y="1269134"/>
          <a:ext cx="1452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207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13CD7-FDA4-4D69-9043-0CFC448ECA68}">
      <dsp:nvSpPr>
        <dsp:cNvPr id="0" name=""/>
        <dsp:cNvSpPr/>
      </dsp:nvSpPr>
      <dsp:spPr>
        <a:xfrm>
          <a:off x="3437492" y="-84956"/>
          <a:ext cx="2830590" cy="1281533"/>
        </a:xfrm>
        <a:prstGeom prst="roundRect">
          <a:avLst/>
        </a:prstGeom>
        <a:solidFill>
          <a:schemeClr val="accent3">
            <a:hueOff val="-1271150"/>
            <a:satOff val="2214"/>
            <a:lumOff val="-8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Спортивно-массовые</a:t>
          </a:r>
          <a:endParaRPr lang="ru-RU" sz="2400" b="1" kern="1200" dirty="0"/>
        </a:p>
      </dsp:txBody>
      <dsp:txXfrm>
        <a:off x="3500051" y="-22397"/>
        <a:ext cx="2705472" cy="1156415"/>
      </dsp:txXfrm>
    </dsp:sp>
    <dsp:sp modelId="{067E216E-C585-4647-AEFB-E3148859E6E8}">
      <dsp:nvSpPr>
        <dsp:cNvPr id="0" name=""/>
        <dsp:cNvSpPr/>
      </dsp:nvSpPr>
      <dsp:spPr>
        <a:xfrm rot="20605156">
          <a:off x="5822332" y="1823015"/>
          <a:ext cx="8814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1491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297F50-0223-4B23-9550-E44368554C40}">
      <dsp:nvSpPr>
        <dsp:cNvPr id="0" name=""/>
        <dsp:cNvSpPr/>
      </dsp:nvSpPr>
      <dsp:spPr>
        <a:xfrm>
          <a:off x="6685496" y="597462"/>
          <a:ext cx="3083242" cy="1281533"/>
        </a:xfrm>
        <a:prstGeom prst="roundRect">
          <a:avLst/>
        </a:prstGeom>
        <a:solidFill>
          <a:schemeClr val="accent3">
            <a:hueOff val="-2542299"/>
            <a:satOff val="4427"/>
            <a:lumOff val="-1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Поздравительные (чествование юбиляров)</a:t>
          </a:r>
          <a:endParaRPr lang="ru-RU" sz="2400" b="1" kern="1200" dirty="0"/>
        </a:p>
      </dsp:txBody>
      <dsp:txXfrm>
        <a:off x="6748055" y="660021"/>
        <a:ext cx="2958124" cy="1156415"/>
      </dsp:txXfrm>
    </dsp:sp>
    <dsp:sp modelId="{9EB46FF8-4F83-4AB5-94B6-26760B0506D2}">
      <dsp:nvSpPr>
        <dsp:cNvPr id="0" name=""/>
        <dsp:cNvSpPr/>
      </dsp:nvSpPr>
      <dsp:spPr>
        <a:xfrm rot="1194995">
          <a:off x="5811640" y="2727245"/>
          <a:ext cx="9703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0355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FAC65F-2F3F-45DF-B865-B61032D54E17}">
      <dsp:nvSpPr>
        <dsp:cNvPr id="0" name=""/>
        <dsp:cNvSpPr/>
      </dsp:nvSpPr>
      <dsp:spPr>
        <a:xfrm>
          <a:off x="6752977" y="2764549"/>
          <a:ext cx="2830590" cy="1281533"/>
        </a:xfrm>
        <a:prstGeom prst="roundRect">
          <a:avLst/>
        </a:prstGeom>
        <a:solidFill>
          <a:srgbClr val="6C07C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Наградные</a:t>
          </a:r>
          <a:endParaRPr lang="ru-RU" sz="2400" b="1" kern="1200" dirty="0"/>
        </a:p>
      </dsp:txBody>
      <dsp:txXfrm>
        <a:off x="6815536" y="2827108"/>
        <a:ext cx="2705472" cy="1156415"/>
      </dsp:txXfrm>
    </dsp:sp>
    <dsp:sp modelId="{B271F372-D814-4D95-8A32-C54845B11A56}">
      <dsp:nvSpPr>
        <dsp:cNvPr id="0" name=""/>
        <dsp:cNvSpPr/>
      </dsp:nvSpPr>
      <dsp:spPr>
        <a:xfrm rot="5498396">
          <a:off x="4733978" y="3257194"/>
          <a:ext cx="2963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355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B17910-8D8E-44FC-BF63-082D2BEC1C3D}">
      <dsp:nvSpPr>
        <dsp:cNvPr id="0" name=""/>
        <dsp:cNvSpPr/>
      </dsp:nvSpPr>
      <dsp:spPr>
        <a:xfrm>
          <a:off x="3444275" y="3405311"/>
          <a:ext cx="2830590" cy="1281533"/>
        </a:xfrm>
        <a:prstGeom prst="roundRect">
          <a:avLst/>
        </a:prstGeom>
        <a:solidFill>
          <a:schemeClr val="accent3">
            <a:hueOff val="-5084598"/>
            <a:satOff val="8854"/>
            <a:lumOff val="-32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Праздничные</a:t>
          </a:r>
          <a:endParaRPr lang="ru-RU" sz="2400" b="1" kern="1200" dirty="0"/>
        </a:p>
      </dsp:txBody>
      <dsp:txXfrm>
        <a:off x="3506834" y="3467870"/>
        <a:ext cx="2705472" cy="1156415"/>
      </dsp:txXfrm>
    </dsp:sp>
    <dsp:sp modelId="{A9CD5D1E-B8B4-4F34-9572-6BEE6E60C4DE}">
      <dsp:nvSpPr>
        <dsp:cNvPr id="0" name=""/>
        <dsp:cNvSpPr/>
      </dsp:nvSpPr>
      <dsp:spPr>
        <a:xfrm rot="9739322">
          <a:off x="3242582" y="2636558"/>
          <a:ext cx="7580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8050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680C4-71EB-4FAE-8393-7927B350DF3D}">
      <dsp:nvSpPr>
        <dsp:cNvPr id="0" name=""/>
        <dsp:cNvSpPr/>
      </dsp:nvSpPr>
      <dsp:spPr>
        <a:xfrm>
          <a:off x="429890" y="2561968"/>
          <a:ext cx="2830590" cy="1281533"/>
        </a:xfrm>
        <a:prstGeom prst="roundRect">
          <a:avLst/>
        </a:prstGeom>
        <a:solidFill>
          <a:srgbClr val="197DC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Общественно-значимые (субботники)</a:t>
          </a:r>
          <a:endParaRPr lang="ru-RU" sz="2400" b="1" kern="1200" dirty="0"/>
        </a:p>
      </dsp:txBody>
      <dsp:txXfrm>
        <a:off x="492449" y="2624527"/>
        <a:ext cx="2705472" cy="1156415"/>
      </dsp:txXfrm>
    </dsp:sp>
    <dsp:sp modelId="{E99B2B80-F2BC-4967-B2DE-394669E713EE}">
      <dsp:nvSpPr>
        <dsp:cNvPr id="0" name=""/>
        <dsp:cNvSpPr/>
      </dsp:nvSpPr>
      <dsp:spPr>
        <a:xfrm rot="11924132">
          <a:off x="2973324" y="1743783"/>
          <a:ext cx="10368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6881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518D1-644E-4D5B-930E-28ED263E542C}">
      <dsp:nvSpPr>
        <dsp:cNvPr id="0" name=""/>
        <dsp:cNvSpPr/>
      </dsp:nvSpPr>
      <dsp:spPr>
        <a:xfrm>
          <a:off x="170206" y="456463"/>
          <a:ext cx="2830590" cy="1281533"/>
        </a:xfrm>
        <a:prstGeom prst="roundRect">
          <a:avLst/>
        </a:prstGeom>
        <a:solidFill>
          <a:srgbClr val="7FC6E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Конкурсные</a:t>
          </a:r>
          <a:endParaRPr lang="ru-RU" sz="2400" b="1" kern="1200" dirty="0"/>
        </a:p>
      </dsp:txBody>
      <dsp:txXfrm>
        <a:off x="232765" y="519022"/>
        <a:ext cx="2705472" cy="1156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0B9934-636A-4466-B4C2-E6E5A3EC5436}" type="datetime1">
              <a:rPr lang="ru-RU" smtClean="0"/>
              <a:pPr rtl="0"/>
              <a:t>24.05.2023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022FEE5-93F6-4794-9247-D82E88608B7E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8400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5C63A-F5B9-408E-9B46-5C0738D711E6}" type="datetime1">
              <a:rPr lang="ru-RU" smtClean="0"/>
              <a:pPr/>
              <a:t>24.05.2023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5939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4989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3517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769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3804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4618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1192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0141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0141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0141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0141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6916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0141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155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6882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76198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50016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94835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62446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63816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59398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0141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01416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69164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31418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82723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77490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987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3043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6916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3043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3325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7129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90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ЗАГОЛОВОК</a:t>
            </a:r>
            <a:br>
              <a:rPr lang="ru-RU" noProof="0" dirty="0"/>
            </a:br>
            <a:r>
              <a:rPr lang="ru-RU" noProof="0" dirty="0"/>
              <a:t>ПРЕЗЕНТАЦИИ    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xmlns="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Месяц</a:t>
            </a:r>
            <a:br>
              <a:rPr lang="ru-RU" noProof="0" dirty="0"/>
            </a:br>
            <a:r>
              <a:rPr lang="ru-RU" noProof="0" dirty="0"/>
              <a:t>20XX</a:t>
            </a:r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xmlns="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:a16="http://schemas.microsoft.com/office/drawing/2014/main" xmlns="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xmlns="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xmlns="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xmlns="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xmlns="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xmlns="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 rtlCol="0"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 rtl="0"/>
            <a:r>
              <a:rPr lang="ru-RU" noProof="0" dirty="0"/>
              <a:t>Ключевая фраза</a:t>
            </a:r>
            <a:br>
              <a:rPr lang="ru-RU" noProof="0" dirty="0"/>
            </a:br>
            <a:r>
              <a:rPr lang="ru-RU" noProof="0" dirty="0"/>
              <a:t>презентации</a:t>
            </a:r>
          </a:p>
        </p:txBody>
      </p:sp>
      <p:sp>
        <p:nvSpPr>
          <p:cNvPr id="40" name="Графический объект 37">
            <a:extLst>
              <a:ext uri="{FF2B5EF4-FFF2-40B4-BE49-F238E27FC236}">
                <a16:creationId xmlns:a16="http://schemas.microsoft.com/office/drawing/2014/main" xmlns="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3636000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Графический объект 36">
            <a:extLst>
              <a:ext uri="{FF2B5EF4-FFF2-40B4-BE49-F238E27FC236}">
                <a16:creationId xmlns:a16="http://schemas.microsoft.com/office/drawing/2014/main" xmlns="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xmlns="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xmlns="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СПАСИБО!</a:t>
            </a:r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Текст 26">
            <a:extLst>
              <a:ext uri="{FF2B5EF4-FFF2-40B4-BE49-F238E27FC236}">
                <a16:creationId xmlns:a16="http://schemas.microsoft.com/office/drawing/2014/main" xmlns="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Сергей Зайцев</a:t>
            </a:r>
          </a:p>
        </p:txBody>
      </p:sp>
      <p:sp>
        <p:nvSpPr>
          <p:cNvPr id="20" name="Текст 26">
            <a:extLst>
              <a:ext uri="{FF2B5EF4-FFF2-40B4-BE49-F238E27FC236}">
                <a16:creationId xmlns:a16="http://schemas.microsoft.com/office/drawing/2014/main" xmlns="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Телефон:</a:t>
            </a:r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xmlns="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678 555-0128</a:t>
            </a:r>
          </a:p>
        </p:txBody>
      </p:sp>
      <p:sp>
        <p:nvSpPr>
          <p:cNvPr id="22" name="Текст 26">
            <a:extLst>
              <a:ext uri="{FF2B5EF4-FFF2-40B4-BE49-F238E27FC236}">
                <a16:creationId xmlns:a16="http://schemas.microsoft.com/office/drawing/2014/main" xmlns="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Эл. почта: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xmlns="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ZAITSEV@EXAMPLE.COM</a:t>
            </a:r>
          </a:p>
        </p:txBody>
      </p:sp>
      <p:sp>
        <p:nvSpPr>
          <p:cNvPr id="3" name="Графический объект 23">
            <a:extLst>
              <a:ext uri="{FF2B5EF4-FFF2-40B4-BE49-F238E27FC236}">
                <a16:creationId xmlns:a16="http://schemas.microsoft.com/office/drawing/2014/main" xmlns="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xmlns="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1593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ЗАГОЛОВОК</a:t>
            </a:r>
            <a:br>
              <a:rPr lang="ru-RU" noProof="0" dirty="0"/>
            </a:br>
            <a:r>
              <a:rPr lang="ru-RU" noProof="0" dirty="0"/>
              <a:t>ПРЕЗЕНТАЦИИ    </a:t>
            </a:r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xmlns="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:a16="http://schemas.microsoft.com/office/drawing/2014/main" xmlns="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xmlns="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xmlns="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xmlns="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xmlns="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0" name="Графический объект 37">
            <a:extLst>
              <a:ext uri="{FF2B5EF4-FFF2-40B4-BE49-F238E27FC236}">
                <a16:creationId xmlns:a16="http://schemas.microsoft.com/office/drawing/2014/main" xmlns="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Графический объект 36">
            <a:extLst>
              <a:ext uri="{FF2B5EF4-FFF2-40B4-BE49-F238E27FC236}">
                <a16:creationId xmlns:a16="http://schemas.microsoft.com/office/drawing/2014/main" xmlns="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xmlns="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3640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Графический объект 12">
            <a:extLst>
              <a:ext uri="{FF2B5EF4-FFF2-40B4-BE49-F238E27FC236}">
                <a16:creationId xmlns:a16="http://schemas.microsoft.com/office/drawing/2014/main" xmlns="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орма 24">
            <a:extLst>
              <a:ext uri="{FF2B5EF4-FFF2-40B4-BE49-F238E27FC236}">
                <a16:creationId xmlns:a16="http://schemas.microsoft.com/office/drawing/2014/main" xmlns="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24" name="Графический объект 22">
            <a:extLst>
              <a:ext uri="{FF2B5EF4-FFF2-40B4-BE49-F238E27FC236}">
                <a16:creationId xmlns:a16="http://schemas.microsoft.com/office/drawing/2014/main" xmlns="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9" name="Полилиния: Форма 8">
            <a:extLst>
              <a:ext uri="{FF2B5EF4-FFF2-40B4-BE49-F238E27FC236}">
                <a16:creationId xmlns:a16="http://schemas.microsoft.com/office/drawing/2014/main" xmlns="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xmlns="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:a16="http://schemas.microsoft.com/office/drawing/2014/main" xmlns="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xmlns="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49344483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xmlns="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xmlns="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xmlns="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xmlns="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xmlns="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xmlns="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xmlns="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xmlns="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Объект 2">
            <a:extLst>
              <a:ext uri="{FF2B5EF4-FFF2-40B4-BE49-F238E27FC236}">
                <a16:creationId xmlns:a16="http://schemas.microsoft.com/office/drawing/2014/main" xmlns="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:a16="http://schemas.microsoft.com/office/drawing/2014/main" xmlns="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85801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xmlns="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xmlns="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xmlns="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xmlns="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xmlns="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xmlns="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xmlns="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xmlns="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:a16="http://schemas.microsoft.com/office/drawing/2014/main" xmlns="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Объект 3">
            <a:extLst>
              <a:ext uri="{FF2B5EF4-FFF2-40B4-BE49-F238E27FC236}">
                <a16:creationId xmlns:a16="http://schemas.microsoft.com/office/drawing/2014/main" xmlns="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1" name="Текст 4">
            <a:extLst>
              <a:ext uri="{FF2B5EF4-FFF2-40B4-BE49-F238E27FC236}">
                <a16:creationId xmlns:a16="http://schemas.microsoft.com/office/drawing/2014/main" xmlns="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Объект 5">
            <a:extLst>
              <a:ext uri="{FF2B5EF4-FFF2-40B4-BE49-F238E27FC236}">
                <a16:creationId xmlns:a16="http://schemas.microsoft.com/office/drawing/2014/main" xmlns="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1338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xmlns="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xmlns="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xmlns="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xmlns="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xmlns="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xmlns="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xmlns="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xmlns="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:a16="http://schemas.microsoft.com/office/drawing/2014/main" xmlns="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3" name="Объект 2">
            <a:extLst>
              <a:ext uri="{FF2B5EF4-FFF2-40B4-BE49-F238E27FC236}">
                <a16:creationId xmlns:a16="http://schemas.microsoft.com/office/drawing/2014/main" xmlns="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xmlns="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19886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Рисунок 56">
            <a:extLst>
              <a:ext uri="{FF2B5EF4-FFF2-40B4-BE49-F238E27FC236}">
                <a16:creationId xmlns:a16="http://schemas.microsoft.com/office/drawing/2014/main" xmlns="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:a16="http://schemas.microsoft.com/office/drawing/2014/main" xmlns="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xmlns="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:a16="http://schemas.microsoft.com/office/drawing/2014/main" xmlns="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xmlns="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xmlns="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 1">
            <a:extLst>
              <a:ext uri="{FF2B5EF4-FFF2-40B4-BE49-F238E27FC236}">
                <a16:creationId xmlns:a16="http://schemas.microsoft.com/office/drawing/2014/main" xmlns="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xmlns="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00230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:a16="http://schemas.microsoft.com/office/drawing/2014/main" xmlns="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xmlns="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:a16="http://schemas.microsoft.com/office/drawing/2014/main" xmlns="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xmlns="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xmlns="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 1">
            <a:extLst>
              <a:ext uri="{FF2B5EF4-FFF2-40B4-BE49-F238E27FC236}">
                <a16:creationId xmlns:a16="http://schemas.microsoft.com/office/drawing/2014/main" xmlns="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xmlns="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xmlns="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4847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xmlns="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xmlns="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xmlns="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xmlns="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xmlns="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xmlns="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xmlns="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xmlns="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Графический объект 19">
            <a:extLst>
              <a:ext uri="{FF2B5EF4-FFF2-40B4-BE49-F238E27FC236}">
                <a16:creationId xmlns:a16="http://schemas.microsoft.com/office/drawing/2014/main" xmlns="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588000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 6">
            <a:extLst>
              <a:ext uri="{FF2B5EF4-FFF2-40B4-BE49-F238E27FC236}">
                <a16:creationId xmlns:a16="http://schemas.microsoft.com/office/drawing/2014/main" xmlns="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23656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xmlns="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xmlns="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xmlns="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xmlns="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xmlns="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xmlns="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xmlns="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xmlns="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4141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Рисунок 38">
            <a:extLst>
              <a:ext uri="{FF2B5EF4-FFF2-40B4-BE49-F238E27FC236}">
                <a16:creationId xmlns:a16="http://schemas.microsoft.com/office/drawing/2014/main" xmlns="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Графический объект 12">
            <a:extLst>
              <a:ext uri="{FF2B5EF4-FFF2-40B4-BE49-F238E27FC236}">
                <a16:creationId xmlns:a16="http://schemas.microsoft.com/office/drawing/2014/main" xmlns="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орма 24">
            <a:extLst>
              <a:ext uri="{FF2B5EF4-FFF2-40B4-BE49-F238E27FC236}">
                <a16:creationId xmlns:a16="http://schemas.microsoft.com/office/drawing/2014/main" xmlns="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4" name="Графический объект 22">
            <a:extLst>
              <a:ext uri="{FF2B5EF4-FFF2-40B4-BE49-F238E27FC236}">
                <a16:creationId xmlns:a16="http://schemas.microsoft.com/office/drawing/2014/main" xmlns="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5508000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9" name="Полилиния: Форма 8">
            <a:extLst>
              <a:ext uri="{FF2B5EF4-FFF2-40B4-BE49-F238E27FC236}">
                <a16:creationId xmlns:a16="http://schemas.microsoft.com/office/drawing/2014/main" xmlns="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xmlns="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:a16="http://schemas.microsoft.com/office/drawing/2014/main" xmlns="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xmlns="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13970461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содержимое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xmlns="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Графический объект 12">
            <a:extLst>
              <a:ext uri="{FF2B5EF4-FFF2-40B4-BE49-F238E27FC236}">
                <a16:creationId xmlns:a16="http://schemas.microsoft.com/office/drawing/2014/main" xmlns="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РАЗМЕТКА ТЕКСТА 02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xmlns="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xmlns="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 rtlCol="0"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xmlns="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Графический объект 22">
            <a:extLst>
              <a:ext uri="{FF2B5EF4-FFF2-40B4-BE49-F238E27FC236}">
                <a16:creationId xmlns:a16="http://schemas.microsoft.com/office/drawing/2014/main" xmlns="" id="{827885C7-FA6F-4513-83BC-BEAD42F63D5B}"/>
              </a:ext>
            </a:extLst>
          </p:cNvPr>
          <p:cNvSpPr/>
          <p:nvPr userDrawn="1"/>
        </p:nvSpPr>
        <p:spPr>
          <a:xfrm>
            <a:off x="6981946" y="1726672"/>
            <a:ext cx="4680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2" name="Полилиния: Форма 21">
            <a:extLst>
              <a:ext uri="{FF2B5EF4-FFF2-40B4-BE49-F238E27FC236}">
                <a16:creationId xmlns:a16="http://schemas.microsoft.com/office/drawing/2014/main" xmlns="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8802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Рисунок 41">
            <a:extLst>
              <a:ext uri="{FF2B5EF4-FFF2-40B4-BE49-F238E27FC236}">
                <a16:creationId xmlns:a16="http://schemas.microsoft.com/office/drawing/2014/main" xmlns="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:a16="http://schemas.microsoft.com/office/drawing/2014/main" xmlns="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РАЗМЕТКА ТЕКСТА 02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xmlns="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xmlns="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:a16="http://schemas.microsoft.com/office/drawing/2014/main" xmlns="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6" name="Полилиния: фигура 25">
            <a:extLst>
              <a:ext uri="{FF2B5EF4-FFF2-40B4-BE49-F238E27FC236}">
                <a16:creationId xmlns:a16="http://schemas.microsoft.com/office/drawing/2014/main" xmlns="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8" name="Текст 26">
            <a:extLst>
              <a:ext uri="{FF2B5EF4-FFF2-40B4-BE49-F238E27FC236}">
                <a16:creationId xmlns:a16="http://schemas.microsoft.com/office/drawing/2014/main" xmlns="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 rtlCol="0"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1" name="Текст 29">
            <a:extLst>
              <a:ext uri="{FF2B5EF4-FFF2-40B4-BE49-F238E27FC236}">
                <a16:creationId xmlns:a16="http://schemas.microsoft.com/office/drawing/2014/main" xmlns="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:a16="http://schemas.microsoft.com/office/drawing/2014/main" xmlns="" id="{38956B41-4EE0-4C7C-8436-027F5DE8B1BC}"/>
              </a:ext>
            </a:extLst>
          </p:cNvPr>
          <p:cNvSpPr/>
          <p:nvPr userDrawn="1"/>
        </p:nvSpPr>
        <p:spPr>
          <a:xfrm>
            <a:off x="887581" y="2045662"/>
            <a:ext cx="4824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xmlns="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xmlns="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28086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xmlns="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rtlCol="0" anchor="b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ru-RU" noProof="0" dirty="0"/>
              <a:t>СРАВНЕНИЕ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1311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ЗАГОЛОВОК РАЗДЕЛА 1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xmlns="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Графический объект 19">
            <a:extLst>
              <a:ext uri="{FF2B5EF4-FFF2-40B4-BE49-F238E27FC236}">
                <a16:creationId xmlns:a16="http://schemas.microsoft.com/office/drawing/2014/main" xmlns="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973985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ЗАГОЛОВОК РАЗДЕЛА 2</a:t>
            </a:r>
          </a:p>
        </p:txBody>
      </p:sp>
      <p:sp>
        <p:nvSpPr>
          <p:cNvPr id="28" name="Текст 26">
            <a:extLst>
              <a:ext uri="{FF2B5EF4-FFF2-40B4-BE49-F238E27FC236}">
                <a16:creationId xmlns:a16="http://schemas.microsoft.com/office/drawing/2014/main" xmlns="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xmlns="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xmlns="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xmlns="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xmlns="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xmlns="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xmlns="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xmlns="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xmlns="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827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xmlns="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ru-RU" noProof="0" dirty="0"/>
              <a:t>СЛАЙД С ДИАГРАММОЙ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xmlns="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30 %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xmlns="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10 %</a:t>
            </a:r>
          </a:p>
        </p:txBody>
      </p:sp>
      <p:sp>
        <p:nvSpPr>
          <p:cNvPr id="25" name="Текст 26">
            <a:extLst>
              <a:ext uri="{FF2B5EF4-FFF2-40B4-BE49-F238E27FC236}">
                <a16:creationId xmlns:a16="http://schemas.microsoft.com/office/drawing/2014/main" xmlns="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25 %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xmlns="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2" name="Текст 2">
            <a:extLst>
              <a:ext uri="{FF2B5EF4-FFF2-40B4-BE49-F238E27FC236}">
                <a16:creationId xmlns:a16="http://schemas.microsoft.com/office/drawing/2014/main" xmlns="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10 %</a:t>
            </a:r>
          </a:p>
        </p:txBody>
      </p:sp>
      <p:sp>
        <p:nvSpPr>
          <p:cNvPr id="33" name="Текст 26">
            <a:extLst>
              <a:ext uri="{FF2B5EF4-FFF2-40B4-BE49-F238E27FC236}">
                <a16:creationId xmlns:a16="http://schemas.microsoft.com/office/drawing/2014/main" xmlns="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xmlns="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20 %</a:t>
            </a:r>
          </a:p>
        </p:txBody>
      </p:sp>
      <p:sp>
        <p:nvSpPr>
          <p:cNvPr id="36" name="Текст 26">
            <a:extLst>
              <a:ext uri="{FF2B5EF4-FFF2-40B4-BE49-F238E27FC236}">
                <a16:creationId xmlns:a16="http://schemas.microsoft.com/office/drawing/2014/main" xmlns="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xmlns="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5 %</a:t>
            </a:r>
          </a:p>
        </p:txBody>
      </p:sp>
      <p:sp>
        <p:nvSpPr>
          <p:cNvPr id="39" name="Текст 26">
            <a:extLst>
              <a:ext uri="{FF2B5EF4-FFF2-40B4-BE49-F238E27FC236}">
                <a16:creationId xmlns:a16="http://schemas.microsoft.com/office/drawing/2014/main" xmlns="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19" name="Диаграмма 18">
            <a:extLst>
              <a:ext uri="{FF2B5EF4-FFF2-40B4-BE49-F238E27FC236}">
                <a16:creationId xmlns:a16="http://schemas.microsoft.com/office/drawing/2014/main" xmlns="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xmlns="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xmlns="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xmlns="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xmlns="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xmlns="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xmlns="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xmlns="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Графический объект 50">
            <a:extLst>
              <a:ext uri="{FF2B5EF4-FFF2-40B4-BE49-F238E27FC236}">
                <a16:creationId xmlns:a16="http://schemas.microsoft.com/office/drawing/2014/main" xmlns="" id="{33AA43FA-C2DC-406C-BFE6-A2A804112236}"/>
              </a:ext>
            </a:extLst>
          </p:cNvPr>
          <p:cNvSpPr/>
          <p:nvPr/>
        </p:nvSpPr>
        <p:spPr>
          <a:xfrm>
            <a:off x="5731818" y="2267879"/>
            <a:ext cx="3420000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0409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Овал 51">
            <a:extLst>
              <a:ext uri="{FF2B5EF4-FFF2-40B4-BE49-F238E27FC236}">
                <a16:creationId xmlns:a16="http://schemas.microsoft.com/office/drawing/2014/main" xmlns="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3" name="Графический объект 12">
            <a:extLst>
              <a:ext uri="{FF2B5EF4-FFF2-40B4-BE49-F238E27FC236}">
                <a16:creationId xmlns:a16="http://schemas.microsoft.com/office/drawing/2014/main" xmlns="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ru-RU" noProof="0" dirty="0"/>
              <a:t>СЛАЙД С ТАБЛИЦЕЙ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xmlns="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Таблица 17">
            <a:extLst>
              <a:ext uri="{FF2B5EF4-FFF2-40B4-BE49-F238E27FC236}">
                <a16:creationId xmlns:a16="http://schemas.microsoft.com/office/drawing/2014/main" xmlns="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таблицы</a:t>
            </a:r>
            <a:endParaRPr lang="ru-RU" noProof="0" dirty="0"/>
          </a:p>
        </p:txBody>
      </p:sp>
      <p:grpSp>
        <p:nvGrpSpPr>
          <p:cNvPr id="45" name="Графический объект 39">
            <a:extLst>
              <a:ext uri="{FF2B5EF4-FFF2-40B4-BE49-F238E27FC236}">
                <a16:creationId xmlns:a16="http://schemas.microsoft.com/office/drawing/2014/main" xmlns="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xmlns="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xmlns="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: Фигура 47">
              <a:extLst>
                <a:ext uri="{FF2B5EF4-FFF2-40B4-BE49-F238E27FC236}">
                  <a16:creationId xmlns:a16="http://schemas.microsoft.com/office/drawing/2014/main" xmlns="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: фигура 48">
              <a:extLst>
                <a:ext uri="{FF2B5EF4-FFF2-40B4-BE49-F238E27FC236}">
                  <a16:creationId xmlns:a16="http://schemas.microsoft.com/office/drawing/2014/main" xmlns="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: Фигура 49">
              <a:extLst>
                <a:ext uri="{FF2B5EF4-FFF2-40B4-BE49-F238E27FC236}">
                  <a16:creationId xmlns:a16="http://schemas.microsoft.com/office/drawing/2014/main" xmlns="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xmlns="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Графический объект 54">
            <a:extLst>
              <a:ext uri="{FF2B5EF4-FFF2-40B4-BE49-F238E27FC236}">
                <a16:creationId xmlns:a16="http://schemas.microsoft.com/office/drawing/2014/main" xmlns="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5560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362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зображением и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Рисунок 50">
            <a:extLst>
              <a:ext uri="{FF2B5EF4-FFF2-40B4-BE49-F238E27FC236}">
                <a16:creationId xmlns:a16="http://schemas.microsoft.com/office/drawing/2014/main" xmlns="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6" name="Полилиния: Фигура 45">
            <a:extLst>
              <a:ext uri="{FF2B5EF4-FFF2-40B4-BE49-F238E27FC236}">
                <a16:creationId xmlns:a16="http://schemas.microsoft.com/office/drawing/2014/main" xmlns="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7" name="Полилиния: Фигура 46">
            <a:extLst>
              <a:ext uri="{FF2B5EF4-FFF2-40B4-BE49-F238E27FC236}">
                <a16:creationId xmlns:a16="http://schemas.microsoft.com/office/drawing/2014/main" xmlns="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5" name="Полилиния: фигура 44">
            <a:extLst>
              <a:ext uri="{FF2B5EF4-FFF2-40B4-BE49-F238E27FC236}">
                <a16:creationId xmlns:a16="http://schemas.microsoft.com/office/drawing/2014/main" xmlns="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Графический объект 12">
            <a:extLst>
              <a:ext uri="{FF2B5EF4-FFF2-40B4-BE49-F238E27FC236}">
                <a16:creationId xmlns:a16="http://schemas.microsoft.com/office/drawing/2014/main" xmlns="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БОЛЬШОЕ ИЗОБРАЖЕНИЕ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xmlns="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pic>
        <p:nvPicPr>
          <p:cNvPr id="22" name="Графический объект 21">
            <a:extLst>
              <a:ext uri="{FF2B5EF4-FFF2-40B4-BE49-F238E27FC236}">
                <a16:creationId xmlns:a16="http://schemas.microsoft.com/office/drawing/2014/main" xmlns="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Полилиния: Фигура 39">
            <a:extLst>
              <a:ext uri="{FF2B5EF4-FFF2-40B4-BE49-F238E27FC236}">
                <a16:creationId xmlns:a16="http://schemas.microsoft.com/office/drawing/2014/main" xmlns="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xmlns="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2" name="Полилиния: фигура 41">
            <a:extLst>
              <a:ext uri="{FF2B5EF4-FFF2-40B4-BE49-F238E27FC236}">
                <a16:creationId xmlns:a16="http://schemas.microsoft.com/office/drawing/2014/main" xmlns="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4" name="Полилиния: Фигура 43">
            <a:extLst>
              <a:ext uri="{FF2B5EF4-FFF2-40B4-BE49-F238E27FC236}">
                <a16:creationId xmlns:a16="http://schemas.microsoft.com/office/drawing/2014/main" xmlns="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8" name="Полилиния: Фигура 47">
            <a:extLst>
              <a:ext uri="{FF2B5EF4-FFF2-40B4-BE49-F238E27FC236}">
                <a16:creationId xmlns:a16="http://schemas.microsoft.com/office/drawing/2014/main" xmlns="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3106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Графический объект 12">
            <a:extLst>
              <a:ext uri="{FF2B5EF4-FFF2-40B4-BE49-F238E27FC236}">
                <a16:creationId xmlns:a16="http://schemas.microsoft.com/office/drawing/2014/main" xmlns="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8" name="Мультимедиа 7">
            <a:extLst>
              <a:ext uri="{FF2B5EF4-FFF2-40B4-BE49-F238E27FC236}">
                <a16:creationId xmlns:a16="http://schemas.microsoft.com/office/drawing/2014/main" xmlns="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клипа мультимедиа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xmlns="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xmlns="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xmlns="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8" name="Полилиния: Форма 17">
            <a:extLst>
              <a:ext uri="{FF2B5EF4-FFF2-40B4-BE49-F238E27FC236}">
                <a16:creationId xmlns:a16="http://schemas.microsoft.com/office/drawing/2014/main" xmlns="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 2">
            <a:extLst>
              <a:ext uri="{FF2B5EF4-FFF2-40B4-BE49-F238E27FC236}">
                <a16:creationId xmlns:a16="http://schemas.microsoft.com/office/drawing/2014/main" xmlns="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rtlCol="0"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Полилиния: Фигура 2">
              <a:extLst>
                <a:ext uri="{FF2B5EF4-FFF2-40B4-BE49-F238E27FC236}">
                  <a16:creationId xmlns:a16="http://schemas.microsoft.com/office/drawing/2014/main" xmlns="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" name="Полилиния: фигура 3">
              <a:extLst>
                <a:ext uri="{FF2B5EF4-FFF2-40B4-BE49-F238E27FC236}">
                  <a16:creationId xmlns:a16="http://schemas.microsoft.com/office/drawing/2014/main" xmlns="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" name="Полилиния: фигура 4">
              <a:extLst>
                <a:ext uri="{FF2B5EF4-FFF2-40B4-BE49-F238E27FC236}">
                  <a16:creationId xmlns:a16="http://schemas.microsoft.com/office/drawing/2014/main" xmlns="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: Форма 8">
              <a:extLst>
                <a:ext uri="{FF2B5EF4-FFF2-40B4-BE49-F238E27FC236}">
                  <a16:creationId xmlns:a16="http://schemas.microsoft.com/office/drawing/2014/main" xmlns="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47324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xmlns="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64" r:id="rId18"/>
    <p:sldLayoutId id="2147483672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mskprof.ru/golos/17-kollektivny_dogovo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ECCBAE3-CEA3-4EE0-83F6-41CFC54D2B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ru-RU" sz="2000" dirty="0"/>
              <a:t>г</a:t>
            </a:r>
            <a:r>
              <a:rPr lang="ru-RU" sz="2000" dirty="0" smtClean="0"/>
              <a:t>. Сургут</a:t>
            </a:r>
          </a:p>
          <a:p>
            <a:pPr rtl="0"/>
            <a:r>
              <a:rPr lang="ru-RU" sz="2000" dirty="0" smtClean="0"/>
              <a:t>24.05.2023</a:t>
            </a:r>
            <a:endParaRPr lang="ru-RU" sz="20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93ACF4C-E9B0-426E-B719-A441974AD9C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5543" y="23137"/>
            <a:ext cx="7507346" cy="5962468"/>
          </a:xfrm>
          <a:ln w="76200">
            <a:noFill/>
            <a:prstDash val="sysDot"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63" y="99752"/>
            <a:ext cx="1285391" cy="143692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9000"/>
            </a:schemeClr>
          </a:solidFill>
        </p:spPr>
        <p:txBody>
          <a:bodyPr rtlCol="0"/>
          <a:lstStyle/>
          <a:p>
            <a:pPr rtl="0"/>
            <a:r>
              <a:rPr lang="ru-RU" sz="2000" dirty="0" smtClean="0"/>
              <a:t>УСЛОВИЯ ЭФФЕКТИВНОГО ВЗАИМОДЕЙСТВИЯ РАБОТОДАТЕЛЕЯ </a:t>
            </a:r>
            <a:br>
              <a:rPr lang="ru-RU" sz="2000" dirty="0" smtClean="0"/>
            </a:br>
            <a:r>
              <a:rPr lang="ru-RU" sz="2000" dirty="0" smtClean="0"/>
              <a:t>И ПРОФСОЮЗНОГО КОМИТЕТА ОУ </a:t>
            </a:r>
            <a:br>
              <a:rPr lang="ru-RU" sz="2000" dirty="0" smtClean="0"/>
            </a:br>
            <a:r>
              <a:rPr lang="ru-RU" sz="2000" dirty="0" smtClean="0"/>
              <a:t>В РАМКАХ СОЦИАЛЬНОГО ПАРТНЕРСТВА </a:t>
            </a:r>
            <a:br>
              <a:rPr lang="ru-RU" sz="2000" dirty="0" smtClean="0"/>
            </a:br>
            <a:r>
              <a:rPr lang="ru-RU" sz="2000" dirty="0" smtClean="0"/>
              <a:t>В СФЕРЕ ТРУДА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6500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1050"/>
            <a:ext cx="12192000" cy="676275"/>
          </a:xfrm>
          <a:solidFill>
            <a:schemeClr val="bg1">
              <a:alpha val="68000"/>
            </a:schemeClr>
          </a:solidFill>
        </p:spPr>
        <p:txBody>
          <a:bodyPr rtlCol="0">
            <a:noAutofit/>
          </a:bodyPr>
          <a:lstStyle/>
          <a:p>
            <a:r>
              <a:rPr lang="ru-RU" sz="2800" dirty="0"/>
              <a:t>РЕКОМЕНДАЦИИ</a:t>
            </a:r>
            <a:br>
              <a:rPr lang="ru-RU" sz="2800" dirty="0"/>
            </a:br>
            <a:r>
              <a:rPr lang="ru-RU" sz="2800" dirty="0"/>
              <a:t>по взаимодействию руководителей </a:t>
            </a:r>
            <a:r>
              <a:rPr lang="ru-RU" sz="2800" dirty="0" smtClean="0"/>
              <a:t>ОУ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и первичных профсоюзных </a:t>
            </a:r>
            <a:r>
              <a:rPr lang="ru-RU" sz="2800" dirty="0" smtClean="0"/>
              <a:t>организаций</a:t>
            </a:r>
            <a:endParaRPr lang="ru-RU" sz="28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5430" y="1741714"/>
            <a:ext cx="10910236" cy="566057"/>
          </a:xfrm>
        </p:spPr>
        <p:txBody>
          <a:bodyPr rtlCol="0"/>
          <a:lstStyle/>
          <a:p>
            <a:pPr algn="l"/>
            <a:r>
              <a:rPr lang="ru-RU" dirty="0"/>
              <a:t>Учет мнения профсоюзного органа (представительного органа работников) в соответствии со ст. 371 ТК РФ </a:t>
            </a:r>
            <a:r>
              <a:rPr lang="ru-RU" sz="2400" u="sng" dirty="0">
                <a:solidFill>
                  <a:srgbClr val="7030A0"/>
                </a:solidFill>
              </a:rPr>
              <a:t>обязателен</a:t>
            </a:r>
            <a:r>
              <a:rPr lang="ru-RU" dirty="0"/>
              <a:t> в следующих случаях: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10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0"/>
          </p:nvPr>
        </p:nvSpPr>
        <p:spPr>
          <a:xfrm>
            <a:off x="435430" y="2714171"/>
            <a:ext cx="11248571" cy="3875316"/>
          </a:xfrm>
        </p:spPr>
        <p:txBody>
          <a:bodyPr>
            <a:noAutofit/>
          </a:bodyPr>
          <a:lstStyle/>
          <a:p>
            <a:pPr lvl="0" algn="just"/>
            <a:r>
              <a:rPr lang="ru-RU" sz="1800" dirty="0"/>
              <a:t>Ввод режима неполного рабочего времени на срок до шести месяцев в целях сохранения рабочих мест при угрозе массового увольнения работников. </a:t>
            </a:r>
            <a:r>
              <a:rPr lang="ru-RU" sz="1800" dirty="0">
                <a:solidFill>
                  <a:srgbClr val="D30F64"/>
                </a:solidFill>
              </a:rPr>
              <a:t>(</a:t>
            </a:r>
            <a:r>
              <a:rPr lang="ru-RU" sz="1800" i="1" dirty="0">
                <a:solidFill>
                  <a:srgbClr val="D30F64"/>
                </a:solidFill>
              </a:rPr>
              <a:t>Часть 5 статьи 74 ТК РФ).</a:t>
            </a:r>
            <a:endParaRPr lang="ru-RU" sz="1800" dirty="0">
              <a:solidFill>
                <a:srgbClr val="D30F64"/>
              </a:solidFill>
            </a:endParaRPr>
          </a:p>
          <a:p>
            <a:pPr lvl="0" algn="just"/>
            <a:r>
              <a:rPr lang="ru-RU" sz="1800" dirty="0"/>
              <a:t>Отмена режима неполного рабочего времени. </a:t>
            </a:r>
            <a:r>
              <a:rPr lang="ru-RU" sz="1800" dirty="0">
                <a:solidFill>
                  <a:srgbClr val="D30F64"/>
                </a:solidFill>
              </a:rPr>
              <a:t>(</a:t>
            </a:r>
            <a:r>
              <a:rPr lang="ru-RU" sz="1800" i="1" dirty="0">
                <a:solidFill>
                  <a:srgbClr val="D30F64"/>
                </a:solidFill>
              </a:rPr>
              <a:t>Часть 7 статьи 74 ТК РФ).</a:t>
            </a:r>
            <a:endParaRPr lang="ru-RU" sz="1800" dirty="0">
              <a:solidFill>
                <a:srgbClr val="D30F64"/>
              </a:solidFill>
            </a:endParaRPr>
          </a:p>
          <a:p>
            <a:pPr lvl="0" algn="just"/>
            <a:r>
              <a:rPr lang="ru-RU" sz="1800" dirty="0"/>
              <a:t>Увольнение работников, являющихся членами Профсоюза по пункту 2 статьи 81 – сокращение численности или штата работников организации; пункта 3 статьи 81 – недостаточной квалификации, подтверждённой результатами аттестации; пункту 5 статьи 81 – неоднократного неисполнения работником без уважительных причин трудовых обязанностей, если он имеет дисциплинарное взыскание. </a:t>
            </a:r>
            <a:r>
              <a:rPr lang="ru-RU" sz="1800" dirty="0">
                <a:solidFill>
                  <a:srgbClr val="D30F64"/>
                </a:solidFill>
              </a:rPr>
              <a:t>(</a:t>
            </a:r>
            <a:r>
              <a:rPr lang="ru-RU" sz="1800" i="1" dirty="0">
                <a:solidFill>
                  <a:srgbClr val="D30F64"/>
                </a:solidFill>
              </a:rPr>
              <a:t>Часть 2 статьи 82 ТК РФ).</a:t>
            </a:r>
            <a:endParaRPr lang="ru-RU" sz="1800" dirty="0">
              <a:solidFill>
                <a:srgbClr val="D30F64"/>
              </a:solidFill>
            </a:endParaRPr>
          </a:p>
          <a:p>
            <a:pPr lvl="0" algn="just"/>
            <a:r>
              <a:rPr lang="ru-RU" sz="1800" dirty="0"/>
              <a:t>Привлечение к сверхурочным работам в случаях, помимо предусмотренных частью 2 статьи 99. </a:t>
            </a:r>
            <a:r>
              <a:rPr lang="ru-RU" sz="1800" dirty="0">
                <a:solidFill>
                  <a:srgbClr val="D30F64"/>
                </a:solidFill>
              </a:rPr>
              <a:t>(</a:t>
            </a:r>
            <a:r>
              <a:rPr lang="ru-RU" sz="1800" i="1" dirty="0">
                <a:solidFill>
                  <a:srgbClr val="D30F64"/>
                </a:solidFill>
              </a:rPr>
              <a:t>Часть 3 статьи 99 ТК РФ).</a:t>
            </a:r>
            <a:endParaRPr lang="ru-RU" sz="1800" dirty="0">
              <a:solidFill>
                <a:srgbClr val="D30F64"/>
              </a:solidFill>
            </a:endParaRPr>
          </a:p>
          <a:p>
            <a:pPr lvl="0" algn="just"/>
            <a:r>
              <a:rPr lang="ru-RU" sz="1800" dirty="0"/>
              <a:t>Составление графика сменности. </a:t>
            </a:r>
            <a:r>
              <a:rPr lang="ru-RU" sz="1800" dirty="0">
                <a:solidFill>
                  <a:srgbClr val="D30F64"/>
                </a:solidFill>
              </a:rPr>
              <a:t>(</a:t>
            </a:r>
            <a:r>
              <a:rPr lang="ru-RU" sz="1800" i="1" dirty="0">
                <a:solidFill>
                  <a:srgbClr val="D30F64"/>
                </a:solidFill>
              </a:rPr>
              <a:t>Часть 3 статьи 103 ТК РФ).</a:t>
            </a:r>
            <a:endParaRPr lang="ru-RU" sz="1800" dirty="0">
              <a:solidFill>
                <a:srgbClr val="D30F64"/>
              </a:solidFill>
            </a:endParaRPr>
          </a:p>
          <a:p>
            <a:pPr lvl="0" algn="just"/>
            <a:r>
              <a:rPr lang="ru-RU" sz="1800" dirty="0"/>
              <a:t>Разделение рабочего дня на части на основании локального нормативного акта. </a:t>
            </a:r>
            <a:r>
              <a:rPr lang="ru-RU" sz="1800" dirty="0">
                <a:solidFill>
                  <a:srgbClr val="D30F64"/>
                </a:solidFill>
              </a:rPr>
              <a:t>(</a:t>
            </a:r>
            <a:r>
              <a:rPr lang="ru-RU" sz="1800" i="1" dirty="0">
                <a:solidFill>
                  <a:srgbClr val="D30F64"/>
                </a:solidFill>
              </a:rPr>
              <a:t>Статья 105 ТК РФ</a:t>
            </a:r>
            <a:r>
              <a:rPr lang="ru-RU" sz="1800" i="1" dirty="0" smtClean="0">
                <a:solidFill>
                  <a:srgbClr val="D30F64"/>
                </a:solidFill>
              </a:rPr>
              <a:t>).</a:t>
            </a:r>
            <a:endParaRPr lang="ru-RU" sz="1800" dirty="0">
              <a:solidFill>
                <a:srgbClr val="D30F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23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1050"/>
            <a:ext cx="12192000" cy="676275"/>
          </a:xfrm>
          <a:solidFill>
            <a:schemeClr val="bg1">
              <a:alpha val="68000"/>
            </a:schemeClr>
          </a:solidFill>
        </p:spPr>
        <p:txBody>
          <a:bodyPr rtlCol="0">
            <a:noAutofit/>
          </a:bodyPr>
          <a:lstStyle/>
          <a:p>
            <a:r>
              <a:rPr lang="ru-RU" sz="2800" dirty="0"/>
              <a:t>РЕКОМЕНДАЦИИ</a:t>
            </a:r>
            <a:br>
              <a:rPr lang="ru-RU" sz="2800" dirty="0"/>
            </a:br>
            <a:r>
              <a:rPr lang="ru-RU" sz="2800" dirty="0"/>
              <a:t>по взаимодействию руководителей </a:t>
            </a:r>
            <a:r>
              <a:rPr lang="ru-RU" sz="2800" dirty="0" smtClean="0"/>
              <a:t>ОУ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и первичных профсоюзных </a:t>
            </a:r>
            <a:r>
              <a:rPr lang="ru-RU" sz="2800" dirty="0" smtClean="0"/>
              <a:t>организаций</a:t>
            </a:r>
            <a:endParaRPr lang="ru-RU" sz="28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0515" y="1774764"/>
            <a:ext cx="10910236" cy="566057"/>
          </a:xfrm>
        </p:spPr>
        <p:txBody>
          <a:bodyPr rtlCol="0"/>
          <a:lstStyle/>
          <a:p>
            <a:pPr algn="l"/>
            <a:r>
              <a:rPr lang="ru-RU" sz="2400" u="sng" dirty="0">
                <a:solidFill>
                  <a:srgbClr val="7030A0"/>
                </a:solidFill>
              </a:rPr>
              <a:t>Учет мнения профсоюзного органа </a:t>
            </a:r>
            <a:r>
              <a:rPr lang="ru-RU" dirty="0"/>
              <a:t>(представительного органа работников) в соответствии со ст. 371 ТК РФ обязателен в следующих случаях: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11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0"/>
          </p:nvPr>
        </p:nvSpPr>
        <p:spPr>
          <a:xfrm>
            <a:off x="435430" y="2641600"/>
            <a:ext cx="11379199" cy="3947886"/>
          </a:xfrm>
        </p:spPr>
        <p:txBody>
          <a:bodyPr>
            <a:noAutofit/>
          </a:bodyPr>
          <a:lstStyle/>
          <a:p>
            <a:pPr lvl="0" algn="just"/>
            <a:r>
              <a:rPr lang="ru-RU" sz="1800" dirty="0" smtClean="0"/>
              <a:t>Привлечение </a:t>
            </a:r>
            <a:r>
              <a:rPr lang="ru-RU" sz="1800" dirty="0"/>
              <a:t>к работе в выходные и нерабочие  праздничные дни. </a:t>
            </a:r>
            <a:r>
              <a:rPr lang="ru-RU" sz="1800" dirty="0">
                <a:solidFill>
                  <a:srgbClr val="D30F64"/>
                </a:solidFill>
              </a:rPr>
              <a:t>(</a:t>
            </a:r>
            <a:r>
              <a:rPr lang="ru-RU" sz="1800" i="1" dirty="0">
                <a:solidFill>
                  <a:srgbClr val="D30F64"/>
                </a:solidFill>
              </a:rPr>
              <a:t>Часть 4 статьи 113 ТК РФ).</a:t>
            </a:r>
            <a:endParaRPr lang="ru-RU" sz="1800" dirty="0">
              <a:solidFill>
                <a:srgbClr val="D30F64"/>
              </a:solidFill>
            </a:endParaRPr>
          </a:p>
          <a:p>
            <a:pPr lvl="0" algn="just"/>
            <a:r>
              <a:rPr lang="ru-RU" sz="1800" dirty="0"/>
              <a:t>Утверждение графиков отпусков. </a:t>
            </a:r>
            <a:r>
              <a:rPr lang="ru-RU" sz="1800" dirty="0">
                <a:solidFill>
                  <a:srgbClr val="D30F64"/>
                </a:solidFill>
              </a:rPr>
              <a:t>(</a:t>
            </a:r>
            <a:r>
              <a:rPr lang="ru-RU" sz="1800" i="1" dirty="0">
                <a:solidFill>
                  <a:srgbClr val="D30F64"/>
                </a:solidFill>
              </a:rPr>
              <a:t>Часть 1 статьи 123 ТК РФ).</a:t>
            </a:r>
            <a:endParaRPr lang="ru-RU" sz="1800" dirty="0">
              <a:solidFill>
                <a:srgbClr val="D30F64"/>
              </a:solidFill>
            </a:endParaRPr>
          </a:p>
          <a:p>
            <a:pPr lvl="0" algn="just"/>
            <a:r>
              <a:rPr lang="ru-RU" sz="1800" dirty="0"/>
              <a:t>Установление системы оплаты и стимулирования труда, в  том числе повышение оплаты за работу в ночное время, в выходные и нерабочие праздничные дни, сверхурочную работу. </a:t>
            </a:r>
            <a:r>
              <a:rPr lang="ru-RU" sz="1800" dirty="0">
                <a:solidFill>
                  <a:srgbClr val="D30F64"/>
                </a:solidFill>
              </a:rPr>
              <a:t>(</a:t>
            </a:r>
            <a:r>
              <a:rPr lang="ru-RU" sz="1800" i="1" dirty="0">
                <a:solidFill>
                  <a:srgbClr val="D30F64"/>
                </a:solidFill>
              </a:rPr>
              <a:t>Часть 2 статьи 135 ТК РФ).</a:t>
            </a:r>
            <a:endParaRPr lang="ru-RU" sz="1800" dirty="0">
              <a:solidFill>
                <a:srgbClr val="D30F64"/>
              </a:solidFill>
            </a:endParaRPr>
          </a:p>
          <a:p>
            <a:pPr lvl="0" algn="just"/>
            <a:r>
              <a:rPr lang="ru-RU" sz="1800" dirty="0"/>
              <a:t>Утверждение формы расчётного листка. </a:t>
            </a:r>
            <a:r>
              <a:rPr lang="ru-RU" sz="1800" dirty="0">
                <a:solidFill>
                  <a:srgbClr val="D30F64"/>
                </a:solidFill>
              </a:rPr>
              <a:t>(</a:t>
            </a:r>
            <a:r>
              <a:rPr lang="ru-RU" sz="1800" i="1" dirty="0">
                <a:solidFill>
                  <a:srgbClr val="D30F64"/>
                </a:solidFill>
              </a:rPr>
              <a:t>Часть 2 статьи 136 ТК РФ).</a:t>
            </a:r>
            <a:endParaRPr lang="ru-RU" sz="1800" dirty="0">
              <a:solidFill>
                <a:srgbClr val="D30F64"/>
              </a:solidFill>
            </a:endParaRPr>
          </a:p>
          <a:p>
            <a:pPr lvl="0" algn="just"/>
            <a:r>
              <a:rPr lang="ru-RU" sz="1800" dirty="0"/>
              <a:t>Установление различных систем премирования, стимулирующих доплат и надбавок. </a:t>
            </a:r>
            <a:r>
              <a:rPr lang="ru-RU" sz="1800" dirty="0">
                <a:solidFill>
                  <a:srgbClr val="D30F64"/>
                </a:solidFill>
              </a:rPr>
              <a:t>(</a:t>
            </a:r>
            <a:r>
              <a:rPr lang="ru-RU" sz="1800" i="1" dirty="0">
                <a:solidFill>
                  <a:srgbClr val="D30F64"/>
                </a:solidFill>
              </a:rPr>
              <a:t>Часть 1 статьи 144 ТК РФ).</a:t>
            </a:r>
            <a:endParaRPr lang="ru-RU" sz="1800" dirty="0">
              <a:solidFill>
                <a:srgbClr val="D30F64"/>
              </a:solidFill>
            </a:endParaRPr>
          </a:p>
          <a:p>
            <a:pPr lvl="0" algn="just"/>
            <a:r>
              <a:rPr lang="ru-RU" sz="1800" dirty="0"/>
              <a:t>Установление конкретных размеров повышенной оплаты труда для работников, занятых на тяжёлых работах, работах с вредными и (или) опасными или иными особыми условиями труда). </a:t>
            </a:r>
            <a:r>
              <a:rPr lang="ru-RU" sz="1800" dirty="0">
                <a:solidFill>
                  <a:srgbClr val="D30F64"/>
                </a:solidFill>
              </a:rPr>
              <a:t>(</a:t>
            </a:r>
            <a:r>
              <a:rPr lang="ru-RU" sz="1800" i="1" dirty="0">
                <a:solidFill>
                  <a:srgbClr val="D30F64"/>
                </a:solidFill>
              </a:rPr>
              <a:t>Часть 3 статьи 147 ТК РФ).</a:t>
            </a:r>
            <a:endParaRPr lang="ru-RU" sz="1800" dirty="0">
              <a:solidFill>
                <a:srgbClr val="D30F64"/>
              </a:solidFill>
            </a:endParaRPr>
          </a:p>
          <a:p>
            <a:pPr lvl="0" algn="just"/>
            <a:r>
              <a:rPr lang="ru-RU" sz="1800" dirty="0"/>
              <a:t>Конкретные размеры повышения оплаты труда за работу в ночное время. </a:t>
            </a:r>
            <a:r>
              <a:rPr lang="ru-RU" sz="1800" dirty="0">
                <a:solidFill>
                  <a:srgbClr val="D30F64"/>
                </a:solidFill>
              </a:rPr>
              <a:t>(</a:t>
            </a:r>
            <a:r>
              <a:rPr lang="ru-RU" sz="1800" i="1" dirty="0">
                <a:solidFill>
                  <a:srgbClr val="D30F64"/>
                </a:solidFill>
              </a:rPr>
              <a:t>Часть 2 статьи 154 ТК РФ</a:t>
            </a:r>
            <a:r>
              <a:rPr lang="ru-RU" sz="1800" i="1" dirty="0" smtClean="0">
                <a:solidFill>
                  <a:srgbClr val="D30F64"/>
                </a:solidFill>
              </a:rPr>
              <a:t>).</a:t>
            </a:r>
            <a:endParaRPr lang="ru-RU" sz="1800" dirty="0">
              <a:solidFill>
                <a:srgbClr val="D30F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538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1050"/>
            <a:ext cx="12192000" cy="676275"/>
          </a:xfrm>
          <a:solidFill>
            <a:schemeClr val="bg1">
              <a:alpha val="68000"/>
            </a:schemeClr>
          </a:solidFill>
        </p:spPr>
        <p:txBody>
          <a:bodyPr rtlCol="0">
            <a:noAutofit/>
          </a:bodyPr>
          <a:lstStyle/>
          <a:p>
            <a:r>
              <a:rPr lang="ru-RU" sz="2800" dirty="0"/>
              <a:t>РЕКОМЕНДАЦИИ</a:t>
            </a:r>
            <a:br>
              <a:rPr lang="ru-RU" sz="2800" dirty="0"/>
            </a:br>
            <a:r>
              <a:rPr lang="ru-RU" sz="2800" dirty="0"/>
              <a:t>по взаимодействию руководителей </a:t>
            </a:r>
            <a:r>
              <a:rPr lang="ru-RU" sz="2800" dirty="0" smtClean="0"/>
              <a:t>ОУ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и первичных профсоюзных </a:t>
            </a:r>
            <a:r>
              <a:rPr lang="ru-RU" sz="2800" dirty="0" smtClean="0"/>
              <a:t>организаций</a:t>
            </a:r>
            <a:endParaRPr lang="ru-RU" sz="28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5430" y="1741714"/>
            <a:ext cx="10910236" cy="566057"/>
          </a:xfrm>
        </p:spPr>
        <p:txBody>
          <a:bodyPr rtlCol="0"/>
          <a:lstStyle/>
          <a:p>
            <a:pPr algn="l"/>
            <a:r>
              <a:rPr lang="ru-RU" sz="2400" u="sng" dirty="0">
                <a:solidFill>
                  <a:srgbClr val="7030A0"/>
                </a:solidFill>
              </a:rPr>
              <a:t>Учет мнения профсоюзного органа </a:t>
            </a:r>
            <a:r>
              <a:rPr lang="ru-RU" dirty="0"/>
              <a:t>(представительного органа работников) в соответствии со ст. 371 ТК РФ обязателен в следующих случаях: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12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0"/>
          </p:nvPr>
        </p:nvSpPr>
        <p:spPr>
          <a:xfrm>
            <a:off x="435430" y="2786743"/>
            <a:ext cx="11248571" cy="3730172"/>
          </a:xfrm>
        </p:spPr>
        <p:txBody>
          <a:bodyPr>
            <a:noAutofit/>
          </a:bodyPr>
          <a:lstStyle/>
          <a:p>
            <a:pPr lvl="0" algn="just"/>
            <a:r>
              <a:rPr lang="ru-RU" sz="1800" dirty="0" smtClean="0"/>
              <a:t>Определение </a:t>
            </a:r>
            <a:r>
              <a:rPr lang="ru-RU" sz="1800" dirty="0"/>
              <a:t>систем нормирования труда. </a:t>
            </a:r>
            <a:r>
              <a:rPr lang="ru-RU" sz="1800" dirty="0">
                <a:solidFill>
                  <a:srgbClr val="D30F64"/>
                </a:solidFill>
              </a:rPr>
              <a:t>(</a:t>
            </a:r>
            <a:r>
              <a:rPr lang="ru-RU" sz="1800" i="1" dirty="0">
                <a:solidFill>
                  <a:srgbClr val="D30F64"/>
                </a:solidFill>
              </a:rPr>
              <a:t>Статья 159 ТК РФ).</a:t>
            </a:r>
            <a:endParaRPr lang="ru-RU" sz="1800" dirty="0">
              <a:solidFill>
                <a:srgbClr val="D30F64"/>
              </a:solidFill>
            </a:endParaRPr>
          </a:p>
          <a:p>
            <a:pPr lvl="0" algn="just"/>
            <a:r>
              <a:rPr lang="ru-RU" sz="1800" dirty="0"/>
              <a:t>Принятие локальных нормативных актов, предусматривающих введение, замену и пересмотр норм труда. </a:t>
            </a:r>
            <a:r>
              <a:rPr lang="ru-RU" sz="1800" dirty="0">
                <a:solidFill>
                  <a:srgbClr val="D30F64"/>
                </a:solidFill>
              </a:rPr>
              <a:t>(</a:t>
            </a:r>
            <a:r>
              <a:rPr lang="ru-RU" sz="1800" i="1" dirty="0">
                <a:solidFill>
                  <a:srgbClr val="D30F64"/>
                </a:solidFill>
              </a:rPr>
              <a:t>Статья 162 ТК РФ).</a:t>
            </a:r>
            <a:endParaRPr lang="ru-RU" sz="1800" dirty="0">
              <a:solidFill>
                <a:srgbClr val="D30F64"/>
              </a:solidFill>
            </a:endParaRPr>
          </a:p>
          <a:p>
            <a:pPr lvl="0" algn="just"/>
            <a:r>
              <a:rPr lang="ru-RU" sz="1800" dirty="0"/>
              <a:t>Принятие необходимых мер при угрозе массовых увольнений. </a:t>
            </a:r>
            <a:r>
              <a:rPr lang="ru-RU" sz="1800" dirty="0">
                <a:solidFill>
                  <a:srgbClr val="D30F64"/>
                </a:solidFill>
              </a:rPr>
              <a:t>(</a:t>
            </a:r>
            <a:r>
              <a:rPr lang="ru-RU" sz="1800" i="1" dirty="0">
                <a:solidFill>
                  <a:srgbClr val="D30F64"/>
                </a:solidFill>
              </a:rPr>
              <a:t>Часть 4 статьи 180 ТК РФ).</a:t>
            </a:r>
            <a:endParaRPr lang="ru-RU" sz="1800" dirty="0">
              <a:solidFill>
                <a:srgbClr val="D30F64"/>
              </a:solidFill>
            </a:endParaRPr>
          </a:p>
          <a:p>
            <a:pPr lvl="0" algn="just"/>
            <a:r>
              <a:rPr lang="ru-RU" sz="1800" dirty="0"/>
              <a:t>Утверждение правил внутреннего трудового распорядка. </a:t>
            </a:r>
            <a:r>
              <a:rPr lang="ru-RU" sz="1800" dirty="0">
                <a:solidFill>
                  <a:srgbClr val="D30F64"/>
                </a:solidFill>
              </a:rPr>
              <a:t>(</a:t>
            </a:r>
            <a:r>
              <a:rPr lang="ru-RU" sz="1800" i="1" dirty="0">
                <a:solidFill>
                  <a:srgbClr val="D30F64"/>
                </a:solidFill>
              </a:rPr>
              <a:t>Статья 190 ТК РФ).</a:t>
            </a:r>
            <a:endParaRPr lang="ru-RU" sz="1800" dirty="0">
              <a:solidFill>
                <a:srgbClr val="D30F64"/>
              </a:solidFill>
            </a:endParaRPr>
          </a:p>
          <a:p>
            <a:pPr lvl="0" algn="just"/>
            <a:r>
              <a:rPr lang="ru-RU" sz="1800" dirty="0"/>
              <a:t>Применение дисциплинарного взыскания. </a:t>
            </a:r>
            <a:r>
              <a:rPr lang="ru-RU" sz="1800" dirty="0">
                <a:solidFill>
                  <a:srgbClr val="D30F64"/>
                </a:solidFill>
              </a:rPr>
              <a:t>(</a:t>
            </a:r>
            <a:r>
              <a:rPr lang="ru-RU" sz="1800" i="1" dirty="0">
                <a:solidFill>
                  <a:srgbClr val="D30F64"/>
                </a:solidFill>
              </a:rPr>
              <a:t>Часть 3 статьи 193 ТК РФ).</a:t>
            </a:r>
            <a:endParaRPr lang="ru-RU" sz="1800" dirty="0">
              <a:solidFill>
                <a:srgbClr val="D30F64"/>
              </a:solidFill>
            </a:endParaRPr>
          </a:p>
          <a:p>
            <a:pPr lvl="0" algn="just"/>
            <a:r>
              <a:rPr lang="ru-RU" sz="1800" dirty="0"/>
              <a:t>Установление форм профессиональной подготовки, переподготовки и повышения квалификации. </a:t>
            </a:r>
            <a:r>
              <a:rPr lang="ru-RU" sz="1800" dirty="0">
                <a:solidFill>
                  <a:srgbClr val="D30F64"/>
                </a:solidFill>
              </a:rPr>
              <a:t>(</a:t>
            </a:r>
            <a:r>
              <a:rPr lang="ru-RU" sz="1800" i="1" dirty="0">
                <a:solidFill>
                  <a:srgbClr val="D30F64"/>
                </a:solidFill>
              </a:rPr>
              <a:t>Часть 3 статьи 196 ТК РФ).</a:t>
            </a:r>
            <a:endParaRPr lang="ru-RU" sz="1800" dirty="0">
              <a:solidFill>
                <a:srgbClr val="D30F64"/>
              </a:solidFill>
            </a:endParaRPr>
          </a:p>
          <a:p>
            <a:pPr lvl="0" algn="just"/>
            <a:r>
              <a:rPr lang="ru-RU" sz="1800" dirty="0"/>
              <a:t>Разработка и утверждение инструкций по охране труда для работников. </a:t>
            </a:r>
            <a:r>
              <a:rPr lang="ru-RU" sz="1800" dirty="0">
                <a:solidFill>
                  <a:srgbClr val="D30F64"/>
                </a:solidFill>
              </a:rPr>
              <a:t>(</a:t>
            </a:r>
            <a:r>
              <a:rPr lang="ru-RU" sz="1800" i="1" dirty="0">
                <a:solidFill>
                  <a:srgbClr val="D30F64"/>
                </a:solidFill>
              </a:rPr>
              <a:t>Часть 2 статьи 212 ТК РФ</a:t>
            </a:r>
            <a:r>
              <a:rPr lang="ru-RU" sz="1800" i="1" dirty="0" smtClean="0">
                <a:solidFill>
                  <a:srgbClr val="D30F64"/>
                </a:solidFill>
              </a:rPr>
              <a:t>).</a:t>
            </a:r>
            <a:endParaRPr lang="ru-RU" sz="1800" dirty="0">
              <a:solidFill>
                <a:srgbClr val="D30F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930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1050"/>
            <a:ext cx="12192000" cy="676275"/>
          </a:xfrm>
          <a:solidFill>
            <a:schemeClr val="bg1">
              <a:alpha val="68000"/>
            </a:schemeClr>
          </a:solidFill>
        </p:spPr>
        <p:txBody>
          <a:bodyPr rtlCol="0">
            <a:noAutofit/>
          </a:bodyPr>
          <a:lstStyle/>
          <a:p>
            <a:r>
              <a:rPr lang="ru-RU" sz="2800" dirty="0"/>
              <a:t>РЕКОМЕНДАЦИИ</a:t>
            </a:r>
            <a:br>
              <a:rPr lang="ru-RU" sz="2800" dirty="0"/>
            </a:br>
            <a:r>
              <a:rPr lang="ru-RU" sz="2800" dirty="0"/>
              <a:t>по взаимодействию руководителей </a:t>
            </a:r>
            <a:r>
              <a:rPr lang="ru-RU" sz="2800" dirty="0" smtClean="0"/>
              <a:t>ОУ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и первичных профсоюзных </a:t>
            </a:r>
            <a:r>
              <a:rPr lang="ru-RU" sz="2800" dirty="0" smtClean="0"/>
              <a:t>организаций</a:t>
            </a:r>
            <a:endParaRPr lang="ru-RU" sz="28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5430" y="1915886"/>
            <a:ext cx="10910236" cy="391885"/>
          </a:xfrm>
        </p:spPr>
        <p:txBody>
          <a:bodyPr rtlCol="0"/>
          <a:lstStyle/>
          <a:p>
            <a:r>
              <a:rPr lang="ru-RU" sz="2400" u="sng" dirty="0">
                <a:solidFill>
                  <a:srgbClr val="7030A0"/>
                </a:solidFill>
              </a:rPr>
              <a:t>Участие</a:t>
            </a:r>
            <a:r>
              <a:rPr lang="ru-RU" dirty="0"/>
              <a:t> представителей соответствующего выборного профсоюзного органа </a:t>
            </a:r>
            <a:r>
              <a:rPr lang="ru-RU" dirty="0" smtClean="0"/>
              <a:t>  </a:t>
            </a:r>
            <a:r>
              <a:rPr lang="ru-RU" sz="2400" u="sng" dirty="0" smtClean="0">
                <a:solidFill>
                  <a:srgbClr val="7030A0"/>
                </a:solidFill>
              </a:rPr>
              <a:t>обязательно</a:t>
            </a:r>
            <a:r>
              <a:rPr lang="ru-RU" sz="2400" dirty="0"/>
              <a:t>: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13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0"/>
          </p:nvPr>
        </p:nvSpPr>
        <p:spPr>
          <a:xfrm>
            <a:off x="435430" y="2917371"/>
            <a:ext cx="11016341" cy="3657600"/>
          </a:xfrm>
        </p:spPr>
        <p:txBody>
          <a:bodyPr>
            <a:noAutofit/>
          </a:bodyPr>
          <a:lstStyle/>
          <a:p>
            <a:pPr lvl="0" algn="just"/>
            <a:r>
              <a:rPr lang="ru-RU" sz="1800" dirty="0" smtClean="0"/>
              <a:t>При </a:t>
            </a:r>
            <a:r>
              <a:rPr lang="ru-RU" sz="1800" dirty="0"/>
              <a:t>проведении аттестации, которая может послужить основанием для увольнения работников в соответствии с пунктом 3 статьи 81 ТК РФ (недостаточной квалификации, подтверждённой результатами аттестации) в обязательном порядке включается член комиссии от соответствующего выборного профсоюзного органа. </a:t>
            </a:r>
            <a:r>
              <a:rPr lang="ru-RU" sz="1800" dirty="0">
                <a:solidFill>
                  <a:srgbClr val="D30F64"/>
                </a:solidFill>
              </a:rPr>
              <a:t>(Часть 3 статьи 82 ТК РФ). </a:t>
            </a:r>
            <a:r>
              <a:rPr lang="ru-RU" sz="1800" dirty="0"/>
              <a:t>Аттестация педагогов добровольная и предусматривает соответствие заявленной квалификационной категории (или несоответствие, что не является основанием для увольнения).</a:t>
            </a:r>
          </a:p>
          <a:p>
            <a:pPr lvl="0" algn="just"/>
            <a:r>
              <a:rPr lang="ru-RU" sz="1800" dirty="0" smtClean="0"/>
              <a:t>В </a:t>
            </a:r>
            <a:r>
              <a:rPr lang="ru-RU" sz="1800" dirty="0"/>
              <a:t>организации по инициативе работодателя и (или) по инициативе работников либо их представительного органа создаются комитеты (комиссии) по охране труда. В их состав на паритетной основе входят представители профессиональных союзов или иного уполномоченного работниками представительного органа. </a:t>
            </a:r>
            <a:r>
              <a:rPr lang="ru-RU" sz="1800" dirty="0">
                <a:solidFill>
                  <a:srgbClr val="D30F64"/>
                </a:solidFill>
              </a:rPr>
              <a:t>(Статья 218 ТК РФ).</a:t>
            </a:r>
          </a:p>
          <a:p>
            <a:pPr lvl="0" algn="just"/>
            <a:r>
              <a:rPr lang="ru-RU" sz="1800" dirty="0" smtClean="0"/>
              <a:t>В </a:t>
            </a:r>
            <a:r>
              <a:rPr lang="ru-RU" sz="1800" dirty="0"/>
              <a:t>состав комиссии по расследованию несчастных случаев на производстве включаются представители профсоюзного органа или иного уполномоченного работниками представительного органа. </a:t>
            </a:r>
            <a:r>
              <a:rPr lang="ru-RU" sz="1800" dirty="0">
                <a:solidFill>
                  <a:srgbClr val="D30F64"/>
                </a:solidFill>
              </a:rPr>
              <a:t>(Статья 229 ТК РФ).</a:t>
            </a:r>
          </a:p>
        </p:txBody>
      </p:sp>
    </p:spTree>
    <p:extLst>
      <p:ext uri="{BB962C8B-B14F-4D97-AF65-F5344CB8AC3E}">
        <p14:creationId xmlns:p14="http://schemas.microsoft.com/office/powerpoint/2010/main" xmlns="" val="176812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1050"/>
            <a:ext cx="12192000" cy="676275"/>
          </a:xfrm>
          <a:solidFill>
            <a:schemeClr val="bg1">
              <a:alpha val="68000"/>
            </a:schemeClr>
          </a:solidFill>
        </p:spPr>
        <p:txBody>
          <a:bodyPr rtlCol="0">
            <a:noAutofit/>
          </a:bodyPr>
          <a:lstStyle/>
          <a:p>
            <a:r>
              <a:rPr lang="ru-RU" sz="2800" dirty="0"/>
              <a:t>РЕКОМЕНДАЦИИ</a:t>
            </a:r>
            <a:br>
              <a:rPr lang="ru-RU" sz="2800" dirty="0"/>
            </a:br>
            <a:r>
              <a:rPr lang="ru-RU" sz="2800" dirty="0"/>
              <a:t>по взаимодействию руководителей </a:t>
            </a:r>
            <a:r>
              <a:rPr lang="ru-RU" sz="2800" dirty="0" smtClean="0"/>
              <a:t>ОУ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и первичных профсоюзных </a:t>
            </a:r>
            <a:r>
              <a:rPr lang="ru-RU" sz="2800" dirty="0" smtClean="0"/>
              <a:t>организаций</a:t>
            </a:r>
            <a:endParaRPr lang="ru-RU" sz="28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0882" y="2061029"/>
            <a:ext cx="10910236" cy="391885"/>
          </a:xfrm>
        </p:spPr>
        <p:txBody>
          <a:bodyPr rtlCol="0"/>
          <a:lstStyle/>
          <a:p>
            <a:r>
              <a:rPr lang="ru-RU" sz="2400" u="sng" dirty="0">
                <a:solidFill>
                  <a:srgbClr val="7030A0"/>
                </a:solidFill>
              </a:rPr>
              <a:t>Без согласия </a:t>
            </a:r>
            <a:r>
              <a:rPr lang="ru-RU" dirty="0"/>
              <a:t>соответствующего выборного профсоюзного </a:t>
            </a:r>
            <a:r>
              <a:rPr lang="ru-RU" dirty="0" smtClean="0"/>
              <a:t>органа</a:t>
            </a:r>
          </a:p>
          <a:p>
            <a:r>
              <a:rPr lang="ru-RU" sz="2400" u="sng" dirty="0" smtClean="0">
                <a:solidFill>
                  <a:srgbClr val="7030A0"/>
                </a:solidFill>
              </a:rPr>
              <a:t>работодатель </a:t>
            </a:r>
            <a:r>
              <a:rPr lang="ru-RU" sz="2400" u="sng" dirty="0">
                <a:solidFill>
                  <a:srgbClr val="7030A0"/>
                </a:solidFill>
              </a:rPr>
              <a:t>не </a:t>
            </a:r>
            <a:r>
              <a:rPr lang="ru-RU" sz="2400" u="sng" dirty="0" smtClean="0">
                <a:solidFill>
                  <a:srgbClr val="7030A0"/>
                </a:solidFill>
              </a:rPr>
              <a:t>вправе</a:t>
            </a:r>
            <a:endParaRPr lang="ru-RU" sz="2400" u="sng" dirty="0">
              <a:solidFill>
                <a:srgbClr val="7030A0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0"/>
          </p:nvPr>
        </p:nvSpPr>
        <p:spPr>
          <a:xfrm>
            <a:off x="435430" y="2946400"/>
            <a:ext cx="11248571" cy="3643086"/>
          </a:xfrm>
        </p:spPr>
        <p:txBody>
          <a:bodyPr>
            <a:noAutofit/>
          </a:bodyPr>
          <a:lstStyle/>
          <a:p>
            <a:pPr lvl="0" algn="just"/>
            <a:r>
              <a:rPr lang="ru-RU" sz="1800" dirty="0" smtClean="0"/>
              <a:t>Увольнение </a:t>
            </a:r>
            <a:r>
              <a:rPr lang="ru-RU" sz="1800" dirty="0"/>
              <a:t>по инициативе работодателя в соответствии с пунктом 3 и пунктом 5 статьи 81 ТК РФ руководителей (их заместителей) выборных профсоюзных коллегиальных органов организации, её структурных подразделений (не ниже цеховых и приравненных к ним), не освобождённых от основной работы, допускается помимо общего порядка увольнения только с предварительного согласия соответствующего вышестоящего профсоюзного органа. </a:t>
            </a:r>
            <a:r>
              <a:rPr lang="ru-RU" sz="1800" dirty="0">
                <a:solidFill>
                  <a:srgbClr val="D30F64"/>
                </a:solidFill>
              </a:rPr>
              <a:t>(Статья 374 ТК РФ).</a:t>
            </a:r>
          </a:p>
          <a:p>
            <a:pPr lvl="0" algn="just"/>
            <a:r>
              <a:rPr lang="ru-RU" sz="1800" dirty="0" smtClean="0"/>
              <a:t>Участвующие </a:t>
            </a:r>
            <a:r>
              <a:rPr lang="ru-RU" sz="1800" dirty="0"/>
              <a:t>в разрешении коллективного трудового спора представители работников – их объединений не могут быть в период разрешения коллективного трудового спора подвергнуты дисциплинарному взысканию, переведены на другую работу или уволены по инициативе работодателя без предварительного согласия уполномочившего их на представительство органа. </a:t>
            </a:r>
            <a:r>
              <a:rPr lang="ru-RU" sz="1800" dirty="0">
                <a:solidFill>
                  <a:srgbClr val="D30F64"/>
                </a:solidFill>
              </a:rPr>
              <a:t>(Часть 2 статьи 405 ТК РФ).</a:t>
            </a:r>
          </a:p>
        </p:txBody>
      </p:sp>
    </p:spTree>
    <p:extLst>
      <p:ext uri="{BB962C8B-B14F-4D97-AF65-F5344CB8AC3E}">
        <p14:creationId xmlns:p14="http://schemas.microsoft.com/office/powerpoint/2010/main" xmlns="" val="42379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1050"/>
            <a:ext cx="12192000" cy="676275"/>
          </a:xfrm>
          <a:solidFill>
            <a:schemeClr val="bg1">
              <a:alpha val="68000"/>
            </a:schemeClr>
          </a:solidFill>
        </p:spPr>
        <p:txBody>
          <a:bodyPr rtlCol="0">
            <a:noAutofit/>
          </a:bodyPr>
          <a:lstStyle/>
          <a:p>
            <a:r>
              <a:rPr lang="ru-RU" sz="2800" dirty="0"/>
              <a:t>РЕКОМЕНДАЦИИ</a:t>
            </a:r>
            <a:br>
              <a:rPr lang="ru-RU" sz="2800" dirty="0"/>
            </a:br>
            <a:r>
              <a:rPr lang="ru-RU" sz="2800" dirty="0"/>
              <a:t>по взаимодействию руководителей </a:t>
            </a:r>
            <a:r>
              <a:rPr lang="ru-RU" sz="2800" dirty="0" smtClean="0"/>
              <a:t>ОУ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и первичных профсоюзных </a:t>
            </a:r>
            <a:r>
              <a:rPr lang="ru-RU" sz="2800" dirty="0" smtClean="0"/>
              <a:t>организаций</a:t>
            </a:r>
            <a:endParaRPr lang="ru-RU" sz="28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0882" y="2061029"/>
            <a:ext cx="10910236" cy="391885"/>
          </a:xfrm>
        </p:spPr>
        <p:txBody>
          <a:bodyPr rtlCol="0"/>
          <a:lstStyle/>
          <a:p>
            <a:pPr algn="l"/>
            <a:r>
              <a:rPr lang="ru-RU" sz="2400" dirty="0"/>
              <a:t>По требованию профсоюзного органа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15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0"/>
          </p:nvPr>
        </p:nvSpPr>
        <p:spPr>
          <a:xfrm>
            <a:off x="435430" y="3193142"/>
            <a:ext cx="11248571" cy="3120572"/>
          </a:xfrm>
        </p:spPr>
        <p:txBody>
          <a:bodyPr>
            <a:noAutofit/>
          </a:bodyPr>
          <a:lstStyle/>
          <a:p>
            <a:pPr lvl="0" algn="just"/>
            <a:r>
              <a:rPr lang="ru-RU" sz="2000" dirty="0" smtClean="0"/>
              <a:t>Работодатель </a:t>
            </a:r>
            <a:r>
              <a:rPr lang="ru-RU" sz="2000" dirty="0"/>
              <a:t>обязан рассмотреть заявление представительного органа работников о нарушении руководителем организации, его заместителями законом или иных нормативных правовых актов о труде, условий коллективного договора, соглашения и сообщить о результатах рассмотрения представительному органу работников. </a:t>
            </a:r>
            <a:r>
              <a:rPr lang="ru-RU" sz="2000" dirty="0">
                <a:solidFill>
                  <a:srgbClr val="D30F64"/>
                </a:solidFill>
              </a:rPr>
              <a:t>(Статья 195 ТК РФ).</a:t>
            </a:r>
          </a:p>
        </p:txBody>
      </p:sp>
    </p:spTree>
    <p:extLst>
      <p:ext uri="{BB962C8B-B14F-4D97-AF65-F5344CB8AC3E}">
        <p14:creationId xmlns:p14="http://schemas.microsoft.com/office/powerpoint/2010/main" xmlns="" val="22690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14" y="449944"/>
            <a:ext cx="9029571" cy="1219200"/>
          </a:xfrm>
        </p:spPr>
        <p:txBody>
          <a:bodyPr rtlCol="0">
            <a:normAutofit/>
          </a:bodyPr>
          <a:lstStyle/>
          <a:p>
            <a:r>
              <a:rPr lang="ru-RU" dirty="0" smtClean="0"/>
              <a:t>АЛГОРИТМ РАБОТЫ ПО КОЛЛЕКТИВНОМУ ДОГОВОРУ</a:t>
            </a:r>
            <a:endParaRPr lang="ru-RU" dirty="0"/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xmlns="" id="{DA95CB00-346A-4BCB-AB0E-28FBDAD2E1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5771" y="2538412"/>
            <a:ext cx="8447315" cy="3934959"/>
          </a:xfrm>
        </p:spPr>
        <p:txBody>
          <a:bodyPr rtlCol="0"/>
          <a:lstStyle/>
          <a:p>
            <a:pPr rtl="0"/>
            <a:endParaRPr lang="ru-RU" sz="20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8572" y="1727199"/>
            <a:ext cx="3483428" cy="1698171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16</a:t>
            </a:fld>
            <a:endParaRPr lang="ru-RU" dirty="0"/>
          </a:p>
        </p:txBody>
      </p:sp>
      <p:pic>
        <p:nvPicPr>
          <p:cNvPr id="1026" name="Picture 2" descr="C:\Users\Татьяна\Desktop\kollektiv-dogovor-skhem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53029"/>
            <a:ext cx="8824686" cy="5304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91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71" y="254598"/>
            <a:ext cx="9029571" cy="522645"/>
          </a:xfrm>
        </p:spPr>
        <p:txBody>
          <a:bodyPr rtlCol="0">
            <a:normAutofit/>
          </a:bodyPr>
          <a:lstStyle/>
          <a:p>
            <a:r>
              <a:rPr lang="ru-RU" sz="2400" dirty="0" smtClean="0"/>
              <a:t>АЛГОРИТМ РАБОТЫ ПО КОЛЛЕКТИВНОМУ ДОГОВОРУ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17</a:t>
            </a:fld>
            <a:endParaRPr lang="ru-RU" dirty="0"/>
          </a:p>
        </p:txBody>
      </p:sp>
      <p:pic>
        <p:nvPicPr>
          <p:cNvPr id="9" name="Picture 2" descr="C:\Users\Татьяна\Desktop\kollektivnyj-dogovor-obrazec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771" y="885502"/>
            <a:ext cx="9368398" cy="5574809"/>
          </a:xfrm>
          <a:prstGeom prst="rect">
            <a:avLst/>
          </a:prstGeom>
          <a:noFill/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8572" y="362857"/>
            <a:ext cx="3483428" cy="1553029"/>
          </a:xfrm>
        </p:spPr>
      </p:pic>
    </p:spTree>
    <p:extLst>
      <p:ext uri="{BB962C8B-B14F-4D97-AF65-F5344CB8AC3E}">
        <p14:creationId xmlns:p14="http://schemas.microsoft.com/office/powerpoint/2010/main" xmlns="" val="28891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14" y="449944"/>
            <a:ext cx="9029571" cy="1219200"/>
          </a:xfrm>
        </p:spPr>
        <p:txBody>
          <a:bodyPr rtlCol="0">
            <a:normAutofit/>
          </a:bodyPr>
          <a:lstStyle/>
          <a:p>
            <a:r>
              <a:rPr lang="ru-RU" dirty="0" smtClean="0"/>
              <a:t>АЛГОРИТМ РАБОТЫ ПО КОЛЛЕКТИВНОМУ ДОГОВОРУ</a:t>
            </a:r>
            <a:endParaRPr lang="ru-RU" dirty="0"/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xmlns="" id="{DA95CB00-346A-4BCB-AB0E-28FBDAD2E1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5771" y="2538412"/>
            <a:ext cx="8447315" cy="3934959"/>
          </a:xfrm>
        </p:spPr>
        <p:txBody>
          <a:bodyPr rtlCol="0"/>
          <a:lstStyle/>
          <a:p>
            <a:pPr rtl="0"/>
            <a:endParaRPr lang="ru-RU" sz="20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8572" y="362857"/>
            <a:ext cx="3483428" cy="1553029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18</a:t>
            </a:fld>
            <a:endParaRPr lang="ru-RU" dirty="0"/>
          </a:p>
        </p:txBody>
      </p:sp>
      <p:pic>
        <p:nvPicPr>
          <p:cNvPr id="3074" name="Picture 2" descr="C:\Users\Татьяна\Desktop\2015-02-24_202447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7138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91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Desktop\d7008b14-4672-43de-a7e8-4a5fc998828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448800" cy="6857999"/>
          </a:xfrm>
          <a:prstGeom prst="rect">
            <a:avLst/>
          </a:prstGeom>
          <a:noFill/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19</a:t>
            </a:fld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2807" y="2269375"/>
            <a:ext cx="4419193" cy="2180901"/>
          </a:xfrm>
        </p:spPr>
      </p:pic>
    </p:spTree>
    <p:extLst>
      <p:ext uri="{BB962C8B-B14F-4D97-AF65-F5344CB8AC3E}">
        <p14:creationId xmlns:p14="http://schemas.microsoft.com/office/powerpoint/2010/main" xmlns="" val="28891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2</a:t>
            </a:fld>
            <a:endParaRPr lang="ru-RU" dirty="0"/>
          </a:p>
        </p:txBody>
      </p:sp>
      <p:pic>
        <p:nvPicPr>
          <p:cNvPr id="2051" name="Picture 3" descr="C:\Users\Татьяна\Desktop\ГОРКОМ 2023\ГОРКОМ  МАЙ 23\семинар\mai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718" y="259298"/>
            <a:ext cx="10326697" cy="6180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12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20</a:t>
            </a:fld>
            <a:endParaRPr lang="ru-RU" dirty="0"/>
          </a:p>
        </p:txBody>
      </p:sp>
      <p:pic>
        <p:nvPicPr>
          <p:cNvPr id="5122" name="Picture 2" descr="C:\Users\Татьяна\Desktop\slide_50 (1).jpg"/>
          <p:cNvPicPr>
            <a:picLocks noChangeAspect="1" noChangeArrowheads="1"/>
          </p:cNvPicPr>
          <p:nvPr/>
        </p:nvPicPr>
        <p:blipFill rotWithShape="1">
          <a:blip r:embed="rId3"/>
          <a:srcRect l="4065" t="5696" r="3836" b="8727"/>
          <a:stretch/>
        </p:blipFill>
        <p:spPr bwMode="auto">
          <a:xfrm>
            <a:off x="216131" y="241068"/>
            <a:ext cx="8389592" cy="5940875"/>
          </a:xfrm>
          <a:prstGeom prst="rect">
            <a:avLst/>
          </a:prstGeom>
          <a:noFill/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9644" y="1692754"/>
            <a:ext cx="4652356" cy="2755083"/>
          </a:xfrm>
        </p:spPr>
      </p:pic>
    </p:spTree>
    <p:extLst>
      <p:ext uri="{BB962C8B-B14F-4D97-AF65-F5344CB8AC3E}">
        <p14:creationId xmlns:p14="http://schemas.microsoft.com/office/powerpoint/2010/main" xmlns="" val="28891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21</a:t>
            </a:fld>
            <a:endParaRPr lang="ru-RU" noProof="0" dirty="0"/>
          </a:p>
        </p:txBody>
      </p:sp>
      <p:sp>
        <p:nvSpPr>
          <p:cNvPr id="6" name="Таблица 5"/>
          <p:cNvSpPr>
            <a:spLocks noGrp="1"/>
          </p:cNvSpPr>
          <p:nvPr>
            <p:ph type="tbl" sz="quarter" idx="17"/>
          </p:nvPr>
        </p:nvSpPr>
        <p:spPr/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3236" y="-12219"/>
            <a:ext cx="4846346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9582" y="-12219"/>
            <a:ext cx="484634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65" y="2215375"/>
            <a:ext cx="3403308" cy="676275"/>
          </a:xfrm>
        </p:spPr>
        <p:txBody>
          <a:bodyPr/>
          <a:lstStyle/>
          <a:p>
            <a:r>
              <a:rPr lang="ru-RU" dirty="0" smtClean="0"/>
              <a:t>ПАМЯТКА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0066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22</a:t>
            </a:fld>
            <a:endParaRPr lang="ru-RU" noProof="0" dirty="0"/>
          </a:p>
        </p:txBody>
      </p:sp>
      <p:sp>
        <p:nvSpPr>
          <p:cNvPr id="6" name="Таблица 5"/>
          <p:cNvSpPr>
            <a:spLocks noGrp="1"/>
          </p:cNvSpPr>
          <p:nvPr>
            <p:ph type="tbl" sz="quarter" idx="17"/>
          </p:nvPr>
        </p:nvSpPr>
        <p:spPr/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65" y="2215375"/>
            <a:ext cx="3403308" cy="676275"/>
          </a:xfrm>
        </p:spPr>
        <p:txBody>
          <a:bodyPr/>
          <a:lstStyle/>
          <a:p>
            <a:r>
              <a:rPr lang="ru-RU" dirty="0" smtClean="0"/>
              <a:t>ПАМЯТКА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5010" y="0"/>
            <a:ext cx="4846346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04" b="19822"/>
          <a:stretch/>
        </p:blipFill>
        <p:spPr>
          <a:xfrm>
            <a:off x="7637980" y="79965"/>
            <a:ext cx="4182231" cy="549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1600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УЧАСТИЕ В РАБОТЕ КОМИССИЙ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5431CC7-E576-44E9-B0ED-A55CB196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23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965480110"/>
              </p:ext>
            </p:extLst>
          </p:nvPr>
        </p:nvGraphicFramePr>
        <p:xfrm>
          <a:off x="581026" y="1904999"/>
          <a:ext cx="9658350" cy="504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4274161930"/>
              </p:ext>
            </p:extLst>
          </p:nvPr>
        </p:nvGraphicFramePr>
        <p:xfrm>
          <a:off x="581026" y="2554513"/>
          <a:ext cx="9658349" cy="50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590458" y="3203656"/>
            <a:ext cx="9648917" cy="504000"/>
            <a:chOff x="0" y="0"/>
            <a:chExt cx="9648917" cy="504000"/>
          </a:xfrm>
          <a:solidFill>
            <a:srgbClr val="D30F64"/>
          </a:solidFill>
        </p:grpSpPr>
        <p:sp>
          <p:nvSpPr>
            <p:cNvPr id="9" name="Шеврон 8"/>
            <p:cNvSpPr/>
            <p:nvPr/>
          </p:nvSpPr>
          <p:spPr>
            <a:xfrm>
              <a:off x="0" y="0"/>
              <a:ext cx="9648917" cy="504000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Шеврон 4"/>
            <p:cNvSpPr txBox="1"/>
            <p:nvPr/>
          </p:nvSpPr>
          <p:spPr>
            <a:xfrm>
              <a:off x="252000" y="0"/>
              <a:ext cx="9144917" cy="504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     Аттестационная комиссия</a:t>
              </a:r>
              <a:endParaRPr lang="ru-RU" sz="18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90458" y="3863312"/>
            <a:ext cx="9648917" cy="504000"/>
            <a:chOff x="0" y="0"/>
            <a:chExt cx="9648917" cy="504000"/>
          </a:xfrm>
          <a:solidFill>
            <a:srgbClr val="197DCE"/>
          </a:solidFill>
        </p:grpSpPr>
        <p:sp>
          <p:nvSpPr>
            <p:cNvPr id="14" name="Шеврон 13"/>
            <p:cNvSpPr/>
            <p:nvPr/>
          </p:nvSpPr>
          <p:spPr>
            <a:xfrm>
              <a:off x="0" y="0"/>
              <a:ext cx="9648917" cy="504000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Шеврон 4"/>
            <p:cNvSpPr txBox="1"/>
            <p:nvPr/>
          </p:nvSpPr>
          <p:spPr>
            <a:xfrm>
              <a:off x="252000" y="0"/>
              <a:ext cx="9144917" cy="504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     Наградная комиссия</a:t>
              </a:r>
              <a:endParaRPr lang="ru-RU" sz="1800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90458" y="4522968"/>
            <a:ext cx="9648917" cy="504000"/>
            <a:chOff x="0" y="0"/>
            <a:chExt cx="9648917" cy="504000"/>
          </a:xfrm>
          <a:solidFill>
            <a:srgbClr val="7FC6ED"/>
          </a:solidFill>
        </p:grpSpPr>
        <p:sp>
          <p:nvSpPr>
            <p:cNvPr id="18" name="Шеврон 17"/>
            <p:cNvSpPr/>
            <p:nvPr/>
          </p:nvSpPr>
          <p:spPr>
            <a:xfrm>
              <a:off x="0" y="0"/>
              <a:ext cx="9648917" cy="504000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Шеврон 4"/>
            <p:cNvSpPr txBox="1"/>
            <p:nvPr/>
          </p:nvSpPr>
          <p:spPr>
            <a:xfrm>
              <a:off x="252000" y="0"/>
              <a:ext cx="9144917" cy="504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     Антикоррупционная комиссия</a:t>
              </a:r>
              <a:endParaRPr lang="ru-RU" sz="1800" kern="12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81026" y="5182624"/>
            <a:ext cx="9648917" cy="504000"/>
            <a:chOff x="0" y="0"/>
            <a:chExt cx="9648917" cy="504000"/>
          </a:xfrm>
          <a:solidFill>
            <a:srgbClr val="6C07CE"/>
          </a:solidFill>
        </p:grpSpPr>
        <p:sp>
          <p:nvSpPr>
            <p:cNvPr id="21" name="Шеврон 20"/>
            <p:cNvSpPr/>
            <p:nvPr/>
          </p:nvSpPr>
          <p:spPr>
            <a:xfrm>
              <a:off x="0" y="0"/>
              <a:ext cx="9648917" cy="504000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Шеврон 4"/>
            <p:cNvSpPr txBox="1"/>
            <p:nvPr/>
          </p:nvSpPr>
          <p:spPr>
            <a:xfrm>
              <a:off x="252000" y="0"/>
              <a:ext cx="9144917" cy="504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     Другие</a:t>
              </a:r>
              <a:endParaRPr lang="ru-RU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73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ОРГАНИЗАЦИОННЫЕ МЕРОПРИЯТИЯ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5431CC7-E576-44E9-B0ED-A55CB196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24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191516297"/>
              </p:ext>
            </p:extLst>
          </p:nvPr>
        </p:nvGraphicFramePr>
        <p:xfrm>
          <a:off x="972456" y="1770744"/>
          <a:ext cx="9831901" cy="4804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0736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0E4B91E-CC99-49A7-B26A-644201DA68F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8724" y="0"/>
            <a:ext cx="3894833" cy="5543013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6630" y="1857829"/>
            <a:ext cx="5662418" cy="388982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rtl="0"/>
            <a:r>
              <a:rPr lang="ru-RU" sz="2800" dirty="0" smtClean="0"/>
              <a:t>А это потребует формирование </a:t>
            </a:r>
            <a:r>
              <a:rPr lang="ru-RU" sz="3600" dirty="0" smtClean="0">
                <a:solidFill>
                  <a:srgbClr val="FF0000"/>
                </a:solidFill>
              </a:rPr>
              <a:t>команды</a:t>
            </a:r>
            <a:r>
              <a:rPr lang="ru-RU" sz="2800" dirty="0" smtClean="0"/>
              <a:t>, где будет четкое распределение полномочий среди членов ПК и обязательное привлечение членов трудового коллектива</a:t>
            </a:r>
            <a:endParaRPr lang="ru-RU" sz="280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564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0E4B91E-CC99-49A7-B26A-644201DA68F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0237" y="0"/>
            <a:ext cx="3821418" cy="5602778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988" y="333829"/>
            <a:ext cx="5245331" cy="5410266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r>
              <a:rPr lang="ru-RU" sz="2400" dirty="0"/>
              <a:t>Готовых рецептов по проведению этой работы нет и не может быть, поскольку слишком велики различия условий, в которых она проходит, и интересов </a:t>
            </a:r>
            <a:r>
              <a:rPr lang="ru-RU" sz="2400" dirty="0" smtClean="0"/>
              <a:t>ее участников.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Главная особенность такой работы состоит в том, что ее результат целиком зависит от авторитета ПРЕДСЕДАТЕЛЯ первички и содержания его деятельности и где необходимо уметь выстраивать, укреплять  межличностные отношения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26</a:t>
            </a:fld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1E38EE8B-1608-4FFC-96B5-595AB97B845A}"/>
              </a:ext>
            </a:extLst>
          </p:cNvPr>
          <p:cNvSpPr txBox="1">
            <a:spLocks/>
          </p:cNvSpPr>
          <p:nvPr/>
        </p:nvSpPr>
        <p:spPr>
          <a:xfrm>
            <a:off x="290945" y="5677593"/>
            <a:ext cx="10513413" cy="8973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Коллектив выбирает лидера, а значит доверяет ему.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17715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66984" t="21040" r="18889" b="59771"/>
          <a:stretch/>
        </p:blipFill>
        <p:spPr>
          <a:xfrm>
            <a:off x="9608456" y="0"/>
            <a:ext cx="2583544" cy="1973943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27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0"/>
          </p:nvPr>
        </p:nvSpPr>
        <p:spPr>
          <a:xfrm>
            <a:off x="266008" y="863600"/>
            <a:ext cx="7734991" cy="5729144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Учиться слушать. Разделять факт и мнения.</a:t>
            </a:r>
          </a:p>
          <a:p>
            <a:pPr lvl="0"/>
            <a:r>
              <a:rPr lang="ru-RU" sz="2400" dirty="0" smtClean="0"/>
              <a:t>Принимать во внимание замечания других людей.</a:t>
            </a:r>
          </a:p>
          <a:p>
            <a:pPr lvl="0"/>
            <a:r>
              <a:rPr lang="ru-RU" sz="2400" dirty="0" smtClean="0"/>
              <a:t>Не давать обещания, если нет гарантий их выполнения.</a:t>
            </a:r>
          </a:p>
          <a:p>
            <a:pPr lvl="0"/>
            <a:r>
              <a:rPr lang="ru-RU" sz="2400" dirty="0" smtClean="0"/>
              <a:t>Поддерживать в отношениях с членами профсоюза атмосферу взаимного доверия.</a:t>
            </a:r>
          </a:p>
          <a:p>
            <a:pPr lvl="0"/>
            <a:r>
              <a:rPr lang="ru-RU" sz="2400" dirty="0" smtClean="0"/>
              <a:t>Судить о людях не только по их поступкам, но и по их замыслам, признавая за ними право на ошибку.</a:t>
            </a:r>
          </a:p>
          <a:p>
            <a:pPr lvl="0"/>
            <a:r>
              <a:rPr lang="ru-RU" sz="2400" dirty="0" smtClean="0"/>
              <a:t>Не преувеличивать недостатки людей, стараться видеть в людях больше положительных качеств.</a:t>
            </a:r>
          </a:p>
          <a:p>
            <a:pPr lvl="0"/>
            <a:r>
              <a:rPr lang="ru-RU" sz="2400" dirty="0" smtClean="0"/>
              <a:t>Сдерживать свои эмоции, руководствуясь чувством самоконтроля.</a:t>
            </a:r>
          </a:p>
          <a:p>
            <a:pPr lvl="0"/>
            <a:r>
              <a:rPr lang="ru-RU" sz="2400" dirty="0" smtClean="0"/>
              <a:t>В конфликтных ситуациях избегать резких и оскорбительных высказываний.</a:t>
            </a:r>
          </a:p>
          <a:p>
            <a:pPr lvl="0"/>
            <a:r>
              <a:rPr lang="ru-RU" sz="2400" dirty="0" smtClean="0"/>
              <a:t>Точно и грамотно формулировать свои мысли.</a:t>
            </a:r>
          </a:p>
          <a:p>
            <a:pPr lvl="0"/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0009" y="1834326"/>
            <a:ext cx="5366729" cy="3555457"/>
          </a:xfrm>
          <a:prstGeom prst="ellipse">
            <a:avLst/>
          </a:prstGeom>
          <a:solidFill>
            <a:schemeClr val="bg1">
              <a:alpha val="0"/>
            </a:schemeClr>
          </a:solidFill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7820009" y="1253754"/>
            <a:ext cx="1944914" cy="580572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xmlns="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09" y="365126"/>
            <a:ext cx="11925991" cy="498474"/>
          </a:xfrm>
        </p:spPr>
        <p:txBody>
          <a:bodyPr rtlCol="0">
            <a:normAutofit/>
          </a:bodyPr>
          <a:lstStyle/>
          <a:p>
            <a:pPr algn="l" rtl="0"/>
            <a:r>
              <a:rPr lang="ru-RU" sz="2800" dirty="0" smtClean="0"/>
              <a:t>«10 ПРАВИЛ» ПРЕДСЕДАТЕЛЯ ПРОФСОЮЗНОГО КОМИТЕТА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43502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66984" t="21040" r="18889" b="59771"/>
          <a:stretch/>
        </p:blipFill>
        <p:spPr>
          <a:xfrm>
            <a:off x="9608456" y="0"/>
            <a:ext cx="2583544" cy="1973943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28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0"/>
          </p:nvPr>
        </p:nvSpPr>
        <p:spPr>
          <a:xfrm>
            <a:off x="266009" y="0"/>
            <a:ext cx="7425574" cy="6592744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/>
            <a:endParaRPr lang="ru-RU" sz="2800" dirty="0" smtClean="0"/>
          </a:p>
          <a:p>
            <a:pPr lvl="0"/>
            <a:r>
              <a:rPr lang="ru-RU" sz="2800" dirty="0" smtClean="0"/>
              <a:t>Не </a:t>
            </a:r>
            <a:r>
              <a:rPr lang="ru-RU" sz="2800" dirty="0"/>
              <a:t>бойтесь перемен</a:t>
            </a:r>
          </a:p>
          <a:p>
            <a:pPr lvl="0"/>
            <a:r>
              <a:rPr lang="ru-RU" sz="2800" dirty="0"/>
              <a:t>Держите позитивный настрой </a:t>
            </a:r>
          </a:p>
          <a:p>
            <a:pPr lvl="0"/>
            <a:r>
              <a:rPr lang="ru-RU" sz="2800" dirty="0"/>
              <a:t>Доводите любое начатое дело до конца</a:t>
            </a:r>
          </a:p>
          <a:p>
            <a:pPr lvl="0"/>
            <a:r>
              <a:rPr lang="ru-RU" sz="2800" dirty="0"/>
              <a:t>Будьте «решателем проблем», а не их источником</a:t>
            </a:r>
          </a:p>
          <a:p>
            <a:pPr lvl="0"/>
            <a:r>
              <a:rPr lang="ru-RU" sz="2800" dirty="0"/>
              <a:t>Не занимайтесь популизмом</a:t>
            </a:r>
          </a:p>
          <a:p>
            <a:pPr lvl="0"/>
            <a:r>
              <a:rPr lang="ru-RU" sz="2800" dirty="0"/>
              <a:t>Учитесь убеждать</a:t>
            </a:r>
          </a:p>
          <a:p>
            <a:pPr lvl="0"/>
            <a:r>
              <a:rPr lang="ru-RU" sz="2800" dirty="0"/>
              <a:t>В спорных ситуациях выходите на контакт «лицом к лицу»</a:t>
            </a:r>
          </a:p>
          <a:p>
            <a:pPr lvl="0"/>
            <a:r>
              <a:rPr lang="ru-RU" sz="2800" dirty="0"/>
              <a:t>Не прикрывайтесь мнением других</a:t>
            </a:r>
          </a:p>
          <a:p>
            <a:pPr lvl="0"/>
            <a:r>
              <a:rPr lang="ru-RU" sz="2800" dirty="0"/>
              <a:t>Не забывайте о профессиональном росте</a:t>
            </a:r>
          </a:p>
          <a:p>
            <a:pPr lvl="0"/>
            <a:r>
              <a:rPr lang="ru-RU" sz="2800" dirty="0"/>
              <a:t>Вносите разнообразие в жизнь коллектива и посильный вклад  в дела ОУ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2006" y="1973943"/>
            <a:ext cx="5366729" cy="3598082"/>
          </a:xfrm>
          <a:prstGeom prst="ellipse">
            <a:avLst/>
          </a:prstGeom>
          <a:solidFill>
            <a:schemeClr val="bg1">
              <a:alpha val="0"/>
            </a:schemeClr>
          </a:solidFill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7518400" y="1393371"/>
            <a:ext cx="1944914" cy="580572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690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DF92D8-1371-40FE-AB90-C65DFF928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290" y="2009358"/>
            <a:ext cx="4579484" cy="734654"/>
          </a:xfrm>
        </p:spPr>
        <p:txBody>
          <a:bodyPr rtlCol="0">
            <a:noAutofit/>
          </a:bodyPr>
          <a:lstStyle/>
          <a:p>
            <a:r>
              <a:rPr lang="ru-RU" sz="1800" dirty="0"/>
              <a:t>ЧЕГО СЛЕДУЕТ </a:t>
            </a:r>
            <a:r>
              <a:rPr lang="ru-RU" sz="1800" dirty="0" smtClean="0"/>
              <a:t>ИЗБЕГАТЬ?</a:t>
            </a:r>
            <a:endParaRPr lang="ru-RU" sz="18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12290" y="2744012"/>
            <a:ext cx="4696943" cy="2924082"/>
          </a:xfrm>
        </p:spPr>
        <p:txBody>
          <a:bodyPr rtlCol="0"/>
          <a:lstStyle/>
          <a:p>
            <a:pPr marL="0" indent="0">
              <a:buNone/>
            </a:pPr>
            <a:r>
              <a:rPr lang="ru-RU" sz="2400" b="1" dirty="0"/>
              <a:t>Н</a:t>
            </a:r>
            <a:r>
              <a:rPr lang="ru-RU" sz="2400" b="1" dirty="0" smtClean="0"/>
              <a:t>ельзя </a:t>
            </a:r>
            <a:r>
              <a:rPr lang="ru-RU" sz="2400" b="1" dirty="0"/>
              <a:t>вести диалог с позиции превосходства над собеседником, употребление непонятных ему слов и выражений, а также слишком длинных монологов</a:t>
            </a:r>
          </a:p>
          <a:p>
            <a:pPr rtl="0"/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E3AB4F18-AE38-4488-9473-A828459DA8A4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973983" y="2009357"/>
            <a:ext cx="4830375" cy="574998"/>
          </a:xfrm>
        </p:spPr>
        <p:txBody>
          <a:bodyPr rtlCol="0">
            <a:noAutofit/>
          </a:bodyPr>
          <a:lstStyle/>
          <a:p>
            <a:r>
              <a:rPr lang="ru-RU" sz="1800" dirty="0" smtClean="0"/>
              <a:t>ДЕЙСТВИЯ ПРЕДСЕДАТЕЛЯ ПК  В РАМКАХ СОЦИАЛЬНОГО ПАРТНЕРСТВА</a:t>
            </a:r>
            <a:endParaRPr lang="ru-RU" sz="1800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663B63A5-075F-4429-8F7A-8E50D349717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3" y="2744012"/>
            <a:ext cx="5295125" cy="3597589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ru-RU" sz="2400" b="1" dirty="0"/>
              <a:t>1 Советуйтесь с руководителем при формировании плана работы </a:t>
            </a:r>
            <a:r>
              <a:rPr lang="ru-RU" sz="2400" b="1" dirty="0" smtClean="0"/>
              <a:t>ПК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b="1" dirty="0"/>
              <a:t>2 Приглашайте на заседания </a:t>
            </a:r>
            <a:r>
              <a:rPr lang="ru-RU" sz="2400" b="1" dirty="0" smtClean="0"/>
              <a:t>ПК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b="1" dirty="0"/>
              <a:t>3 Согласовывайте даты, </a:t>
            </a:r>
            <a:r>
              <a:rPr lang="ru-RU" sz="2400" b="1" dirty="0" smtClean="0"/>
              <a:t>время и </a:t>
            </a:r>
            <a:r>
              <a:rPr lang="ru-RU" sz="2400" b="1" dirty="0"/>
              <a:t>содержание </a:t>
            </a:r>
            <a:r>
              <a:rPr lang="ru-RU" sz="2400" b="1" dirty="0" smtClean="0"/>
              <a:t>мероприятий</a:t>
            </a:r>
            <a:endParaRPr lang="ru-RU" sz="2400" b="1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274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15" y="1231900"/>
            <a:ext cx="6666010" cy="782638"/>
          </a:xfrm>
        </p:spPr>
        <p:txBody>
          <a:bodyPr rtlCol="0">
            <a:normAutofit fontScale="90000"/>
          </a:bodyPr>
          <a:lstStyle/>
          <a:p>
            <a:r>
              <a:rPr lang="ru-RU" dirty="0" smtClean="0"/>
              <a:t>ОСНОВНЫЕ НАПРАВЛЕНИЯ</a:t>
            </a:r>
            <a:endParaRPr lang="ru-RU" dirty="0"/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xmlns="" id="{DA95CB00-346A-4BCB-AB0E-28FBDAD2E1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1114" y="2538412"/>
            <a:ext cx="4960655" cy="3441919"/>
          </a:xfrm>
        </p:spPr>
        <p:txBody>
          <a:bodyPr rtlCol="0"/>
          <a:lstStyle/>
          <a:p>
            <a:pPr rtl="0"/>
            <a:endParaRPr lang="ru-RU" sz="2000" dirty="0" smtClean="0"/>
          </a:p>
          <a:p>
            <a:pPr rtl="0"/>
            <a:endParaRPr lang="ru-RU" sz="20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6051" y="1987142"/>
            <a:ext cx="3665948" cy="1631269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3</a:t>
            </a:fld>
            <a:endParaRPr lang="ru-RU" dirty="0"/>
          </a:p>
        </p:txBody>
      </p:sp>
      <p:pic>
        <p:nvPicPr>
          <p:cNvPr id="1026" name="Picture 2" descr="C:\Users\Татьяна\Desktop\ГОРКОМ 2023\ГОРКОМ  МАЙ 23\семинар\napravlenie_raboty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2378" y="2207621"/>
            <a:ext cx="7856855" cy="4391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91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z="4200" dirty="0" smtClean="0"/>
              <a:t>ПРОФСОЮЗНЫЙ НАВИГАТОР</a:t>
            </a:r>
            <a:endParaRPr lang="ru-RU" sz="42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ECCBAE3-CEA3-4EE0-83F6-41CFC54D2B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ru-RU" dirty="0"/>
              <a:t>г</a:t>
            </a:r>
            <a:r>
              <a:rPr lang="ru-RU" dirty="0" smtClean="0"/>
              <a:t>. Сургут</a:t>
            </a:r>
          </a:p>
          <a:p>
            <a:pPr rtl="0"/>
            <a:r>
              <a:rPr lang="ru-RU" dirty="0" smtClean="0"/>
              <a:t>08.02.2023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93ACF4C-E9B0-426E-B719-A441974AD9C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1689" y="23137"/>
            <a:ext cx="7381200" cy="5862280"/>
          </a:xfrm>
          <a:ln w="76200">
            <a:noFill/>
            <a:prstDash val="sysDot"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63" y="99752"/>
            <a:ext cx="1285391" cy="143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00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31</a:t>
            </a:fld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7950" y="1692755"/>
            <a:ext cx="3524050" cy="2273318"/>
          </a:xfrm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1"/>
            <a:ext cx="8527055" cy="672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891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НОРМАТИВНО-ПРАВОВЫЕ АКТЫ,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r>
              <a:rPr lang="ru-RU" dirty="0" smtClean="0"/>
              <a:t>регулирующие </a:t>
            </a:r>
            <a:r>
              <a:rPr lang="ru-RU" dirty="0"/>
              <a:t>деятельность профсоюзов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DF92D8-1371-40FE-AB90-C65DFF928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241" y="2502712"/>
            <a:ext cx="4579484" cy="365125"/>
          </a:xfrm>
        </p:spPr>
        <p:txBody>
          <a:bodyPr rtlCol="0">
            <a:noAutofit/>
          </a:bodyPr>
          <a:lstStyle/>
          <a:p>
            <a:r>
              <a:rPr lang="ru-RU" sz="1800" dirty="0"/>
              <a:t>Международное законодательство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12290" y="2885482"/>
            <a:ext cx="4365625" cy="2333625"/>
          </a:xfrm>
        </p:spPr>
        <p:txBody>
          <a:bodyPr rtlCol="0"/>
          <a:lstStyle/>
          <a:p>
            <a:pPr marL="0" indent="0">
              <a:buNone/>
            </a:pPr>
            <a:r>
              <a:rPr lang="ru-RU" b="1" dirty="0"/>
              <a:t>Конвенции МОТ:</a:t>
            </a:r>
            <a:endParaRPr lang="ru-RU" dirty="0"/>
          </a:p>
          <a:p>
            <a:pPr lvl="0"/>
            <a:r>
              <a:rPr lang="ru-RU" dirty="0"/>
              <a:t>№ 87 от 1948 года  «О свободе ассоциаций и защите права на организацию»;</a:t>
            </a:r>
          </a:p>
          <a:p>
            <a:pPr lvl="0"/>
            <a:r>
              <a:rPr lang="ru-RU" dirty="0"/>
              <a:t>№ 98 от 1949 года «О праве на организацию и на ведение коллективных переговоров»;</a:t>
            </a:r>
          </a:p>
          <a:p>
            <a:pPr lvl="0"/>
            <a:r>
              <a:rPr lang="ru-RU" dirty="0"/>
              <a:t>№ 135 от 1971 года «О представителях трудящихся» и </a:t>
            </a:r>
            <a:r>
              <a:rPr lang="ru-RU" dirty="0" smtClean="0"/>
              <a:t>др.</a:t>
            </a:r>
            <a:endParaRPr lang="ru-RU" dirty="0"/>
          </a:p>
          <a:p>
            <a:pPr rtl="0"/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E3AB4F18-AE38-4488-9473-A828459DA8A4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973985" y="2517884"/>
            <a:ext cx="4365625" cy="365125"/>
          </a:xfrm>
        </p:spPr>
        <p:txBody>
          <a:bodyPr rtlCol="0">
            <a:normAutofit fontScale="70000" lnSpcReduction="20000"/>
          </a:bodyPr>
          <a:lstStyle/>
          <a:p>
            <a:r>
              <a:rPr lang="ru-RU" dirty="0"/>
              <a:t>Федеральное законодательство РФ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663B63A5-075F-4429-8F7A-8E50D349717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2910070"/>
            <a:ext cx="4365625" cy="2887699"/>
          </a:xfrm>
        </p:spPr>
        <p:txBody>
          <a:bodyPr rtlCol="0">
            <a:noAutofit/>
          </a:bodyPr>
          <a:lstStyle/>
          <a:p>
            <a:r>
              <a:rPr lang="ru-RU" dirty="0"/>
              <a:t>Конституция РФ</a:t>
            </a:r>
          </a:p>
          <a:p>
            <a:r>
              <a:rPr lang="ru-RU" dirty="0"/>
              <a:t>Гражданский кодекс РФ.</a:t>
            </a:r>
          </a:p>
          <a:p>
            <a:r>
              <a:rPr lang="ru-RU" dirty="0"/>
              <a:t>Трудовой кодекс РФ (30 декабря 2001 г. № 197).</a:t>
            </a:r>
          </a:p>
          <a:p>
            <a:r>
              <a:rPr lang="ru-RU" dirty="0"/>
              <a:t>ФЗ «Об общественных объединениях» (19 мая 1995 г. № 89-ФЗ).</a:t>
            </a:r>
          </a:p>
          <a:p>
            <a:r>
              <a:rPr lang="ru-RU" dirty="0"/>
              <a:t>ФЗ «О некоммерческих организациях» (12 января 1996 г № 7-ФЗ).</a:t>
            </a:r>
          </a:p>
          <a:p>
            <a:r>
              <a:rPr lang="ru-RU" dirty="0"/>
              <a:t>ФЗ «О профсоюзах, их правах и гарантиях деятельности» (12 января 1996 г. № 10-ФЗ).</a:t>
            </a:r>
          </a:p>
          <a:p>
            <a:r>
              <a:rPr lang="ru-RU" dirty="0"/>
              <a:t>Федеральный закон «О коллективных договорах и соглашениях».</a:t>
            </a:r>
          </a:p>
          <a:p>
            <a:r>
              <a:rPr lang="ru-RU" dirty="0"/>
              <a:t>ФЗ «О порядке разрешения коллективных трудовых споров».</a:t>
            </a:r>
          </a:p>
          <a:p>
            <a:r>
              <a:rPr lang="ru-RU" dirty="0"/>
              <a:t>Основы законодательства РФ об охране труда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12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НОРМАТИВНО-ПРАВОВЫЕ АКТЫ,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r>
              <a:rPr lang="ru-RU" dirty="0" smtClean="0"/>
              <a:t>регулирующие </a:t>
            </a:r>
            <a:r>
              <a:rPr lang="ru-RU" dirty="0"/>
              <a:t>деятельность профсоюзов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DF92D8-1371-40FE-AB90-C65DFF928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496" y="2329968"/>
            <a:ext cx="2490219" cy="639653"/>
          </a:xfrm>
        </p:spPr>
        <p:txBody>
          <a:bodyPr rtlCol="0">
            <a:noAutofit/>
          </a:bodyPr>
          <a:lstStyle/>
          <a:p>
            <a:r>
              <a:rPr lang="ru-RU" sz="1800" dirty="0"/>
              <a:t>Законодательство субъектов РФ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93496" y="3209924"/>
            <a:ext cx="3150110" cy="2333625"/>
          </a:xfrm>
        </p:spPr>
        <p:txBody>
          <a:bodyPr rtlCol="0"/>
          <a:lstStyle/>
          <a:p>
            <a:r>
              <a:rPr lang="ru-RU" dirty="0"/>
              <a:t>Законы о профсоюзах, трудовое законодательство, законодательство о социальном партнерстве.</a:t>
            </a:r>
          </a:p>
          <a:p>
            <a:r>
              <a:rPr lang="ru-RU" dirty="0"/>
              <a:t>Постановления глав администраций о принципах взаимодействия с профсоюзами.</a:t>
            </a:r>
          </a:p>
          <a:p>
            <a:r>
              <a:rPr lang="ru-RU" dirty="0"/>
              <a:t>Региональные и территориальные отраслевые соглашения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E3AB4F18-AE38-4488-9473-A828459DA8A4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414894" y="2329968"/>
            <a:ext cx="3112865" cy="895167"/>
          </a:xfrm>
        </p:spPr>
        <p:txBody>
          <a:bodyPr rtlCol="0">
            <a:noAutofit/>
          </a:bodyPr>
          <a:lstStyle/>
          <a:p>
            <a:r>
              <a:rPr lang="ru-RU" sz="1800" dirty="0"/>
              <a:t>Отраслевые нормативно-правовые документы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663B63A5-075F-4429-8F7A-8E50D349717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46004" y="3209924"/>
            <a:ext cx="3112865" cy="2887699"/>
          </a:xfrm>
        </p:spPr>
        <p:txBody>
          <a:bodyPr rtlCol="0">
            <a:noAutofit/>
          </a:bodyPr>
          <a:lstStyle/>
          <a:p>
            <a:r>
              <a:rPr lang="ru-RU" dirty="0"/>
              <a:t>Устав образовательного учреждения</a:t>
            </a:r>
          </a:p>
          <a:p>
            <a:r>
              <a:rPr lang="ru-RU" dirty="0"/>
              <a:t>Коллективный договор образовательного учреждения</a:t>
            </a:r>
          </a:p>
          <a:p>
            <a:r>
              <a:rPr lang="ru-RU" dirty="0"/>
              <a:t>Правила внутреннего трудового распорядка</a:t>
            </a:r>
          </a:p>
          <a:p>
            <a:r>
              <a:rPr lang="ru-RU" dirty="0"/>
              <a:t>Приказы и распоряжения по образовательному учреждению</a:t>
            </a:r>
          </a:p>
          <a:p>
            <a:r>
              <a:rPr lang="ru-RU" dirty="0"/>
              <a:t>Положение о первичной профсоюзной организации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33</a:t>
            </a:fld>
            <a:endParaRPr lang="ru-RU" dirty="0"/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E3AB4F18-AE38-4488-9473-A828459DA8A4}"/>
              </a:ext>
            </a:extLst>
          </p:cNvPr>
          <p:cNvSpPr txBox="1">
            <a:spLocks/>
          </p:cNvSpPr>
          <p:nvPr/>
        </p:nvSpPr>
        <p:spPr>
          <a:xfrm>
            <a:off x="7946004" y="2315588"/>
            <a:ext cx="2858354" cy="904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Локальные </a:t>
            </a:r>
            <a:r>
              <a:rPr lang="ru-RU" sz="1800" dirty="0" smtClean="0"/>
              <a:t>        нормативно-правовые </a:t>
            </a:r>
            <a:r>
              <a:rPr lang="ru-RU" sz="1800" dirty="0"/>
              <a:t>акты учреждения</a:t>
            </a:r>
          </a:p>
        </p:txBody>
      </p:sp>
      <p:sp>
        <p:nvSpPr>
          <p:cNvPr id="11" name="Текст 16">
            <a:extLst>
              <a:ext uri="{FF2B5EF4-FFF2-40B4-BE49-F238E27FC236}">
                <a16:creationId xmlns:a16="http://schemas.microsoft.com/office/drawing/2014/main" xmlns="" id="{663B63A5-075F-4429-8F7A-8E50D3497170}"/>
              </a:ext>
            </a:extLst>
          </p:cNvPr>
          <p:cNvSpPr txBox="1">
            <a:spLocks/>
          </p:cNvSpPr>
          <p:nvPr/>
        </p:nvSpPr>
        <p:spPr>
          <a:xfrm>
            <a:off x="4414894" y="3221474"/>
            <a:ext cx="3112865" cy="2887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Нормы трудового законодательства.</a:t>
            </a:r>
          </a:p>
          <a:p>
            <a:r>
              <a:rPr lang="ru-RU" dirty="0" smtClean="0"/>
              <a:t>Федеральный закон «Об образовании».</a:t>
            </a:r>
          </a:p>
          <a:p>
            <a:r>
              <a:rPr lang="ru-RU" dirty="0" smtClean="0"/>
              <a:t>Отраслевое  соглашение.</a:t>
            </a:r>
          </a:p>
          <a:p>
            <a:r>
              <a:rPr lang="ru-RU" dirty="0" smtClean="0"/>
              <a:t>Решения Коллегии и приказы Министра образования и науки РФ.</a:t>
            </a:r>
          </a:p>
          <a:p>
            <a:r>
              <a:rPr lang="ru-RU" dirty="0" smtClean="0"/>
              <a:t>Устав Профсоюза.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692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2E5D49-E249-409D-B751-A559433D9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914" y="676275"/>
            <a:ext cx="8188836" cy="705218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ОСОБЕННЫЕ </a:t>
            </a:r>
            <a:r>
              <a:rPr lang="ru-RU" dirty="0" smtClean="0"/>
              <a:t>права </a:t>
            </a:r>
            <a:r>
              <a:rPr lang="ru-RU" dirty="0"/>
              <a:t>Профсоюзов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59C411DD-E4B1-441B-AB81-A9445E90878D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xmlns="" val="1756882011"/>
              </p:ext>
            </p:extLst>
          </p:nvPr>
        </p:nvGraphicFramePr>
        <p:xfrm>
          <a:off x="755140" y="2169823"/>
          <a:ext cx="9674733" cy="4154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22">
                  <a:extLst>
                    <a:ext uri="{9D8B030D-6E8A-4147-A177-3AD203B41FA5}">
                      <a16:colId xmlns:a16="http://schemas.microsoft.com/office/drawing/2014/main" xmlns="" val="3413721457"/>
                    </a:ext>
                  </a:extLst>
                </a:gridCol>
                <a:gridCol w="9042311">
                  <a:extLst>
                    <a:ext uri="{9D8B030D-6E8A-4147-A177-3AD203B41FA5}">
                      <a16:colId xmlns:a16="http://schemas.microsoft.com/office/drawing/2014/main" xmlns="" val="2742567690"/>
                    </a:ext>
                  </a:extLst>
                </a:gridCol>
              </a:tblGrid>
              <a:tr h="262787">
                <a:tc>
                  <a:txBody>
                    <a:bodyPr/>
                    <a:lstStyle/>
                    <a:p>
                      <a:pPr rtl="0"/>
                      <a:endParaRPr lang="ru-RU" sz="1200" noProof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-RU" sz="1200" noProof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6388793"/>
                  </a:ext>
                </a:extLst>
              </a:tr>
              <a:tr h="3211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i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b="1" i="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представительство и защита трудовых прав и интересов работников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0844750"/>
                  </a:ext>
                </a:extLst>
              </a:tr>
              <a:tr h="321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ведение коллективных переговоров, заключение коллективных договоров</a:t>
                      </a:r>
                      <a:endParaRPr lang="ru-RU" sz="1600" i="0" kern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549748"/>
                  </a:ext>
                </a:extLst>
              </a:tr>
              <a:tr h="321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 с работодателями, органами исполнительной и законодательной власти</a:t>
                      </a:r>
                      <a:endParaRPr lang="ru-RU" sz="1600" i="0" kern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194377"/>
                  </a:ext>
                </a:extLst>
              </a:tr>
              <a:tr h="321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200" b="1" i="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государственно-общественном управлении организацией</a:t>
                      </a:r>
                      <a:endParaRPr lang="ru-RU" sz="1600" i="0" kern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1604632"/>
                  </a:ext>
                </a:extLst>
              </a:tr>
              <a:tr h="321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200" b="1" i="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подготовке и повышении квалификации работников, профсоюзных кадров</a:t>
                      </a:r>
                      <a:endParaRPr lang="ru-RU" sz="1600" i="0" kern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5450201"/>
                  </a:ext>
                </a:extLst>
              </a:tr>
              <a:tr h="3752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200" b="1" i="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получение бесплатной и беспрепятственной информации по социально-трудовым вопросам</a:t>
                      </a:r>
                      <a:endParaRPr lang="ru-RU" sz="1600" i="0" kern="1200" noProof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9252139"/>
                  </a:ext>
                </a:extLst>
              </a:tr>
              <a:tr h="2982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200" b="1" i="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осуществление контроля за соблюдением законодательства о труде, об охране труда и окружающей среды</a:t>
                      </a:r>
                      <a:endParaRPr lang="ru-RU" sz="1600" i="0" kern="1200" noProof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0099574"/>
                  </a:ext>
                </a:extLst>
              </a:tr>
              <a:tr h="277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noProof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200" b="1" i="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социальная защита работников, защита интересов работников в органах по рассмотрению трудовых споров</a:t>
                      </a:r>
                      <a:endParaRPr lang="ru-RU" sz="1600" i="0" kern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5178672"/>
                  </a:ext>
                </a:extLst>
              </a:tr>
              <a:tr h="321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200" b="1" i="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урегулировании индивидуальных и коллективных трудовых споров</a:t>
                      </a:r>
                      <a:endParaRPr lang="ru-RU" sz="1600" i="0" kern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878935"/>
                  </a:ext>
                </a:extLst>
              </a:tr>
              <a:tr h="321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noProof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200" b="1" i="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содействие занятости</a:t>
                      </a:r>
                      <a:endParaRPr lang="ru-RU" sz="1600" i="0" kern="1200" noProof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7294082"/>
                  </a:ext>
                </a:extLst>
              </a:tr>
            </a:tbl>
          </a:graphicData>
        </a:graphic>
      </p:graphicFrame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0ADED37-21C3-4250-BD9E-659F018A7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0582"/>
            <a:ext cx="4114800" cy="365125"/>
          </a:xfrm>
        </p:spPr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D6DFB08-8A98-4B84-945E-34868D1E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961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AEDD93A-2AFF-4DF7-87EA-7C7F419A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35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200" y="5852731"/>
            <a:ext cx="9144793" cy="658425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730" y="2059312"/>
            <a:ext cx="2984827" cy="4011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2867" y="0"/>
            <a:ext cx="3395133" cy="4489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84335" y="1323930"/>
            <a:ext cx="3908258" cy="4528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40778" y="-313268"/>
            <a:ext cx="3494878" cy="4233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5579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AEDD93A-2AFF-4DF7-87EA-7C7F419A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36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681" y="5816819"/>
            <a:ext cx="9144793" cy="658425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 rotWithShape="1">
          <a:blip r:embed="rId4"/>
          <a:srcRect l="12465"/>
          <a:stretch/>
        </p:blipFill>
        <p:spPr bwMode="auto">
          <a:xfrm>
            <a:off x="640089" y="389467"/>
            <a:ext cx="3220710" cy="4944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/>
          <p:nvPr/>
        </p:nvPicPr>
        <p:blipFill rotWithShape="1">
          <a:blip r:embed="rId5"/>
          <a:srcRect l="9127" t="4086" r="6990"/>
          <a:stretch/>
        </p:blipFill>
        <p:spPr bwMode="auto">
          <a:xfrm>
            <a:off x="4317999" y="364436"/>
            <a:ext cx="3251201" cy="4978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/>
          <p:nvPr/>
        </p:nvPicPr>
        <p:blipFill rotWithShape="1">
          <a:blip r:embed="rId6"/>
          <a:srcRect l="8377" t="9795" r="9183" b="3100"/>
          <a:stretch/>
        </p:blipFill>
        <p:spPr bwMode="auto">
          <a:xfrm>
            <a:off x="8026401" y="364436"/>
            <a:ext cx="3428999" cy="5003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6408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1050"/>
            <a:ext cx="12192000" cy="676275"/>
          </a:xfrm>
          <a:solidFill>
            <a:schemeClr val="bg1">
              <a:alpha val="68000"/>
            </a:schemeClr>
          </a:solidFill>
        </p:spPr>
        <p:txBody>
          <a:bodyPr rtlCol="0">
            <a:noAutofit/>
          </a:bodyPr>
          <a:lstStyle/>
          <a:p>
            <a:r>
              <a:rPr lang="ru-RU" sz="2800" dirty="0"/>
              <a:t>РЕКОМЕНДАЦИИ</a:t>
            </a:r>
            <a:br>
              <a:rPr lang="ru-RU" sz="2800" dirty="0"/>
            </a:br>
            <a:r>
              <a:rPr lang="ru-RU" sz="2800" dirty="0"/>
              <a:t>по взаимодействию руководителей </a:t>
            </a:r>
            <a:r>
              <a:rPr lang="ru-RU" sz="2800" dirty="0" smtClean="0"/>
              <a:t>ОУ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и первичных профсоюзных </a:t>
            </a:r>
            <a:r>
              <a:rPr lang="ru-RU" sz="2800" dirty="0" smtClean="0"/>
              <a:t>организаций</a:t>
            </a:r>
            <a:endParaRPr lang="ru-RU" sz="28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0"/>
          </p:nvPr>
        </p:nvSpPr>
        <p:spPr>
          <a:xfrm>
            <a:off x="435430" y="1973944"/>
            <a:ext cx="11248571" cy="5325382"/>
          </a:xfrm>
          <a:solidFill>
            <a:schemeClr val="bg1">
              <a:alpha val="47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1800" dirty="0"/>
              <a:t>Каждый из нас должен знать права профсоюзной организации в соответствии с Трудовым кодексом РФ: они представлены многими статьями ТК РФ. Причём чётко определено, какой документ должен действовать с обязательным участием профсоюзного органа, с учётом мнения профсоюзного органа, с участием представителей соответствующего выборного профсоюзного органа, с предварительного согласия соответствующего вышестоящего профсоюзного органа, по требованию профсоюзного органа. Конкретно по статьям:</a:t>
            </a:r>
          </a:p>
          <a:p>
            <a:pPr marL="0" indent="0" algn="just">
              <a:buNone/>
            </a:pPr>
            <a:r>
              <a:rPr lang="ru-RU" sz="1800" b="1" dirty="0"/>
              <a:t>Данная процедура применяется с обязательным участием профсоюзного органа:</a:t>
            </a:r>
            <a:endParaRPr lang="ru-RU" sz="1800" dirty="0"/>
          </a:p>
          <a:p>
            <a:pPr algn="just"/>
            <a:r>
              <a:rPr lang="ru-RU" sz="1800" b="1" i="1" dirty="0">
                <a:solidFill>
                  <a:srgbClr val="D30F64"/>
                </a:solidFill>
              </a:rPr>
              <a:t>Статья 82</a:t>
            </a:r>
            <a:r>
              <a:rPr lang="ru-RU" sz="1800" dirty="0"/>
              <a:t> «Обязательное участие выборного профсоюзного органа в рассмотрении вопросов, связанных с расторжением трудового договора по инициативе работодателя</a:t>
            </a:r>
            <a:r>
              <a:rPr lang="ru-RU" sz="1800" dirty="0" smtClean="0"/>
              <a:t>». </a:t>
            </a:r>
            <a:r>
              <a:rPr lang="ru-RU" sz="1800" b="1" i="1" dirty="0" smtClean="0">
                <a:solidFill>
                  <a:srgbClr val="D30F64"/>
                </a:solidFill>
              </a:rPr>
              <a:t>Часть </a:t>
            </a:r>
            <a:r>
              <a:rPr lang="ru-RU" sz="1800" b="1" i="1" dirty="0">
                <a:solidFill>
                  <a:srgbClr val="D30F64"/>
                </a:solidFill>
              </a:rPr>
              <a:t>1:</a:t>
            </a:r>
            <a:r>
              <a:rPr lang="ru-RU" sz="1800" dirty="0"/>
              <a:t> «При принятии решения о сокращении численности или штата работников организации и возможном расторжении трудовых договоров с работниками в соответствии </a:t>
            </a:r>
            <a:r>
              <a:rPr lang="ru-RU" sz="1800" i="1" dirty="0"/>
              <a:t>с </a:t>
            </a:r>
            <a:r>
              <a:rPr lang="ru-RU" sz="1800" b="1" i="1" dirty="0">
                <a:solidFill>
                  <a:srgbClr val="D30F64"/>
                </a:solidFill>
              </a:rPr>
              <a:t>п.2 ст. 81</a:t>
            </a:r>
            <a:r>
              <a:rPr lang="ru-RU" sz="1800" dirty="0"/>
              <a:t> настоящего Кодекса работодатель обязан в письменной форме сообщить об этом выборному профсоюзному органу данной организации не позднее чем за два месяца до начала проведения соответствующих мероприятий, а в случае, если решение о сокращении численности или штата работников организации может привести к массовому увольнению работников – не позднее чем за три месяца до начала проведения соответствующих мероприятий. Критерии массового увольнения определяются в отраслевых и (или) территориальных соглашениях».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721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5</a:t>
            </a:fld>
            <a:endParaRPr lang="ru-RU" dirty="0"/>
          </a:p>
        </p:txBody>
      </p:sp>
      <p:pic>
        <p:nvPicPr>
          <p:cNvPr id="2050" name="Picture 2" descr="C:\Users\Татьяна\Desktop\ГОРКОМ 2023\ГОРКОМ  МАЙ 23\семинар\182832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588" y="195944"/>
            <a:ext cx="9657805" cy="6936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12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1050"/>
            <a:ext cx="12192000" cy="676275"/>
          </a:xfrm>
          <a:solidFill>
            <a:schemeClr val="bg1">
              <a:alpha val="68000"/>
            </a:schemeClr>
          </a:solidFill>
        </p:spPr>
        <p:txBody>
          <a:bodyPr rtlCol="0">
            <a:noAutofit/>
          </a:bodyPr>
          <a:lstStyle/>
          <a:p>
            <a:r>
              <a:rPr lang="ru-RU" sz="2800" dirty="0"/>
              <a:t>РЕКОМЕНДАЦИИ</a:t>
            </a:r>
            <a:br>
              <a:rPr lang="ru-RU" sz="2800" dirty="0"/>
            </a:br>
            <a:r>
              <a:rPr lang="ru-RU" sz="2800" dirty="0"/>
              <a:t>по взаимодействию руководителей </a:t>
            </a:r>
            <a:r>
              <a:rPr lang="ru-RU" sz="2800" dirty="0" smtClean="0"/>
              <a:t>ОУ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и первичных профсоюзных </a:t>
            </a:r>
            <a:r>
              <a:rPr lang="ru-RU" sz="2800" dirty="0" smtClean="0"/>
              <a:t>организаций</a:t>
            </a:r>
            <a:endParaRPr lang="ru-RU" sz="28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6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0"/>
          </p:nvPr>
        </p:nvSpPr>
        <p:spPr>
          <a:xfrm>
            <a:off x="435430" y="1973944"/>
            <a:ext cx="11248571" cy="5325382"/>
          </a:xfrm>
          <a:solidFill>
            <a:schemeClr val="bg1">
              <a:alpha val="47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1800" dirty="0"/>
              <a:t>Каждый из нас должен знать права профсоюзной организации в соответствии с Трудовым кодексом РФ: они представлены многими статьями ТК РФ. Причём чётко определено, какой документ должен действовать с обязательным участием профсоюзного органа, с учётом мнения профсоюзного органа, с участием </a:t>
            </a:r>
            <a:r>
              <a:rPr lang="ru-RU" sz="1800" dirty="0">
                <a:solidFill>
                  <a:srgbClr val="595959"/>
                </a:solidFill>
              </a:rPr>
              <a:t>представителей</a:t>
            </a:r>
            <a:r>
              <a:rPr lang="ru-RU" sz="1800" dirty="0"/>
              <a:t> соответствующего выборного профсоюзного органа, с предварительного согласия соответствующего вышестоящего профсоюзного органа, по требованию профсоюзного органа. Конкретно по статьям:</a:t>
            </a:r>
          </a:p>
          <a:p>
            <a:pPr marL="0" indent="0" algn="just">
              <a:buNone/>
            </a:pPr>
            <a:r>
              <a:rPr lang="ru-RU" sz="1800" b="1" dirty="0"/>
              <a:t>Данная процедура применяется с обязательным участием профсоюзного органа:</a:t>
            </a:r>
            <a:endParaRPr lang="ru-RU" sz="1800" dirty="0"/>
          </a:p>
          <a:p>
            <a:pPr algn="just"/>
            <a:r>
              <a:rPr lang="ru-RU" sz="1800" b="1" i="1" dirty="0">
                <a:solidFill>
                  <a:srgbClr val="D30F64"/>
                </a:solidFill>
              </a:rPr>
              <a:t>Статья 82</a:t>
            </a:r>
            <a:r>
              <a:rPr lang="ru-RU" sz="1800" dirty="0"/>
              <a:t> «Обязательное участие выборного профсоюзного органа в рассмотрении вопросов, связанных с расторжением трудового договора по инициативе работодателя</a:t>
            </a:r>
            <a:r>
              <a:rPr lang="ru-RU" sz="1800" dirty="0" smtClean="0"/>
              <a:t>». </a:t>
            </a:r>
            <a:r>
              <a:rPr lang="ru-RU" sz="1800" b="1" i="1" dirty="0" smtClean="0">
                <a:solidFill>
                  <a:srgbClr val="D30F64"/>
                </a:solidFill>
              </a:rPr>
              <a:t>Часть </a:t>
            </a:r>
            <a:r>
              <a:rPr lang="ru-RU" sz="1800" b="1" i="1" dirty="0">
                <a:solidFill>
                  <a:srgbClr val="D30F64"/>
                </a:solidFill>
              </a:rPr>
              <a:t>1:</a:t>
            </a:r>
            <a:r>
              <a:rPr lang="ru-RU" sz="1800" dirty="0"/>
              <a:t> «При принятии решения о сокращении численности или штата работников организации и возможном расторжении трудовых договоров с работниками в соответствии </a:t>
            </a:r>
            <a:r>
              <a:rPr lang="ru-RU" sz="1800" i="1" dirty="0"/>
              <a:t>с </a:t>
            </a:r>
            <a:r>
              <a:rPr lang="ru-RU" sz="1800" b="1" i="1" dirty="0">
                <a:solidFill>
                  <a:srgbClr val="D30F64"/>
                </a:solidFill>
              </a:rPr>
              <a:t>п.2 ст. 81</a:t>
            </a:r>
            <a:r>
              <a:rPr lang="ru-RU" sz="1800" dirty="0"/>
              <a:t> настоящего Кодекса работодатель обязан в письменной форме сообщить об этом выборному профсоюзному органу данной организации не позднее чем за два месяца до начала проведения соответствующих мероприятий, а в случае, если решение о сокращении численности или штата работников организации может привести к массовому увольнению работников – не позднее чем за три месяца до начала проведения соответствующих мероприятий. Критерии массового увольнения определяются в отраслевых и (или) территориальных соглашениях».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721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2E5D49-E249-409D-B751-A559433D9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9" y="3153467"/>
            <a:ext cx="3850631" cy="678700"/>
          </a:xfrm>
        </p:spPr>
        <p:txBody>
          <a:bodyPr rtlCol="0">
            <a:normAutofit/>
          </a:bodyPr>
          <a:lstStyle/>
          <a:p>
            <a:r>
              <a:rPr lang="ru-RU" sz="3600" dirty="0" smtClean="0"/>
              <a:t>ЦИКЛОГРАММА</a:t>
            </a:r>
            <a:endParaRPr lang="ru-RU" sz="360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0ADED37-21C3-4250-BD9E-659F018A7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0582"/>
            <a:ext cx="4114800" cy="365125"/>
          </a:xfrm>
        </p:spPr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D6DFB08-8A98-4B84-945E-34868D1E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7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1" t="11152" b="21212"/>
          <a:stretch/>
        </p:blipFill>
        <p:spPr>
          <a:xfrm>
            <a:off x="4321345" y="0"/>
            <a:ext cx="6483013" cy="667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16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1050"/>
            <a:ext cx="12192000" cy="676275"/>
          </a:xfrm>
          <a:solidFill>
            <a:schemeClr val="bg1">
              <a:alpha val="68000"/>
            </a:schemeClr>
          </a:solidFill>
        </p:spPr>
        <p:txBody>
          <a:bodyPr rtlCol="0"/>
          <a:lstStyle/>
          <a:p>
            <a:pPr rtl="0"/>
            <a:r>
              <a:rPr lang="ru-RU" dirty="0" smtClean="0"/>
              <a:t>РАБОТА С ЛОКАЛЬНЫМИ АКТАМИ ОУ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409121"/>
          </a:xfrm>
        </p:spPr>
        <p:txBody>
          <a:bodyPr rtlCol="0"/>
          <a:lstStyle/>
          <a:p>
            <a:r>
              <a:rPr lang="ru-RU" sz="3600" dirty="0" smtClean="0"/>
              <a:t>ПЕРЕЧЕНЬ</a:t>
            </a:r>
            <a:endParaRPr lang="ru-RU" sz="36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8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0"/>
          </p:nvPr>
        </p:nvSpPr>
        <p:spPr>
          <a:xfrm>
            <a:off x="985878" y="2828837"/>
            <a:ext cx="4533773" cy="27990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Первый</a:t>
            </a:r>
            <a:r>
              <a:rPr lang="ru-RU" sz="2400" dirty="0" smtClean="0"/>
              <a:t> - акты, разрабатываемые и принимаемые работодателем самостоятельно (документы технологического процесса)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78880" y="2828837"/>
            <a:ext cx="55501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595959"/>
                </a:solidFill>
              </a:rPr>
              <a:t>Второй</a:t>
            </a:r>
            <a:r>
              <a:rPr lang="ru-RU" sz="2400" dirty="0" smtClean="0">
                <a:solidFill>
                  <a:srgbClr val="595959"/>
                </a:solidFill>
              </a:rPr>
              <a:t> - акты, принимаемые совместно </a:t>
            </a:r>
            <a:r>
              <a:rPr lang="ru-RU" sz="2400" dirty="0" smtClean="0">
                <a:solidFill>
                  <a:srgbClr val="595959"/>
                </a:solidFill>
                <a:hlinkClick r:id="rId3"/>
              </a:rPr>
              <a:t>коллективный договор</a:t>
            </a:r>
            <a:r>
              <a:rPr lang="ru-RU" sz="2400" dirty="0" smtClean="0">
                <a:solidFill>
                  <a:srgbClr val="595959"/>
                </a:solidFill>
              </a:rPr>
              <a:t>. или с учетом мнения выборного представительного (обычно профсоюзного) органа, представляющего интересы работников организации</a:t>
            </a:r>
            <a:endParaRPr lang="ru-RU" sz="2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35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1050"/>
            <a:ext cx="12192000" cy="676275"/>
          </a:xfrm>
          <a:solidFill>
            <a:schemeClr val="bg1">
              <a:alpha val="68000"/>
            </a:schemeClr>
          </a:solidFill>
        </p:spPr>
        <p:txBody>
          <a:bodyPr rtlCol="0">
            <a:noAutofit/>
          </a:bodyPr>
          <a:lstStyle/>
          <a:p>
            <a:r>
              <a:rPr lang="ru-RU" sz="2800" dirty="0"/>
              <a:t>РЕКОМЕНДАЦИИ</a:t>
            </a:r>
            <a:br>
              <a:rPr lang="ru-RU" sz="2800" dirty="0"/>
            </a:br>
            <a:r>
              <a:rPr lang="ru-RU" sz="2800" dirty="0"/>
              <a:t>по взаимодействию руководителей </a:t>
            </a:r>
            <a:r>
              <a:rPr lang="ru-RU" sz="2800" dirty="0" smtClean="0"/>
              <a:t>ОУ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и первичных профсоюзных </a:t>
            </a:r>
            <a:r>
              <a:rPr lang="ru-RU" sz="2800" dirty="0" smtClean="0"/>
              <a:t>организаций</a:t>
            </a:r>
            <a:endParaRPr lang="ru-RU" sz="28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5430" y="1898650"/>
            <a:ext cx="10910236" cy="409121"/>
          </a:xfrm>
        </p:spPr>
        <p:txBody>
          <a:bodyPr rtlCol="0"/>
          <a:lstStyle/>
          <a:p>
            <a:pPr algn="l"/>
            <a:r>
              <a:rPr lang="ru-RU" sz="2800" dirty="0"/>
              <a:t>Процедура учёта мнения выборного профсоюзного органа включает в себя: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9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0"/>
          </p:nvPr>
        </p:nvSpPr>
        <p:spPr>
          <a:xfrm>
            <a:off x="435430" y="2749096"/>
            <a:ext cx="11248571" cy="4550229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Направление </a:t>
            </a:r>
            <a:r>
              <a:rPr lang="ru-RU" sz="2800" dirty="0"/>
              <a:t>руководителем образовательного учреждения председателю первичной профорганизации проекта локального нормативного акта и документов, связанных с принятием решения (акты, объяснения, проекты приказов и т.д.).</a:t>
            </a:r>
          </a:p>
          <a:p>
            <a:pPr algn="just"/>
            <a:r>
              <a:rPr lang="ru-RU" sz="2800" dirty="0" smtClean="0"/>
              <a:t>Направление </a:t>
            </a:r>
            <a:r>
              <a:rPr lang="ru-RU" sz="2800" dirty="0"/>
              <a:t>председателем первичной профорганизации мотивированного мнения по проекту локального нормативного акта руководителю организации – в течение 5 рабочих дней, при решении вопроса об увольнении и 7 рабочих дней </a:t>
            </a:r>
            <a:r>
              <a:rPr lang="ru-RU" sz="2000" b="1" dirty="0">
                <a:solidFill>
                  <a:srgbClr val="D30F64"/>
                </a:solidFill>
              </a:rPr>
              <a:t>(ст. 372,373 ТК РФ).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81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21">
      <a:dk1>
        <a:sysClr val="windowText" lastClr="000000"/>
      </a:dk1>
      <a:lt1>
        <a:sysClr val="window" lastClr="FFFFFF"/>
      </a:lt1>
      <a:dk2>
        <a:srgbClr val="0048B3"/>
      </a:dk2>
      <a:lt2>
        <a:srgbClr val="7C77B9"/>
      </a:lt2>
      <a:accent1>
        <a:srgbClr val="008EDC"/>
      </a:accent1>
      <a:accent2>
        <a:srgbClr val="7A0078"/>
      </a:accent2>
      <a:accent3>
        <a:srgbClr val="D30F64"/>
      </a:accent3>
      <a:accent4>
        <a:srgbClr val="006FC9"/>
      </a:accent4>
      <a:accent5>
        <a:srgbClr val="00FFFF"/>
      </a:accent5>
      <a:accent6>
        <a:srgbClr val="EEB902"/>
      </a:accent6>
      <a:hlink>
        <a:srgbClr val="D30F64"/>
      </a:hlink>
      <a:folHlink>
        <a:srgbClr val="D30F64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Office_30741380_TF55923798.potx" id="{1FB061B5-9E01-4E04-A517-B0AA2987E41C}" vid="{D770918E-B00C-4F04-BDFD-A08CC9945D7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024DF7-0783-4549-86B7-A48B29FBA9C2}">
  <ds:schemaRefs>
    <ds:schemaRef ds:uri="http://purl.org/dc/elements/1.1/"/>
    <ds:schemaRef ds:uri="6dc4bcd6-49db-4c07-9060-8acfc67cef9f"/>
    <ds:schemaRef ds:uri="http://schemas.microsoft.com/office/2006/documentManagement/types"/>
    <ds:schemaRef ds:uri="http://schemas.microsoft.com/sharepoint/v3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fb0879af-3eba-417a-a55a-ffe6dcd6ca7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профсоюз</Template>
  <TotalTime>0</TotalTime>
  <Words>1602</Words>
  <Application>Microsoft Office PowerPoint</Application>
  <PresentationFormat>Произвольный</PresentationFormat>
  <Paragraphs>241</Paragraphs>
  <Slides>36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УСЛОВИЯ ЭФФЕКТИВНОГО ВЗАИМОДЕЙСТВИЯ РАБОТОДАТЕЛЕЯ  И ПРОФСОЮЗНОГО КОМИТЕТА ОУ  В РАМКАХ СОЦИАЛЬНОГО ПАРТНЕРСТВА  В СФЕРЕ ТРУДА</vt:lpstr>
      <vt:lpstr>Слайд 2</vt:lpstr>
      <vt:lpstr>ОСНОВНЫЕ НАПРАВЛЕНИЯ</vt:lpstr>
      <vt:lpstr>РЕКОМЕНДАЦИИ по взаимодействию руководителей ОУ и первичных профсоюзных организаций</vt:lpstr>
      <vt:lpstr>Слайд 5</vt:lpstr>
      <vt:lpstr>РЕКОМЕНДАЦИИ по взаимодействию руководителей ОУ и первичных профсоюзных организаций</vt:lpstr>
      <vt:lpstr>ЦИКЛОГРАММА</vt:lpstr>
      <vt:lpstr>РАБОТА С ЛОКАЛЬНЫМИ АКТАМИ ОУ</vt:lpstr>
      <vt:lpstr>РЕКОМЕНДАЦИИ по взаимодействию руководителей ОУ и первичных профсоюзных организаций</vt:lpstr>
      <vt:lpstr>РЕКОМЕНДАЦИИ по взаимодействию руководителей ОУ и первичных профсоюзных организаций</vt:lpstr>
      <vt:lpstr>РЕКОМЕНДАЦИИ по взаимодействию руководителей ОУ и первичных профсоюзных организаций</vt:lpstr>
      <vt:lpstr>РЕКОМЕНДАЦИИ по взаимодействию руководителей ОУ и первичных профсоюзных организаций</vt:lpstr>
      <vt:lpstr>РЕКОМЕНДАЦИИ по взаимодействию руководителей ОУ и первичных профсоюзных организаций</vt:lpstr>
      <vt:lpstr>РЕКОМЕНДАЦИИ по взаимодействию руководителей ОУ и первичных профсоюзных организаций</vt:lpstr>
      <vt:lpstr>РЕКОМЕНДАЦИИ по взаимодействию руководителей ОУ и первичных профсоюзных организаций</vt:lpstr>
      <vt:lpstr>АЛГОРИТМ РАБОТЫ ПО КОЛЛЕКТИВНОМУ ДОГОВОРУ</vt:lpstr>
      <vt:lpstr>АЛГОРИТМ РАБОТЫ ПО КОЛЛЕКТИВНОМУ ДОГОВОРУ</vt:lpstr>
      <vt:lpstr>АЛГОРИТМ РАБОТЫ ПО КОЛЛЕКТИВНОМУ ДОГОВОРУ</vt:lpstr>
      <vt:lpstr>Слайд 19</vt:lpstr>
      <vt:lpstr>Слайд 20</vt:lpstr>
      <vt:lpstr>ПАМЯТКА</vt:lpstr>
      <vt:lpstr>ПАМЯТКА</vt:lpstr>
      <vt:lpstr>УЧАСТИЕ В РАБОТЕ КОМИССИЙ</vt:lpstr>
      <vt:lpstr>ОРГАНИЗАЦИОННЫЕ МЕРОПРИЯТИЯ</vt:lpstr>
      <vt:lpstr>А это потребует формирование команды, где будет четкое распределение полномочий среди членов ПК и обязательное привлечение членов трудового коллектива</vt:lpstr>
      <vt:lpstr>Готовых рецептов по проведению этой работы нет и не может быть, поскольку слишком велики различия условий, в которых она проходит, и интересов ее участников.  Главная особенность такой работы состоит в том, что ее результат целиком зависит от авторитета ПРЕДСЕДАТЕЛЯ первички и содержания его деятельности и где необходимо уметь выстраивать, укреплять  межличностные отношения.</vt:lpstr>
      <vt:lpstr>«10 ПРАВИЛ» ПРЕДСЕДАТЕЛЯ ПРОФСОЮЗНОГО КОМИТЕТА</vt:lpstr>
      <vt:lpstr>Слайд 28</vt:lpstr>
      <vt:lpstr>Слайд 29</vt:lpstr>
      <vt:lpstr>ПРОФСОЮЗНЫЙ НАВИГАТОР</vt:lpstr>
      <vt:lpstr>Слайд 31</vt:lpstr>
      <vt:lpstr>НОРМАТИВНО-ПРАВОВЫЕ АКТЫ,</vt:lpstr>
      <vt:lpstr>НОРМАТИВНО-ПРАВОВЫЕ АКТЫ,</vt:lpstr>
      <vt:lpstr>ОСОБЕННЫЕ права Профсоюзов</vt:lpstr>
      <vt:lpstr>Слайд 35</vt:lpstr>
      <vt:lpstr>Слайд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2023-02-07T11:50:13Z</dcterms:created>
  <dcterms:modified xsi:type="dcterms:W3CDTF">2023-05-24T05:46:33Z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