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notesMasterIdLst>
    <p:notesMasterId r:id="rId20"/>
  </p:notesMasterIdLst>
  <p:sldIdLst>
    <p:sldId id="314" r:id="rId2"/>
    <p:sldId id="292" r:id="rId3"/>
    <p:sldId id="293" r:id="rId4"/>
    <p:sldId id="295" r:id="rId5"/>
    <p:sldId id="296" r:id="rId6"/>
    <p:sldId id="305" r:id="rId7"/>
    <p:sldId id="297" r:id="rId8"/>
    <p:sldId id="306" r:id="rId9"/>
    <p:sldId id="298" r:id="rId10"/>
    <p:sldId id="299" r:id="rId11"/>
    <p:sldId id="307" r:id="rId12"/>
    <p:sldId id="300" r:id="rId13"/>
    <p:sldId id="301" r:id="rId14"/>
    <p:sldId id="302" r:id="rId15"/>
    <p:sldId id="311" r:id="rId16"/>
    <p:sldId id="303" r:id="rId17"/>
    <p:sldId id="304" r:id="rId18"/>
    <p:sldId id="31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68098C6-64CE-4235-A415-7A715C7DDA1F}">
          <p14:sldIdLst>
            <p14:sldId id="314"/>
            <p14:sldId id="292"/>
            <p14:sldId id="293"/>
            <p14:sldId id="295"/>
            <p14:sldId id="296"/>
            <p14:sldId id="305"/>
            <p14:sldId id="297"/>
            <p14:sldId id="306"/>
            <p14:sldId id="298"/>
            <p14:sldId id="299"/>
            <p14:sldId id="307"/>
            <p14:sldId id="300"/>
            <p14:sldId id="301"/>
            <p14:sldId id="302"/>
            <p14:sldId id="311"/>
            <p14:sldId id="303"/>
            <p14:sldId id="304"/>
            <p14:sldId id="31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3" autoAdjust="0"/>
    <p:restoredTop sz="86449" autoAdjust="0"/>
  </p:normalViewPr>
  <p:slideViewPr>
    <p:cSldViewPr snapToGrid="0">
      <p:cViewPr varScale="1">
        <p:scale>
          <a:sx n="55" d="100"/>
          <a:sy n="55" d="100"/>
        </p:scale>
        <p:origin x="48" y="461"/>
      </p:cViewPr>
      <p:guideLst/>
    </p:cSldViewPr>
  </p:slideViewPr>
  <p:outlineViewPr>
    <p:cViewPr>
      <p:scale>
        <a:sx n="33" d="100"/>
        <a:sy n="33" d="100"/>
      </p:scale>
      <p:origin x="0" y="-176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4DEB7A-09C8-4F1B-8F74-8C1E2BCB9BC7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270F4E-EE2A-4CFB-924A-1B1B5E3AA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985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70F4E-EE2A-4CFB-924A-1B1B5E3AA56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8298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270F4E-EE2A-4CFB-924A-1B1B5E3AA564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9269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A6116-C626-4815-9890-CCBF714A2C61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ADC31A23-989C-4015-ABC0-185B3B261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947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A6116-C626-4815-9890-CCBF714A2C61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A23-989C-4015-ABC0-185B3B261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853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A6116-C626-4815-9890-CCBF714A2C61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A23-989C-4015-ABC0-185B3B261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576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A6116-C626-4815-9890-CCBF714A2C61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A23-989C-4015-ABC0-185B3B261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90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A25A6116-C626-4815-9890-CCBF714A2C61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ADC31A23-989C-4015-ABC0-185B3B261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364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A6116-C626-4815-9890-CCBF714A2C61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A23-989C-4015-ABC0-185B3B261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74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A6116-C626-4815-9890-CCBF714A2C61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A23-989C-4015-ABC0-185B3B261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347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A6116-C626-4815-9890-CCBF714A2C61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A23-989C-4015-ABC0-185B3B261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715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A6116-C626-4815-9890-CCBF714A2C61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A23-989C-4015-ABC0-185B3B261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072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A6116-C626-4815-9890-CCBF714A2C61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A23-989C-4015-ABC0-185B3B261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882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A6116-C626-4815-9890-CCBF714A2C61}" type="datetimeFigureOut">
              <a:rPr lang="ru-RU" smtClean="0"/>
              <a:t>25.09.2024</a:t>
            </a:fld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A23-989C-4015-ABC0-185B3B261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430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A25A6116-C626-4815-9890-CCBF714A2C61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ADC31A23-989C-4015-ABC0-185B3B261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236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2886" y="766917"/>
            <a:ext cx="11005457" cy="4545312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Разбор заданий </a:t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школьного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этапа </a:t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всероссийской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олимпиады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школьников </a:t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русскому языку</a:t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7-8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классы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5766619"/>
            <a:ext cx="9144000" cy="811161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2024-2025 учебный год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02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50A0C2-3874-4CF9-94B7-12B7FDF3B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9902952" cy="706859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7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FB90D141-B234-46BA-BB70-E66FC1C07F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12"/>
          <a:stretch/>
        </p:blipFill>
        <p:spPr>
          <a:xfrm>
            <a:off x="484909" y="1357745"/>
            <a:ext cx="10792691" cy="5105119"/>
          </a:xfrm>
        </p:spPr>
      </p:pic>
    </p:spTree>
    <p:extLst>
      <p:ext uri="{BB962C8B-B14F-4D97-AF65-F5344CB8AC3E}">
        <p14:creationId xmlns:p14="http://schemas.microsoft.com/office/powerpoint/2010/main" val="3526647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828089-F280-4EFE-970D-F8048062A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оценивания  задания 7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43AFEF60-7121-4ABC-9DEE-C61E9910F2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40" y="2093976"/>
            <a:ext cx="11194124" cy="4154424"/>
          </a:xfrm>
        </p:spPr>
      </p:pic>
    </p:spTree>
    <p:extLst>
      <p:ext uri="{BB962C8B-B14F-4D97-AF65-F5344CB8AC3E}">
        <p14:creationId xmlns:p14="http://schemas.microsoft.com/office/powerpoint/2010/main" val="29157880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D4982C-6052-4697-8B34-5E750E869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914677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8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199" y="1288473"/>
            <a:ext cx="11416145" cy="48837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балла)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Переведите две сербские поговорки. Учтите, что корень 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значит «труд», «работа».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 radi – rad ubija.  Rad donosi bolest – ne umri mlad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 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работай – работа убивает.  </a:t>
            </a:r>
            <a:endParaRPr lang="ru-RU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приносит болезни - не умри молодым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баллу за каждую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поговорку (2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балла)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136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979686-E7D7-4E98-8713-319460984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0036" y="484632"/>
            <a:ext cx="9798212" cy="74842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9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891" y="1399309"/>
            <a:ext cx="11014364" cy="47728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(9 баллов)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Дайте объяснения значения слов, взятых из Словаря В.И. Даля. 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Выползина, отроковница, лебезить, колевина, тетенькать, авоська, бударка, калач, будень</a:t>
            </a:r>
          </a:p>
          <a:p>
            <a:pPr marL="0" indent="0">
              <a:buNone/>
            </a:pP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Выползина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шкурка, которую сбрасывает с себя змея;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отроковница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девочка-подросток; 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лебезить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льстить, угодничать;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колевина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след от колеса;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тетенькать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баловать, забавлять; 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авоська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счастье, удача; 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бударка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астрах. лодка; 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калач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белый хлеб;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будень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будний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день.                                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По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баллу 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слово (9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баллов)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068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C71282-9DF9-41F8-9E1B-1024CED4A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8172" y="484632"/>
            <a:ext cx="9920076" cy="6237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10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CA311BEE-7469-4E91-93D2-A0E8C198FF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891" y="1343892"/>
            <a:ext cx="11000509" cy="4944468"/>
          </a:xfrm>
        </p:spPr>
      </p:pic>
    </p:spTree>
    <p:extLst>
      <p:ext uri="{BB962C8B-B14F-4D97-AF65-F5344CB8AC3E}">
        <p14:creationId xmlns:p14="http://schemas.microsoft.com/office/powerpoint/2010/main" val="31888298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46A012-0611-42FE-BF79-151673142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308" y="484632"/>
            <a:ext cx="9728939" cy="928532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оценивания задания 10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BE97B94A-7022-4AEE-BFC2-7B2E9D80BD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727" y="1524000"/>
            <a:ext cx="10668000" cy="4648200"/>
          </a:xfrm>
        </p:spPr>
      </p:pic>
    </p:spTree>
    <p:extLst>
      <p:ext uri="{BB962C8B-B14F-4D97-AF65-F5344CB8AC3E}">
        <p14:creationId xmlns:p14="http://schemas.microsoft.com/office/powerpoint/2010/main" val="6795684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9846BB-D6E2-49EE-BEAA-CED02C7B0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74842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11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F6F6E31F-F6C5-4339-94B6-E8DDDEED3E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33"/>
          <a:stretch/>
        </p:blipFill>
        <p:spPr>
          <a:xfrm>
            <a:off x="482406" y="1233055"/>
            <a:ext cx="11512489" cy="1981200"/>
          </a:xfrm>
        </p:spPr>
      </p:pic>
      <p:sp>
        <p:nvSpPr>
          <p:cNvPr id="3" name="Прямоугольник 2"/>
          <p:cNvSpPr/>
          <p:nvPr/>
        </p:nvSpPr>
        <p:spPr>
          <a:xfrm>
            <a:off x="332509" y="3537750"/>
            <a:ext cx="11000509" cy="2950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Ответ: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0" algn="just">
              <a:spcBef>
                <a:spcPts val="215"/>
              </a:spcBef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Это</a:t>
            </a:r>
            <a:r>
              <a:rPr lang="ru-RU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слово</a:t>
            </a:r>
            <a:r>
              <a:rPr lang="ru-RU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Марии</a:t>
            </a:r>
            <a:r>
              <a:rPr lang="ru-RU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400" spc="-1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балл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  <a:p>
            <a:pPr marL="63500" marR="23495" algn="just">
              <a:lnSpc>
                <a:spcPct val="115000"/>
              </a:lnSpc>
              <a:spcBef>
                <a:spcPts val="205"/>
              </a:spcBef>
              <a:spcAft>
                <a:spcPts val="0"/>
              </a:spcAft>
            </a:pPr>
            <a:r>
              <a:rPr lang="ru-RU" sz="2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Оно</a:t>
            </a:r>
            <a:r>
              <a:rPr lang="ru-RU" sz="2400" spc="-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является</a:t>
            </a:r>
            <a:r>
              <a:rPr lang="ru-RU" sz="2400" spc="-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определением</a:t>
            </a:r>
            <a:r>
              <a:rPr lang="ru-RU" sz="2400" spc="-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(1</a:t>
            </a:r>
            <a:r>
              <a:rPr lang="ru-RU" sz="2400" spc="-7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балл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</a:t>
            </a:r>
            <a:r>
              <a:rPr lang="ru-RU" sz="2400" spc="-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если</a:t>
            </a:r>
            <a:r>
              <a:rPr lang="ru-RU" sz="2400" spc="-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зависит</a:t>
            </a:r>
            <a:r>
              <a:rPr lang="ru-RU" sz="2400" spc="-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</a:t>
            </a:r>
            <a:r>
              <a:rPr lang="ru-RU" sz="2400" spc="-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слова</a:t>
            </a:r>
            <a:r>
              <a:rPr lang="ru-RU" sz="2400" spc="-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(дополнения)</a:t>
            </a:r>
            <a:r>
              <a:rPr lang="ru-RU" sz="2400" spc="-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письмо</a:t>
            </a:r>
            <a:r>
              <a:rPr lang="ru-RU" sz="2400" spc="-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400" spc="-7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балл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400" spc="-2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стоит в</a:t>
            </a:r>
            <a:r>
              <a:rPr lang="ru-RU" sz="2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родительном</a:t>
            </a:r>
            <a:r>
              <a:rPr lang="ru-RU" sz="24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падеже</a:t>
            </a:r>
            <a:r>
              <a:rPr lang="ru-RU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балл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  <a:p>
            <a:pPr marL="63500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Оно</a:t>
            </a:r>
            <a:r>
              <a:rPr lang="ru-RU" sz="2400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является</a:t>
            </a:r>
            <a:r>
              <a:rPr lang="ru-RU" sz="2400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дополнением</a:t>
            </a:r>
            <a:r>
              <a:rPr lang="ru-RU" sz="2400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400" spc="3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балл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</a:t>
            </a:r>
            <a:r>
              <a:rPr lang="ru-RU" sz="2400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если</a:t>
            </a:r>
            <a:r>
              <a:rPr lang="ru-RU" sz="2400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зависит</a:t>
            </a:r>
            <a:r>
              <a:rPr lang="ru-RU" sz="2400" spc="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</a:t>
            </a:r>
            <a:r>
              <a:rPr lang="ru-RU" sz="2400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слова</a:t>
            </a:r>
            <a:r>
              <a:rPr lang="ru-RU" sz="2400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(сказуемого)</a:t>
            </a:r>
            <a:r>
              <a:rPr lang="ru-RU" sz="2400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(не)</a:t>
            </a:r>
            <a:r>
              <a:rPr lang="ru-RU" sz="2400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отвечал</a:t>
            </a:r>
            <a:r>
              <a:rPr lang="ru-RU" sz="2400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400" spc="-28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балл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стоит в</a:t>
            </a:r>
            <a:r>
              <a:rPr lang="ru-RU" sz="2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дательном</a:t>
            </a:r>
            <a:r>
              <a:rPr lang="ru-RU" sz="2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падеже</a:t>
            </a:r>
            <a:r>
              <a:rPr lang="ru-RU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балл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  <a:p>
            <a:pPr algn="just">
              <a:spcAft>
                <a:spcPts val="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                                          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ВСЕГО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ru-RU" sz="2400" b="1" spc="-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r>
              <a:rPr lang="ru-RU" sz="2400" b="1" spc="-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баллов</a:t>
            </a:r>
            <a:endParaRPr lang="ru-RU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5310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03F5A9-D2BD-4198-9A60-20B4A90EB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3164" y="484632"/>
            <a:ext cx="9715084" cy="72071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12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7818" y="1620981"/>
            <a:ext cx="11568546" cy="4862945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вами письмо, которое отправил с послом дворянин своей жене: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«Стрэфздфой, мялэи! Шяф я стуруф!Учюнь зузгочялзи! Згуру фуйнэ сэгунчядзи, упнямэе люпи, лепямэи муи!». 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К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счастью, у супруги вельможи в шкатулке хранилась памятка, которая помогла ей прочитать это письмо: «З – С, О – У, И – Я, Э – А, Е – Ю».</a:t>
            </a: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Расшифруйте письмо в соответствии с памяткой.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Зашифруйте в соответствии с этой памяткой следующий текст: «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Ученье–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свет,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неученье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тьма».</a:t>
            </a:r>
          </a:p>
        </p:txBody>
      </p:sp>
    </p:spTree>
    <p:extLst>
      <p:ext uri="{BB962C8B-B14F-4D97-AF65-F5344CB8AC3E}">
        <p14:creationId xmlns:p14="http://schemas.microsoft.com/office/powerpoint/2010/main" val="32810684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E7CC3A-D72F-47E1-9D43-EF373988A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762277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оценивания задания 12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8036" y="1385455"/>
            <a:ext cx="11014364" cy="478674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29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Объяснение каждой пары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– У: вместо О надо читать У, вместо У надо читать О. 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– Я: вместо И надо читать Я, вместо Я надо читать И.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 – А: вместо Э надо читать А, вместо А надо читать Э.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 – Ю: вместо Е надо читать Ю, вместо Ю надо читать Е.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асшифруйте 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в соответствии с памяткой.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Здравствуй, милая! Жив и здоров! Очень соскучился! Скоро война закончится, обнимаю тебя, любимая моя! 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баллов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Зашифруйте в соответствии с этой памяткой следующий текст: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«Ученье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–свет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неученье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тьма».</a:t>
            </a:r>
          </a:p>
          <a:p>
            <a:pPr marL="0" indent="0">
              <a:buNone/>
            </a:pPr>
            <a:r>
              <a:rPr 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Очюнью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здюф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нюочюнью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дьмэ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баллов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</a:t>
            </a:r>
            <a:r>
              <a:rPr lang="ru-RU" sz="3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 </a:t>
            </a:r>
            <a:r>
              <a:rPr lang="ru-RU" sz="3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баллов</a:t>
            </a:r>
            <a:endParaRPr lang="ru-RU" sz="3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3436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9183AA2-9C5C-488E-BD81-6B174D4E6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499621"/>
            <a:ext cx="10058400" cy="5672579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выполнения заданий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1,5 астрономических часа (90 минут).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работе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заданий- 12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Максимальное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баллов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выполнение олимпиадных заданий-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418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45D9D8-B1CE-4D4E-9C7D-E45F98232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6908" y="484632"/>
            <a:ext cx="9881339" cy="429768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1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4C2019E6-CC71-4AED-8F4A-5812ADA7F1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81" y="914400"/>
            <a:ext cx="11873345" cy="4128654"/>
          </a:xfrm>
        </p:spPr>
      </p:pic>
      <p:sp>
        <p:nvSpPr>
          <p:cNvPr id="3" name="Прямоугольник 2"/>
          <p:cNvSpPr/>
          <p:nvPr/>
        </p:nvSpPr>
        <p:spPr>
          <a:xfrm rot="10800000" flipV="1">
            <a:off x="595744" y="4031889"/>
            <a:ext cx="1112519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 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1.предложение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2. частица     3. наречие     4. язык  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определение     6. союз 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баллу за слово – всего 6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баллов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507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5FA3475C-59A8-4260-91C6-B0F11015C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66529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2-4</a:t>
            </a:r>
            <a:r>
              <a:rPr lang="ru-RU" dirty="0"/>
              <a:t/>
            </a:r>
            <a:br>
              <a:rPr lang="ru-RU" dirty="0"/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51163" y="1149927"/>
            <a:ext cx="11180618" cy="51331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Прочитайте текст и выполните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Слышав же мужь той рече: «Благослови мя, честный отче, се убо приидохъ помолитися Всемилостивому Спасу и Пречистой его Богоматери и твоей святыни поклонитися». Преподобный же рече: «Откуду, чадо, шествуеши долготу пути своего? Коего града и коей веси? И коея потребы ищеши во святѣй обители сей?».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22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38F8E4-DD8E-4045-8C0E-DE89B19F0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474" y="480343"/>
            <a:ext cx="10722895" cy="410914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к тексту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303D19-0E28-4244-A5A4-B8F2FA169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382" y="1140643"/>
            <a:ext cx="11485418" cy="52878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Найдите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тексте слово, в котором с исторической точки зрения можно выделить две приставки. Выпишите это слово в той форме, в которой оно встречается в тексте. </a:t>
            </a:r>
          </a:p>
          <a:p>
            <a:pPr marL="0" indent="0">
              <a:buNone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Заполните пропуски, записав ВСЕ слова в начальной форме. В тексте встречается существительное а) __________ (укажите слово в начальной форме в современной орфографии), которое исторически родственно глаголу б) __________, известному по фразеологизму «(б)_______ в (в) __________».К этому же этимологическому гнезду относится слово г) __________ с приставкой не-, которое в современном русском языке чаще всего является определением к слову остров. </a:t>
            </a:r>
          </a:p>
          <a:p>
            <a:pPr marL="0" indent="0">
              <a:buNone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Выберите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верный перевод фразы «Коего града и коей веси?»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Сколько виноград весил?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Какой город над всей?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Из какого города и какого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сословия?   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Из какого города и какого селения?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1236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94FF47-2DBF-44E3-9456-905E31003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236" y="484632"/>
            <a:ext cx="11665528" cy="817695"/>
          </a:xfrm>
        </p:spPr>
        <p:txBody>
          <a:bodyPr>
            <a:norm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оценивания   Заданий 2-4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7720C9-3314-4656-9F5F-AC4C895F1C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1302327"/>
            <a:ext cx="10958945" cy="4869873"/>
          </a:xfrm>
        </p:spPr>
        <p:txBody>
          <a:bodyPr/>
          <a:lstStyle/>
          <a:p>
            <a:pPr marL="0" indent="0">
              <a:buNone/>
            </a:pP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.Преподобный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балл.</a:t>
            </a: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Ответ.</a:t>
            </a: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обитель</a:t>
            </a: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витать</a:t>
            </a: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облако </a:t>
            </a: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необитаемый 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каждый верно заполненный пропуск – по 1 баллу. (Всего 4 балла).</a:t>
            </a: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Ответ.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г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 балл)</a:t>
            </a: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баллов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590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49FBAA-A0DB-4762-AFF0-0B524BC19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64117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5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A88C697A-67EE-4B34-8819-6CD52321EA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91" y="1125810"/>
            <a:ext cx="11748653" cy="4926968"/>
          </a:xfrm>
        </p:spPr>
      </p:pic>
    </p:spTree>
    <p:extLst>
      <p:ext uri="{BB962C8B-B14F-4D97-AF65-F5344CB8AC3E}">
        <p14:creationId xmlns:p14="http://schemas.microsoft.com/office/powerpoint/2010/main" val="769510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B7FA04-1656-4768-BAC4-51415513C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оценивания  задания 5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48E9BB-14F2-45F0-9B00-EDAFC1DB8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157" y="2121408"/>
            <a:ext cx="10524091" cy="42519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сок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чечевица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цицерон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(4) сочный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(5) сочиться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(6)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Сочельник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баллу за каждое слово.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Итого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баллов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4737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8A2F75-082B-4AF4-AC26-8D04EF5DF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78998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6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9742C5BD-31D3-403D-ACFD-DD4F8A400C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545" y="1454728"/>
            <a:ext cx="10952474" cy="3200399"/>
          </a:xfrm>
        </p:spPr>
      </p:pic>
      <p:pic>
        <p:nvPicPr>
          <p:cNvPr id="6" name="Объект 4">
            <a:extLst>
              <a:ext uri="{FF2B5EF4-FFF2-40B4-BE49-F238E27FC236}">
                <a16:creationId xmlns:a16="http://schemas.microsoft.com/office/drawing/2014/main" id="{61556AA2-BE20-4A2A-BE8C-B6A5E9A23E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417" y="3447050"/>
            <a:ext cx="11250602" cy="2416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3486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522</TotalTime>
  <Words>740</Words>
  <Application>Microsoft Office PowerPoint</Application>
  <PresentationFormat>Широкоэкранный</PresentationFormat>
  <Paragraphs>91</Paragraphs>
  <Slides>18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Calibri</vt:lpstr>
      <vt:lpstr>Cambria</vt:lpstr>
      <vt:lpstr>Rockwell</vt:lpstr>
      <vt:lpstr>Rockwell Condensed</vt:lpstr>
      <vt:lpstr>Times New Roman</vt:lpstr>
      <vt:lpstr>Wingdings</vt:lpstr>
      <vt:lpstr>Дерево</vt:lpstr>
      <vt:lpstr>Разбор заданий  школьного   этапа  всероссийской олимпиады школьников  по русскому языку 7-8 классы </vt:lpstr>
      <vt:lpstr>Презентация PowerPoint</vt:lpstr>
      <vt:lpstr>Задание 1</vt:lpstr>
      <vt:lpstr>Задания 2-4 </vt:lpstr>
      <vt:lpstr>Задания к тексту</vt:lpstr>
      <vt:lpstr>Критерии      оценивания   Заданий 2-4</vt:lpstr>
      <vt:lpstr>Задание 5</vt:lpstr>
      <vt:lpstr>Критерии оценивания  задания 5</vt:lpstr>
      <vt:lpstr>Задание 6</vt:lpstr>
      <vt:lpstr>Задание 7</vt:lpstr>
      <vt:lpstr>Критерии оценивания  задания 7</vt:lpstr>
      <vt:lpstr>Задание 8</vt:lpstr>
      <vt:lpstr>Задание 9</vt:lpstr>
      <vt:lpstr>Задание 10</vt:lpstr>
      <vt:lpstr>Критерии оценивания задания 10</vt:lpstr>
      <vt:lpstr>Задание 11</vt:lpstr>
      <vt:lpstr>Задание 12</vt:lpstr>
      <vt:lpstr>Критерии оценивания задания 12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Гуменюк Марина Игоревна </cp:lastModifiedBy>
  <cp:revision>55</cp:revision>
  <dcterms:created xsi:type="dcterms:W3CDTF">2019-06-20T04:28:06Z</dcterms:created>
  <dcterms:modified xsi:type="dcterms:W3CDTF">2024-09-25T17:07:50Z</dcterms:modified>
</cp:coreProperties>
</file>