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59" r:id="rId6"/>
    <p:sldId id="260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38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71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26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43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2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05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78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38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10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64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71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31168-E4A5-4ADD-9411-C76C69A2C1E3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1805E-16AF-4447-8DD7-051510038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56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7239" y="766917"/>
            <a:ext cx="9144000" cy="328889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 заданий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 всероссийской олимпиады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русскому языку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класс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766619"/>
            <a:ext cx="9144000" cy="81116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учебный год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8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31886"/>
            <a:ext cx="11491546" cy="10990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7</a:t>
            </a: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6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Какое отношение перлы красноречия (или остроумия) имеют к бисеру, который не стоит метать перед свиньями?</a:t>
            </a:r>
            <a:endParaRPr lang="ru-RU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655" y="1230925"/>
            <a:ext cx="11324492" cy="553036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первом выражении говорится об искусной, изящной речи; во втором – о бесполезности что-то объяснять тому, кто не может этого понять и оценить. Слово «перл» (чаще употребляется во множественном числе) – с фр.  «</a:t>
            </a:r>
            <a:r>
              <a:rPr lang="ru-RU" sz="240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perle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  «жемчуг». Слово «бисер» в церковнославянском обозначало то же самое: жемчуг. Выражение «Не мечите бисера перед свиньями» из Библии. Так что «перл» и «бисер» – одно и то </a:t>
            </a: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 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оценивания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полный верный ответ –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балла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 верный ответ, в котором содержатся небольшие неточности и незначительные ошибки –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Итого: 2 балла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011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823" y="365125"/>
            <a:ext cx="11236569" cy="132556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8. </a:t>
            </a:r>
            <a:r>
              <a:rPr lang="ru-RU" sz="26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Восстановите пропущенные фрагменты отрывка из статьи Энциклопедического словаря  юного филолога</a:t>
            </a:r>
            <a:endParaRPr lang="ru-RU" sz="2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123" y="2048608"/>
            <a:ext cx="10946423" cy="4325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____ веке трудами братьев ___________________ и _____________________ был создан первый славянский литературный язык – ___________________. В его основе лежал диалект ___________________, на нём были сделаны переводы с ___________________ языка ряда ___________________ и иных книг. Созданный ими язык бытовал сначала в ___________________, а затем распространился у ____________________. С ____ века он начинает бытовать у ___________________. Учёные называют его ___________________ или ___________________. Памятники письменности дошли до нас с двумя системами письма (азбук) – ___________________  и 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018765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745" y="527538"/>
            <a:ext cx="11236569" cy="604910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веке трудами братьев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Кирилла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Мефодия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был создан первый славянский литературный язык –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старославянский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его основе лежал диалект </a:t>
            </a:r>
            <a:r>
              <a:rPr lang="ru-RU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солунских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славян (македонский диалект болгарского языка // один из южнославянских диалектов)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нём были сделаны переводы с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греческого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языка ряда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иных книг. Созданный ими язык бытовал сначала в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Великой Моравии // западнославянской среде (землях)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затем распространился у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южных славян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века он начинает бытовать у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восточных славян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Учёные называют его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церковнославянским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древнестарославянским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Памятники письменности дошли до нас с двумя системами письма (азбук) -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глаголической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кириллической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верно вставленное слово –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Итого: 15 баллов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278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391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9.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6669" y="1424354"/>
            <a:ext cx="11113477" cy="528417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Буква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«Ѣ»  («Ять») до 1918 года писалась в некоторых словах, где по современной орфографии пишется  «Е». Разницы в произношении звуков, обозначаемых этими буквами, не было, поэтому, когда учились писать, слова с буквой  «Ѣ»  приходилось просто запоминать. Однако употребление букв  «Ѣ»  и  «Е»  описывается достаточно простым правилом. Конечно, из этого правила есть исключения, но среди приведённых ниже слов, данных в старой орфографии, их нет: 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Бѣлить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«Грезить»,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Дѣльный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Медокъ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Мѣлокъ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«Плеть»,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Рѣка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Свѣтлый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«Селить», «Сельский»,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Снѣгъ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Сѣтка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«Тёмный», «Щека», «Щёлка». Сформулируйте это правило и напишите в старой орфографии следующие слова: «Беда», «Верить», «Весна», «Ель», «Лесок», «Плен», «Пчельник», «Резать», «Сера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524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3721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Если в слове есть чередование  Е/Ё, слово писалось через  «Е». Если подобного чередования не подобрать, ранее писалась буква  «Ѣ»  («Ять</a:t>
            </a: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  «Е»  писались:  «Весна – вёсны»,  «Ель  –  ёлка», «Пчельник – пчёлы». В остальных словах использовалась Ѣ.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правильно написанное слово  –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балл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верно сформулированное правило –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Итого: 10 баллов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978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992" y="365125"/>
            <a:ext cx="11139854" cy="132556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10.</a:t>
            </a: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Раскройте </a:t>
            </a:r>
            <a:r>
              <a:rPr lang="ru-RU" sz="26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смысл выражений: «Живём один раз», «Как буриданов осёл», «Рука об руку». Составьте небольшой связный текст (объёмом не менее 70 слов), используя эти выражения</a:t>
            </a:r>
            <a:endParaRPr lang="ru-RU" sz="2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638959"/>
              </p:ext>
            </p:extLst>
          </p:nvPr>
        </p:nvGraphicFramePr>
        <p:xfrm>
          <a:off x="641838" y="2215661"/>
          <a:ext cx="10779370" cy="4334608"/>
        </p:xfrm>
        <a:graphic>
          <a:graphicData uri="http://schemas.openxmlformats.org/drawingml/2006/table">
            <a:tbl>
              <a:tblPr firstRow="1" firstCol="1" bandRow="1"/>
              <a:tblGrid>
                <a:gridCol w="8634047">
                  <a:extLst>
                    <a:ext uri="{9D8B030D-6E8A-4147-A177-3AD203B41FA5}">
                      <a16:colId xmlns:a16="http://schemas.microsoft.com/office/drawing/2014/main" val="1109419113"/>
                    </a:ext>
                  </a:extLst>
                </a:gridCol>
                <a:gridCol w="2145323">
                  <a:extLst>
                    <a:ext uri="{9D8B030D-6E8A-4147-A177-3AD203B41FA5}">
                      <a16:colId xmlns:a16="http://schemas.microsoft.com/office/drawing/2014/main" val="499717713"/>
                    </a:ext>
                  </a:extLst>
                </a:gridCol>
              </a:tblGrid>
              <a:tr h="433460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i="1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глубина </a:t>
                      </a:r>
                      <a:r>
                        <a:rPr lang="ru-RU" sz="2000" i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самостоятельность в раскрытии темы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5 баллов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если тема раскрыта полно и глубоко; учащийся проявил самостоятельность и в отборе языкового материала, и в выстраивании самого текста</a:t>
                      </a:r>
                      <a:r>
                        <a:rPr lang="ru-RU" sz="200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-композиционная </a:t>
                      </a:r>
                      <a:r>
                        <a:rPr lang="ru-RU" sz="2000" i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стройность, логичность, последовательность изложения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3 балла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-оправданная </a:t>
                      </a:r>
                      <a:r>
                        <a:rPr lang="ru-RU" sz="2000" i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образность языка и оригинальность стиля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3 балла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-эстетический </a:t>
                      </a:r>
                      <a:r>
                        <a:rPr lang="ru-RU" sz="2000" i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вкус, соответствие содержания и языковых средств типу речи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2 балла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i="1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</a:t>
                      </a:r>
                      <a:r>
                        <a:rPr lang="ru-RU" sz="2000" i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речевых норм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3 балла соответственно школьной шкале: «5» - 3 балла; «4» - 2 балла; «3» - 1 балл; «2» - 0 баллов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-грамотное </a:t>
                      </a:r>
                      <a:r>
                        <a:rPr lang="ru-RU" sz="2000" i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письмо: соблюдение орфографических, пунктуационных и грамматических норм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5 баллов</a:t>
                      </a:r>
                      <a:r>
                        <a:rPr lang="ru-RU" sz="20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балл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3014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33046" y="1690688"/>
            <a:ext cx="597876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073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2223" y="840657"/>
            <a:ext cx="11493247" cy="154858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выполнения заданий соревновательного тура –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 минут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07731" y="3023420"/>
            <a:ext cx="11387739" cy="783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Максимальная оценка –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баллов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00517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769" y="378069"/>
            <a:ext cx="11632223" cy="1063870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письменных заданий целесообразно организовать следующим образом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769" y="1825625"/>
            <a:ext cx="11632223" cy="4768606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37492" y="2031023"/>
            <a:ext cx="1026941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6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спеша, внимательно прочитайте задание;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обдумайте и сформулируйте конкретный ответ только на поставленный вопрос;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особое внимание обратите на задания, в выполнении которых требуется выразить Ваше мнение с учетом анализа поставленной проблемы. Внимательно и вдумчиво определите смысл вопроса и логику ответа (последовательность и точность изложения). Отвечая на вопрос, предлагайте свой вариант решения проблемы, при этом ответ должен быть кратким, но содержать необходимую информацию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1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7054" y="365125"/>
            <a:ext cx="11728938" cy="716329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1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8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согласные произносил А.А. Фет на конце слов «вокруг» и «юг» в стихотворении «Тополь»?</a:t>
            </a:r>
            <a:endParaRPr lang="ru-RU" sz="29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98938" y="1310054"/>
            <a:ext cx="4800600" cy="52929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Сады молчат. Унылыми глазами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унынием в душе гляжу вокруг;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лист разметан под ногами.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лучезарный луч потух.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один над мёртвыми степями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Таишь, мой тополь, смертный свой недуг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И, трепеща по-прежнему листами,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вешних днях лепечешь мне как друг.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Пускай мрачней, мрачнее дни за днями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осени тлетворный веет дух;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подъятыми ты к небесам ветвями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Стоишь один и помнишь теплый юг. 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442438" y="1213338"/>
            <a:ext cx="6453554" cy="532813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первой и третьей строфе рифмуются слова «Вокруг-потух» и «Дух-юг» – на основании этого можно сделать вывод о том, что А.А. Фет произносил в конце слова на месте «г» звук [х]   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400" b="1" i="1" dirty="0" smtClean="0">
              <a:solidFill>
                <a:srgbClr val="1A1A1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400" b="1" i="1" dirty="0">
              <a:solidFill>
                <a:srgbClr val="1A1A1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оценивания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каждый правильный ответ –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Итого: 2 балла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92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961" y="365125"/>
            <a:ext cx="11371007" cy="116870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2. </a:t>
            </a:r>
            <a:r>
              <a:rPr lang="ru-RU" sz="26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изучающим фонетику может помочь фраза «Пастух Фока, хочешь щец?»</a:t>
            </a:r>
            <a:endParaRPr lang="ru-RU" sz="2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961" y="1533832"/>
            <a:ext cx="11371007" cy="50734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данной фразе собраны все глухие согласные</a:t>
            </a:r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Критерии </a:t>
            </a: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оценивания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правильный ответ –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Итого: 1 балл </a:t>
            </a:r>
            <a:endParaRPr lang="ru-RU" sz="2400" b="1" dirty="0" smtClean="0">
              <a:solidFill>
                <a:srgbClr val="1A1A1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7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709" y="235974"/>
            <a:ext cx="11415251" cy="1165124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3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случаях на месте пропуска произносится [э], а в каких [о]?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709" y="1401098"/>
            <a:ext cx="11415251" cy="503487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Голол</a:t>
            </a:r>
            <a:r>
              <a:rPr lang="ru-RU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дица</a:t>
            </a:r>
            <a:r>
              <a:rPr lang="ru-RU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оп…ка, </a:t>
            </a:r>
            <a:r>
              <a:rPr lang="ru-RU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аф</a:t>
            </a:r>
            <a:r>
              <a:rPr lang="ru-RU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безнад</a:t>
            </a:r>
            <a:r>
              <a:rPr lang="ru-RU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жный</a:t>
            </a:r>
            <a:r>
              <a:rPr lang="ru-RU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</a:t>
            </a:r>
            <a:r>
              <a:rPr lang="ru-RU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b="1" dirty="0" err="1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вры</a:t>
            </a:r>
            <a:endParaRPr lang="ru-RU" b="1" dirty="0" smtClean="0">
              <a:solidFill>
                <a:srgbClr val="1A1A1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ru-RU" sz="26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[э] – гололедица, опека, афера;</a:t>
            </a:r>
            <a:endParaRPr lang="ru-RU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6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[</a:t>
            </a:r>
            <a:r>
              <a:rPr lang="ru-RU" sz="26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о] – безнадёжный, </a:t>
            </a:r>
            <a:r>
              <a:rPr lang="ru-RU" sz="26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маневр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600" b="1" dirty="0" smtClean="0">
              <a:solidFill>
                <a:srgbClr val="1A1A1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6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оценивания </a:t>
            </a:r>
            <a:endParaRPr lang="ru-RU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6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каждый правильный ответ – </a:t>
            </a:r>
            <a:r>
              <a:rPr lang="ru-RU" sz="26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6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endParaRPr lang="ru-RU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Итого: 5 баллов</a:t>
            </a:r>
            <a:endParaRPr lang="ru-RU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18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2707" y="211015"/>
            <a:ext cx="11113477" cy="121333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4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sz="29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9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каких словах по правилам русской грамматики нужно поставить </a:t>
            </a:r>
            <a:r>
              <a:rPr lang="ru-RU" sz="29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мягкий </a:t>
            </a:r>
            <a:r>
              <a:rPr lang="ru-RU" sz="29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 после шипящих? Свой ответ </a:t>
            </a:r>
            <a:r>
              <a:rPr lang="ru-RU" sz="29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аргументируйте</a:t>
            </a:r>
            <a:r>
              <a:rPr lang="ru-RU" sz="2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9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692" y="1292469"/>
            <a:ext cx="11526715" cy="526659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Пятлая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куж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b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Бурявый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пупалош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Мяувая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дуч</a:t>
            </a: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мягкий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 на конце существительных женского рода именительного падежа в основах, оканчивающихся на шипящие звуки (передаются буквами «ж», «ч»).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40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Пятлая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кужь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40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Мяувая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дучь</a:t>
            </a:r>
            <a:endParaRPr lang="ru-RU" sz="2400" dirty="0" smtClean="0">
              <a:solidFill>
                <a:srgbClr val="1A1A1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b="1" i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2400" b="1" i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оценивания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каждый правильный ответ –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 верную аргументацию –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Итого: 3 балла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06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446" y="1"/>
            <a:ext cx="11368453" cy="103749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5</a:t>
            </a: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6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языке «</a:t>
            </a:r>
            <a:r>
              <a:rPr lang="ru-RU" sz="26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Крокс</a:t>
            </a:r>
            <a:r>
              <a:rPr lang="ru-RU" sz="26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есть слово «</a:t>
            </a:r>
            <a:r>
              <a:rPr lang="ru-RU" sz="26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Тамулюшка</a:t>
            </a:r>
            <a:r>
              <a:rPr lang="ru-RU" sz="26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 Известно:</a:t>
            </a:r>
            <a:endParaRPr lang="ru-RU" sz="2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445" y="967154"/>
            <a:ext cx="11289323" cy="557432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Слово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Тамулюшка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изменяется так: 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Тамлюшки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Тамлюшке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этого слова есть родственные слова: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Тамлюшить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Мулюша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Мулюшок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словах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Тамулюшка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Тамяка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Тафучка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одинаковая приставка;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словах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Тамулюшка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Жукочка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Сюмярка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одинаковый </a:t>
            </a: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суффикс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Разберите слово «</a:t>
            </a:r>
            <a:r>
              <a:rPr lang="ru-RU" sz="2400" b="1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Тамулюшка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по </a:t>
            </a: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составу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– приставка</a:t>
            </a: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МУЛЮШ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корень; К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суффикс</a:t>
            </a: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А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окончание   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400" b="1" i="1" dirty="0" smtClean="0">
              <a:solidFill>
                <a:srgbClr val="1A1A1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b="1" i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каждую верно выделенную морфему –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балл 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Итого: 4 балла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315" y="70339"/>
            <a:ext cx="11394831" cy="162035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6</a:t>
            </a: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6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русском языке имеются существительные общего рода, которые могут обозначать лица мужского и женского пола. Есть ли такие слова среди слов «Бухгалтер», «Староста», «Скрипач»? Свой ответ обоснуйте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954" y="2048608"/>
            <a:ext cx="11210192" cy="453683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«Староста». Аргументация: существительные общего рода имеют окончания -А/-Я. У слова «Бухгалтер» нет такой флексии, а слово «Скрипач» имеет пару «Скрипачка</a:t>
            </a: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endParaRPr lang="ru-RU" sz="2400" dirty="0">
              <a:solidFill>
                <a:srgbClr val="1A1A1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endParaRPr lang="ru-RU" sz="2400" b="1" dirty="0" smtClean="0">
              <a:solidFill>
                <a:srgbClr val="1A1A1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правильный ответ –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балл. </a:t>
            </a:r>
            <a:r>
              <a:rPr lang="ru-RU" sz="2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верную аргументацию – </a:t>
            </a: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Итого: 2 балла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9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1501</Words>
  <Application>Microsoft Office PowerPoint</Application>
  <PresentationFormat>Широкоэкранный</PresentationFormat>
  <Paragraphs>112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Разбор заданий  школьного этапа всероссийской олимпиады школьников  по русскому языку 9 класс </vt:lpstr>
      <vt:lpstr>Время выполнения заданий соревновательного тура – 120 минут</vt:lpstr>
      <vt:lpstr>Выполнение письменных заданий целесообразно организовать следующим образом</vt:lpstr>
      <vt:lpstr>Задание 1. Какие согласные произносил А.А. Фет на конце слов «вокруг» и «юг» в стихотворении «Тополь»?</vt:lpstr>
      <vt:lpstr>Задание 2. Как изучающим фонетику может помочь фраза «Пастух Фока, хочешь щец?»</vt:lpstr>
      <vt:lpstr>Задание 3. В каких случаях на месте пропуска произносится [э], а в каких [о]? </vt:lpstr>
      <vt:lpstr>Задание 4.  В каких словах по правилам русской грамматики нужно поставить мягкий знак после шипящих? Свой ответ аргументируйте </vt:lpstr>
      <vt:lpstr>Задание 5. В языке «Крокс» есть слово «Тамулюшка». Известно:</vt:lpstr>
      <vt:lpstr>Задание 6. В русском языке имеются существительные общего рода, которые могут обозначать лица мужского и женского пола. Есть ли такие слова среди слов «Бухгалтер», «Староста», «Скрипач»? Свой ответ обоснуйте </vt:lpstr>
      <vt:lpstr>Задание 7. Какое отношение перлы красноречия (или остроумия) имеют к бисеру, который не стоит метать перед свиньями?</vt:lpstr>
      <vt:lpstr>Задание 8. Восстановите пропущенные фрагменты отрывка из статьи Энциклопедического словаря  юного филолога</vt:lpstr>
      <vt:lpstr>Презентация PowerPoint</vt:lpstr>
      <vt:lpstr>Задание 9. </vt:lpstr>
      <vt:lpstr>Презентация PowerPoint</vt:lpstr>
      <vt:lpstr>Задание 10. Раскройте смысл выражений: «Живём один раз», «Как буриданов осёл», «Рука об руку». Составьте небольшой связный текст (объёмом не менее 70 слов), используя эти выражения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Разбор заданий  школьного этапа всероссийской олимпиады школьников  по литературе 9 класс </dc:title>
  <dc:creator>Ксения Кузнецова</dc:creator>
  <cp:lastModifiedBy>user</cp:lastModifiedBy>
  <cp:revision>31</cp:revision>
  <dcterms:created xsi:type="dcterms:W3CDTF">2022-09-22T13:49:34Z</dcterms:created>
  <dcterms:modified xsi:type="dcterms:W3CDTF">2024-09-25T17:38:42Z</dcterms:modified>
</cp:coreProperties>
</file>