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68" r:id="rId3"/>
    <p:sldId id="287" r:id="rId4"/>
    <p:sldId id="277" r:id="rId5"/>
    <p:sldId id="278" r:id="rId6"/>
    <p:sldId id="279" r:id="rId7"/>
    <p:sldId id="280" r:id="rId8"/>
    <p:sldId id="283" r:id="rId9"/>
    <p:sldId id="296" r:id="rId10"/>
    <p:sldId id="286" r:id="rId11"/>
    <p:sldId id="289" r:id="rId12"/>
    <p:sldId id="290" r:id="rId13"/>
    <p:sldId id="297" r:id="rId14"/>
    <p:sldId id="291" r:id="rId15"/>
    <p:sldId id="292" r:id="rId16"/>
    <p:sldId id="271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Comic Sans MS" panose="030F0702030302020204" pitchFamily="66" charset="0"/>
      <p:regular r:id="rId22"/>
      <p:bold r:id="rId23"/>
      <p:italic r:id="rId24"/>
      <p:boldItalic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2" d="100"/>
          <a:sy n="102" d="100"/>
        </p:scale>
        <p:origin x="270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857364"/>
            <a:ext cx="6143668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0436" y="3613139"/>
            <a:ext cx="505949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>
                <a:solidFill>
                  <a:srgbClr val="660066"/>
                </a:solidFill>
                <a:latin typeface="Comic Sans MS" pitchFamily="66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495" y="6356350"/>
            <a:ext cx="33593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11522" y="6356350"/>
            <a:ext cx="247527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0066"/>
                </a:solidFill>
                <a:latin typeface="Comic Sans MS" pitchFamily="66" charset="0"/>
              </a:defRPr>
            </a:lvl1pPr>
            <a:lvl2pPr>
              <a:defRPr sz="2400">
                <a:solidFill>
                  <a:srgbClr val="660066"/>
                </a:solidFill>
                <a:latin typeface="Comic Sans MS" pitchFamily="66" charset="0"/>
              </a:defRPr>
            </a:lvl2pPr>
            <a:lvl3pPr>
              <a:defRPr sz="2000">
                <a:solidFill>
                  <a:srgbClr val="660066"/>
                </a:solidFill>
                <a:latin typeface="Comic Sans MS" pitchFamily="66" charset="0"/>
              </a:defRPr>
            </a:lvl3pPr>
            <a:lvl4pPr>
              <a:defRPr sz="1800">
                <a:solidFill>
                  <a:srgbClr val="660066"/>
                </a:solidFill>
                <a:latin typeface="Comic Sans MS" pitchFamily="66" charset="0"/>
              </a:defRPr>
            </a:lvl4pPr>
            <a:lvl5pPr>
              <a:defRPr sz="1800">
                <a:solidFill>
                  <a:srgbClr val="660066"/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24.09.2023</a:t>
            </a:fld>
            <a:endParaRPr lang="ru-RU"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066"/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6521948" cy="4660000"/>
          </a:xfrm>
        </p:spPr>
        <p:txBody>
          <a:bodyPr anchor="ctr"/>
          <a:lstStyle/>
          <a:p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ВСЕРОССИЙСКАЯ</a:t>
            </a:r>
            <a:b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</a:b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ОЛИМПИАДА</a:t>
            </a:r>
            <a:b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</a:b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ШКОЛЬНИКОВ</a:t>
            </a:r>
            <a:b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</a:b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по русскому языку</a:t>
            </a:r>
            <a:b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</a:b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 4 класс</a:t>
            </a:r>
            <a:b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</a:b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2023-2024 </a:t>
            </a: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Arial" charset="0"/>
              </a:rPr>
              <a:t>учебный год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504056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8</a:t>
            </a:r>
            <a:r>
              <a:rPr lang="ru-RU" sz="2400" i="1" dirty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dirty="0" smtClean="0">
                <a:solidFill>
                  <a:schemeClr val="tx2"/>
                </a:solidFill>
              </a:rPr>
              <a:t>И</a:t>
            </a:r>
            <a:r>
              <a:rPr lang="ru-RU" sz="2400" dirty="0" smtClean="0">
                <a:solidFill>
                  <a:schemeClr val="tx2"/>
                </a:solidFill>
              </a:rPr>
              <a:t>з данных слов выбери слово, состоящее из корня, суффикса и окончания. (1 </a:t>
            </a:r>
            <a:r>
              <a:rPr lang="ru-RU" sz="2400" dirty="0" smtClean="0">
                <a:solidFill>
                  <a:schemeClr val="tx2"/>
                </a:solidFill>
              </a:rPr>
              <a:t>балл)</a:t>
            </a:r>
            <a:r>
              <a:rPr lang="ru-RU" sz="2400" dirty="0">
                <a:solidFill>
                  <a:schemeClr val="tx2"/>
                </a:solidFill>
              </a:rPr>
              <a:t/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3200" dirty="0" smtClean="0">
                <a:solidFill>
                  <a:srgbClr val="8A0000"/>
                </a:solidFill>
              </a:rPr>
              <a:t/>
            </a:r>
            <a:br>
              <a:rPr lang="ru-RU" sz="3200" dirty="0" smtClean="0">
                <a:solidFill>
                  <a:srgbClr val="8A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640" y="2852936"/>
            <a:ext cx="6840760" cy="327322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Пароход, верблюды, прибегут, </a:t>
            </a:r>
            <a:r>
              <a:rPr lang="ru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садик.</a:t>
            </a:r>
            <a:endParaRPr lang="ru-RU" sz="4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4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88832" cy="1584176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9</a:t>
            </a:r>
            <a:r>
              <a:rPr lang="ru-RU" sz="3200" dirty="0">
                <a:solidFill>
                  <a:srgbClr val="8A0000"/>
                </a:solidFill>
              </a:rPr>
              <a:t/>
            </a:r>
            <a:br>
              <a:rPr lang="ru-RU" sz="3200" dirty="0">
                <a:solidFill>
                  <a:srgbClr val="8A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Эти слова оканчиваются одинаково, но по составу одно из них отличается от остальных. Найдите его. (1 балл)</a:t>
            </a:r>
            <a:r>
              <a:rPr lang="ru-RU" sz="2400" dirty="0" smtClean="0">
                <a:solidFill>
                  <a:srgbClr val="8A0000"/>
                </a:solidFill>
              </a:rPr>
              <a:t/>
            </a:r>
            <a:br>
              <a:rPr lang="ru-RU" sz="2400" dirty="0" smtClean="0">
                <a:solidFill>
                  <a:srgbClr val="8A0000"/>
                </a:solidFill>
              </a:rPr>
            </a:br>
            <a:r>
              <a:rPr lang="ru-RU" sz="2400" dirty="0" smtClean="0">
                <a:solidFill>
                  <a:srgbClr val="8A0000"/>
                </a:solidFill>
              </a:rPr>
              <a:t/>
            </a:r>
            <a:br>
              <a:rPr lang="ru-RU" sz="2400" dirty="0" smtClean="0">
                <a:solidFill>
                  <a:srgbClr val="8A0000"/>
                </a:solidFill>
              </a:rPr>
            </a:br>
            <a:r>
              <a:rPr lang="ru-RU" sz="3200" dirty="0" smtClean="0">
                <a:solidFill>
                  <a:srgbClr val="8A0000"/>
                </a:solidFill>
              </a:rPr>
              <a:t/>
            </a:r>
            <a:br>
              <a:rPr lang="ru-RU" sz="3200" dirty="0" smtClean="0">
                <a:solidFill>
                  <a:srgbClr val="8A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2564904"/>
            <a:ext cx="6408712" cy="302433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Чудак, </a:t>
            </a:r>
            <a:r>
              <a:rPr lang="ru-RU" sz="4000" u="sng" dirty="0" smtClean="0">
                <a:solidFill>
                  <a:srgbClr val="FF0000"/>
                </a:solidFill>
              </a:rPr>
              <a:t>казак</a:t>
            </a:r>
            <a:r>
              <a:rPr lang="ru-RU" sz="4000" dirty="0" smtClean="0"/>
              <a:t>, простак, рыбак, чужак.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08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344816" cy="1143000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10</a:t>
            </a:r>
            <a:r>
              <a:rPr lang="ru-RU" sz="3200" dirty="0">
                <a:solidFill>
                  <a:srgbClr val="8A0000"/>
                </a:solidFill>
              </a:rPr>
              <a:t/>
            </a:r>
            <a:br>
              <a:rPr lang="ru-RU" sz="3200" dirty="0">
                <a:solidFill>
                  <a:srgbClr val="8A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Прочитай, найди, подчеркни «крылатые выражения» и объясни их значение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(8 баллов)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2708920"/>
            <a:ext cx="6768752" cy="3528392"/>
          </a:xfrm>
        </p:spPr>
        <p:txBody>
          <a:bodyPr/>
          <a:lstStyle/>
          <a:p>
            <a:r>
              <a:rPr lang="ru-RU" sz="3200" dirty="0" smtClean="0"/>
              <a:t>Максимально 8 баллов: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1 балл за то, что нашёл фразеологизм,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1 балл за объяснение</a:t>
            </a:r>
            <a:endParaRPr lang="ru-RU" sz="3200" i="1" dirty="0">
              <a:solidFill>
                <a:srgbClr val="0070C0"/>
              </a:solidFill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6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344816" cy="1143000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10</a:t>
            </a:r>
            <a:r>
              <a:rPr lang="ru-RU" sz="3200" dirty="0">
                <a:solidFill>
                  <a:srgbClr val="8A0000"/>
                </a:solidFill>
              </a:rPr>
              <a:t/>
            </a:r>
            <a:br>
              <a:rPr lang="ru-RU" sz="3200" dirty="0">
                <a:solidFill>
                  <a:srgbClr val="8A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Прочитай, найди, подчеркни «крылатые выражения» и объясни их значение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(8 баллов)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2564904"/>
            <a:ext cx="7632848" cy="3816424"/>
          </a:xfrm>
        </p:spPr>
        <p:txBody>
          <a:bodyPr/>
          <a:lstStyle/>
          <a:p>
            <a:r>
              <a:rPr lang="ru-RU" b="1" i="1" dirty="0"/>
              <a:t> Повесить нос - </a:t>
            </a:r>
            <a:r>
              <a:rPr lang="ru-RU" b="1" dirty="0"/>
              <a:t>загрустить, расстроиться.</a:t>
            </a:r>
            <a:endParaRPr lang="ru-RU" dirty="0"/>
          </a:p>
          <a:p>
            <a:r>
              <a:rPr lang="ru-RU" b="1" i="1" dirty="0"/>
              <a:t>Краснеть до корней волос – </a:t>
            </a:r>
            <a:r>
              <a:rPr lang="ru-RU" b="1" dirty="0"/>
              <a:t>стыдиться.</a:t>
            </a:r>
            <a:endParaRPr lang="ru-RU" dirty="0"/>
          </a:p>
          <a:p>
            <a:r>
              <a:rPr lang="ru-RU" b="1" i="1" dirty="0"/>
              <a:t>Провалиться сквозь землю – </a:t>
            </a:r>
            <a:r>
              <a:rPr lang="ru-RU" b="1" dirty="0"/>
              <a:t>неловко, стыдно.</a:t>
            </a:r>
            <a:endParaRPr lang="ru-RU" sz="3200" dirty="0"/>
          </a:p>
          <a:p>
            <a:r>
              <a:rPr lang="ru-RU" b="1" i="1" dirty="0"/>
              <a:t>Бил баклуши –</a:t>
            </a:r>
            <a:r>
              <a:rPr lang="ru-RU" b="1" dirty="0"/>
              <a:t> бездельничал</a:t>
            </a:r>
            <a:r>
              <a:rPr lang="ru-RU" b="1" i="1" dirty="0"/>
              <a:t>.</a:t>
            </a:r>
            <a:r>
              <a:rPr lang="ru-RU" i="1" dirty="0"/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0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36" y="692696"/>
            <a:ext cx="7878280" cy="1944216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</a:t>
            </a:r>
            <a:r>
              <a:rPr lang="ru-RU" sz="3200" dirty="0" smtClean="0">
                <a:solidFill>
                  <a:srgbClr val="8A0000"/>
                </a:solidFill>
              </a:rPr>
              <a:t>№ </a:t>
            </a:r>
            <a:r>
              <a:rPr lang="ru-RU" sz="3200" dirty="0" smtClean="0">
                <a:solidFill>
                  <a:srgbClr val="8A0000"/>
                </a:solidFill>
              </a:rPr>
              <a:t>11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Заполни пропуске в таблице, в которой даны исторически родственные слова.  (4 </a:t>
            </a:r>
            <a:r>
              <a:rPr lang="ru-RU" sz="2000" dirty="0">
                <a:solidFill>
                  <a:srgbClr val="002060"/>
                </a:solidFill>
              </a:rPr>
              <a:t>балла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В поле ответа вносится только одно слово в начальной форме без каких-либо дополнительных символов.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8919645"/>
              </p:ext>
            </p:extLst>
          </p:nvPr>
        </p:nvGraphicFramePr>
        <p:xfrm>
          <a:off x="1115616" y="3068960"/>
          <a:ext cx="626427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138">
                  <a:extLst>
                    <a:ext uri="{9D8B030D-6E8A-4147-A177-3AD203B41FA5}">
                      <a16:colId xmlns:a16="http://schemas.microsoft.com/office/drawing/2014/main" val="4027992341"/>
                    </a:ext>
                  </a:extLst>
                </a:gridCol>
                <a:gridCol w="3132138">
                  <a:extLst>
                    <a:ext uri="{9D8B030D-6E8A-4147-A177-3AD203B41FA5}">
                      <a16:colId xmlns:a16="http://schemas.microsoft.com/office/drawing/2014/main" val="244124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Первый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35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Прадед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09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Предок/Пращур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33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Передник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68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20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16824" cy="2304256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12</a:t>
            </a:r>
            <a:r>
              <a:rPr lang="ru-RU" sz="3200" dirty="0" smtClean="0">
                <a:solidFill>
                  <a:srgbClr val="8A0000"/>
                </a:solidFill>
              </a:rPr>
              <a:t/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Передай (письменно) содержание текста в 3-4 предложениях.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(4 балла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/>
              <a:t>4 балла – верно передано содержание текста,  без грамматических ошибок,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 </a:t>
            </a:r>
            <a:r>
              <a:rPr lang="ru-RU" sz="2400" dirty="0"/>
              <a:t>балла - верно передано содержание текста, с 1-2 грамматическими ошибками,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 </a:t>
            </a:r>
            <a:r>
              <a:rPr lang="ru-RU" sz="2400" dirty="0"/>
              <a:t>балла - частично передано содержание текста, с 1-2 грамматическими ошибками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  </a:t>
            </a:r>
            <a:r>
              <a:rPr lang="ru-RU" sz="2400" dirty="0"/>
              <a:t>балл – нарушена последовательность изложения текста.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02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2270051"/>
            <a:ext cx="6244176" cy="460851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УЧАСТИЕ В ОЛИМПИАДЕ!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857233"/>
            <a:ext cx="6143668" cy="1143008"/>
          </a:xfrm>
        </p:spPr>
        <p:txBody>
          <a:bodyPr/>
          <a:lstStyle/>
          <a:p>
            <a:r>
              <a:rPr lang="ru-RU" sz="3600" dirty="0">
                <a:solidFill>
                  <a:srgbClr val="8A0000"/>
                </a:solidFill>
              </a:rPr>
              <a:t>Критерии оценивания выполненных заданий</a:t>
            </a:r>
            <a:r>
              <a:rPr lang="ru-RU" sz="3200" dirty="0">
                <a:solidFill>
                  <a:srgbClr val="8A0000"/>
                </a:solidFill>
              </a:rPr>
              <a:t/>
            </a:r>
            <a:br>
              <a:rPr lang="ru-RU" sz="3200" dirty="0">
                <a:solidFill>
                  <a:srgbClr val="8A0000"/>
                </a:solidFill>
              </a:rPr>
            </a:br>
            <a:endParaRPr lang="ru-RU" sz="3200" dirty="0">
              <a:solidFill>
                <a:srgbClr val="8A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780928"/>
            <a:ext cx="5948164" cy="288032"/>
          </a:xfrm>
        </p:spPr>
        <p:txBody>
          <a:bodyPr/>
          <a:lstStyle/>
          <a:p>
            <a:pPr algn="l"/>
            <a:r>
              <a:rPr lang="ru-RU" sz="2800" dirty="0">
                <a:solidFill>
                  <a:srgbClr val="002060"/>
                </a:solidFill>
              </a:rPr>
              <a:t>4 классы – </a:t>
            </a:r>
            <a:r>
              <a:rPr lang="ru-RU" sz="2800" u="sng" dirty="0" smtClean="0">
                <a:solidFill>
                  <a:srgbClr val="002060"/>
                </a:solidFill>
              </a:rPr>
              <a:t>1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академический час </a:t>
            </a: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>
                <a:solidFill>
                  <a:srgbClr val="002060"/>
                </a:solidFill>
              </a:rPr>
              <a:t>60 минут)</a:t>
            </a:r>
          </a:p>
          <a:p>
            <a:pPr algn="l"/>
            <a:endParaRPr lang="ru-RU" sz="2800" dirty="0" smtClean="0">
              <a:solidFill>
                <a:srgbClr val="002060"/>
              </a:solidFill>
            </a:endParaRP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Максимальное </a:t>
            </a:r>
            <a:r>
              <a:rPr lang="ru-RU" sz="2800" dirty="0">
                <a:solidFill>
                  <a:srgbClr val="002060"/>
                </a:solidFill>
              </a:rPr>
              <a:t>количество баллов - </a:t>
            </a:r>
            <a:r>
              <a:rPr lang="ru-RU" sz="2800" u="sng" dirty="0" smtClean="0">
                <a:solidFill>
                  <a:srgbClr val="002060"/>
                </a:solidFill>
              </a:rPr>
              <a:t>52</a:t>
            </a:r>
            <a:endParaRPr lang="ru-RU" sz="2800" u="sng" dirty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00100" y="2714620"/>
            <a:ext cx="5059491" cy="53024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A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00100" y="4143380"/>
            <a:ext cx="6143668" cy="53024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A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336704" cy="652934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1</a:t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3200" dirty="0">
                <a:solidFill>
                  <a:srgbClr val="8A0000"/>
                </a:solidFill>
              </a:rPr>
              <a:t/>
            </a:r>
            <a:br>
              <a:rPr lang="ru-RU" sz="3200" dirty="0">
                <a:solidFill>
                  <a:srgbClr val="8A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340768"/>
            <a:ext cx="6552728" cy="180020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</a:rPr>
              <a:t>Поставь в словах ударение в соответствии с нормами современного русского языка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(5 баллов)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2924944"/>
            <a:ext cx="5175221" cy="25878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8A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924944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Брал</a:t>
            </a:r>
            <a:r>
              <a:rPr lang="ru-RU" sz="3200" dirty="0" err="1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3200" dirty="0" smtClean="0">
                <a:solidFill>
                  <a:srgbClr val="660066"/>
                </a:solidFill>
                <a:latin typeface="Comic Sans MS" pitchFamily="66" charset="0"/>
              </a:rPr>
              <a:t>, 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включ</a:t>
            </a:r>
            <a:r>
              <a:rPr lang="ru-RU" sz="3200" dirty="0" err="1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3200" dirty="0" err="1">
                <a:solidFill>
                  <a:srgbClr val="660066"/>
                </a:solidFill>
                <a:latin typeface="Comic Sans MS" pitchFamily="66" charset="0"/>
              </a:rPr>
              <a:t>т</a:t>
            </a:r>
            <a:r>
              <a:rPr lang="ru-RU" sz="3200" dirty="0" smtClean="0">
                <a:solidFill>
                  <a:srgbClr val="660066"/>
                </a:solidFill>
                <a:latin typeface="Comic Sans MS" pitchFamily="66" charset="0"/>
              </a:rPr>
              <a:t>, 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позвон</a:t>
            </a:r>
            <a:r>
              <a:rPr lang="ru-RU" sz="3200" dirty="0" err="1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т</a:t>
            </a:r>
            <a:r>
              <a:rPr lang="ru-RU" sz="3200" dirty="0" smtClean="0">
                <a:solidFill>
                  <a:srgbClr val="660066"/>
                </a:solidFill>
                <a:latin typeface="Comic Sans MS" pitchFamily="66" charset="0"/>
              </a:rPr>
              <a:t>, 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дос</a:t>
            </a:r>
            <a:r>
              <a:rPr lang="ru-RU" sz="3200" dirty="0" err="1" smtClean="0">
                <a:solidFill>
                  <a:srgbClr val="FF0000"/>
                </a:solidFill>
                <a:latin typeface="Comic Sans MS" pitchFamily="66" charset="0"/>
              </a:rPr>
              <a:t>У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г</a:t>
            </a:r>
            <a:r>
              <a:rPr lang="ru-RU" sz="3200" dirty="0" smtClean="0">
                <a:solidFill>
                  <a:srgbClr val="660066"/>
                </a:solidFill>
                <a:latin typeface="Comic Sans MS" pitchFamily="66" charset="0"/>
              </a:rPr>
              <a:t>, 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пр</a:t>
            </a:r>
            <a:r>
              <a:rPr lang="ru-RU" sz="3200" dirty="0" err="1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3200" dirty="0" err="1" smtClean="0">
                <a:solidFill>
                  <a:srgbClr val="660066"/>
                </a:solidFill>
                <a:latin typeface="Comic Sans MS" pitchFamily="66" charset="0"/>
              </a:rPr>
              <a:t>нял</a:t>
            </a:r>
            <a:r>
              <a:rPr lang="ru-RU" sz="3200" dirty="0" smtClean="0">
                <a:solidFill>
                  <a:srgbClr val="660066"/>
                </a:solidFill>
                <a:latin typeface="Comic Sans MS" pitchFamily="66" charset="0"/>
              </a:rPr>
              <a:t>.</a:t>
            </a:r>
            <a:endParaRPr lang="ru-RU" sz="3200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4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26477"/>
            <a:ext cx="7848872" cy="773723"/>
          </a:xfrm>
        </p:spPr>
        <p:txBody>
          <a:bodyPr/>
          <a:lstStyle/>
          <a:p>
            <a:r>
              <a:rPr lang="ru-RU" sz="3200" dirty="0" smtClean="0"/>
              <a:t>  </a:t>
            </a:r>
            <a:r>
              <a:rPr lang="ru-RU" sz="3200" dirty="0" smtClean="0">
                <a:solidFill>
                  <a:srgbClr val="8A0000"/>
                </a:solidFill>
              </a:rPr>
              <a:t>Задание </a:t>
            </a:r>
            <a:r>
              <a:rPr lang="ru-RU" sz="3200" dirty="0">
                <a:solidFill>
                  <a:srgbClr val="8A0000"/>
                </a:solidFill>
              </a:rPr>
              <a:t>№ </a:t>
            </a:r>
            <a:r>
              <a:rPr lang="ru-RU" sz="3200" dirty="0" smtClean="0">
                <a:solidFill>
                  <a:srgbClr val="8A0000"/>
                </a:solidFill>
              </a:rPr>
              <a:t>2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>
                <a:solidFill>
                  <a:schemeClr val="tx2"/>
                </a:solidFill>
              </a:rPr>
              <a:t>В </a:t>
            </a:r>
            <a:r>
              <a:rPr lang="ru-RU" sz="2400" dirty="0">
                <a:solidFill>
                  <a:schemeClr val="tx2"/>
                </a:solidFill>
              </a:rPr>
              <a:t>каждое </a:t>
            </a:r>
            <a:r>
              <a:rPr lang="ru-RU" sz="2400" dirty="0" smtClean="0">
                <a:solidFill>
                  <a:schemeClr val="tx2"/>
                </a:solidFill>
              </a:rPr>
              <a:t>слове все согласные звуки мягкие? 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(1 балл)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80928"/>
            <a:ext cx="6192688" cy="28083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А) семена</a:t>
            </a:r>
          </a:p>
          <a:p>
            <a:pPr marL="0" indent="0" algn="ctr">
              <a:buNone/>
            </a:pPr>
            <a:r>
              <a:rPr lang="ru-RU" dirty="0" smtClean="0"/>
              <a:t>Б) жители</a:t>
            </a:r>
          </a:p>
          <a:p>
            <a:pPr marL="0" indent="0" algn="ctr">
              <a:buNone/>
            </a:pPr>
            <a:r>
              <a:rPr lang="ru-RU" dirty="0" smtClean="0"/>
              <a:t>В) парник</a:t>
            </a: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Г) часики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128792" cy="1498178"/>
          </a:xfrm>
        </p:spPr>
        <p:txBody>
          <a:bodyPr/>
          <a:lstStyle/>
          <a:p>
            <a:r>
              <a:rPr lang="ru-RU" sz="2800" dirty="0" smtClean="0">
                <a:solidFill>
                  <a:srgbClr val="8A0000"/>
                </a:solidFill>
              </a:rPr>
              <a:t/>
            </a:r>
            <a:br>
              <a:rPr lang="ru-RU" sz="2800" dirty="0" smtClean="0">
                <a:solidFill>
                  <a:srgbClr val="8A0000"/>
                </a:solidFill>
              </a:rPr>
            </a:br>
            <a:r>
              <a:rPr lang="ru-RU" sz="3200" dirty="0" smtClean="0">
                <a:solidFill>
                  <a:srgbClr val="8A0000"/>
                </a:solidFill>
              </a:rPr>
              <a:t>Задание №3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chemeClr val="tx2"/>
                </a:solidFill>
              </a:rPr>
              <a:t>Допиши окончания имён прилагательных в следующих словосочетаниях </a:t>
            </a:r>
            <a:r>
              <a:rPr lang="ru-RU" sz="2200" dirty="0" smtClean="0">
                <a:solidFill>
                  <a:srgbClr val="002060"/>
                </a:solidFill>
              </a:rPr>
              <a:t>(6 баллов)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2420888"/>
            <a:ext cx="6696744" cy="2736304"/>
          </a:xfrm>
        </p:spPr>
        <p:txBody>
          <a:bodyPr/>
          <a:lstStyle/>
          <a:p>
            <a:r>
              <a:rPr lang="ru-RU" dirty="0" err="1" smtClean="0"/>
              <a:t>Д</a:t>
            </a:r>
            <a:r>
              <a:rPr lang="ru-RU" dirty="0" err="1" smtClean="0"/>
              <a:t>етск</a:t>
            </a:r>
            <a:r>
              <a:rPr lang="ru-RU" i="1" dirty="0" err="1" smtClean="0">
                <a:solidFill>
                  <a:srgbClr val="FF0000"/>
                </a:solidFill>
              </a:rPr>
              <a:t>ИЙ</a:t>
            </a: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шампунь,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ru-RU" dirty="0" err="1" smtClean="0"/>
              <a:t>бел</a:t>
            </a:r>
            <a:r>
              <a:rPr lang="ru-RU" i="1" dirty="0" err="1" smtClean="0">
                <a:solidFill>
                  <a:srgbClr val="FF0000"/>
                </a:solidFill>
              </a:rPr>
              <a:t>ЫЙ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рояль,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уютн</a:t>
            </a:r>
            <a:r>
              <a:rPr lang="ru-RU" i="1" dirty="0" err="1" smtClean="0">
                <a:solidFill>
                  <a:srgbClr val="FF0000"/>
                </a:solidFill>
              </a:rPr>
              <a:t>ОЕ</a:t>
            </a:r>
            <a:r>
              <a:rPr lang="ru-RU" dirty="0" smtClean="0"/>
              <a:t>  кафе, </a:t>
            </a:r>
          </a:p>
          <a:p>
            <a:r>
              <a:rPr lang="ru-RU" dirty="0" err="1" smtClean="0"/>
              <a:t>пёстр</a:t>
            </a:r>
            <a:r>
              <a:rPr lang="ru-RU" i="1" dirty="0" err="1" smtClean="0">
                <a:solidFill>
                  <a:srgbClr val="FF0000"/>
                </a:solidFill>
              </a:rPr>
              <a:t>ЫЙ</a:t>
            </a:r>
            <a:r>
              <a:rPr lang="ru-RU" dirty="0" smtClean="0"/>
              <a:t>  какаду, </a:t>
            </a:r>
          </a:p>
          <a:p>
            <a:r>
              <a:rPr lang="ru-RU" dirty="0" err="1" smtClean="0"/>
              <a:t>прозрачн</a:t>
            </a:r>
            <a:r>
              <a:rPr lang="ru-RU" i="1" dirty="0" err="1" smtClean="0">
                <a:solidFill>
                  <a:srgbClr val="FF0000"/>
                </a:solidFill>
              </a:rPr>
              <a:t>ЫЙ</a:t>
            </a:r>
            <a:r>
              <a:rPr lang="ru-RU" i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тюль, 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ru-RU" dirty="0" err="1" smtClean="0"/>
              <a:t>с</a:t>
            </a:r>
            <a:r>
              <a:rPr lang="ru-RU" dirty="0" err="1" smtClean="0"/>
              <a:t>тар</a:t>
            </a:r>
            <a:r>
              <a:rPr lang="ru-RU" i="1" dirty="0" err="1" smtClean="0">
                <a:solidFill>
                  <a:srgbClr val="FF0000"/>
                </a:solidFill>
              </a:rPr>
              <a:t>АЯ</a:t>
            </a:r>
            <a:r>
              <a:rPr lang="ru-RU" dirty="0" smtClean="0"/>
              <a:t> мозоль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0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200800" cy="508918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4</a:t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2200" dirty="0" smtClean="0">
                <a:solidFill>
                  <a:schemeClr val="tx2"/>
                </a:solidFill>
              </a:rPr>
              <a:t>Как будут звучать слова, если их поставить в </a:t>
            </a:r>
            <a:r>
              <a:rPr lang="ru-RU" sz="2200" dirty="0" err="1" smtClean="0">
                <a:solidFill>
                  <a:schemeClr val="tx2"/>
                </a:solidFill>
              </a:rPr>
              <a:t>Р.п</a:t>
            </a:r>
            <a:r>
              <a:rPr lang="ru-RU" sz="2200" dirty="0" smtClean="0">
                <a:solidFill>
                  <a:schemeClr val="tx2"/>
                </a:solidFill>
              </a:rPr>
              <a:t>. множественного числа, запиши: </a:t>
            </a:r>
            <a:r>
              <a:rPr lang="ru-RU" sz="2200" dirty="0" smtClean="0">
                <a:solidFill>
                  <a:schemeClr val="tx2"/>
                </a:solidFill>
              </a:rPr>
              <a:t>(6 баллов)</a:t>
            </a:r>
            <a:r>
              <a:rPr lang="ru-RU" sz="3200" dirty="0" smtClean="0">
                <a:solidFill>
                  <a:srgbClr val="8A0000"/>
                </a:solidFill>
              </a:rPr>
              <a:t/>
            </a:r>
            <a:br>
              <a:rPr lang="ru-RU" sz="3200" dirty="0" smtClean="0">
                <a:solidFill>
                  <a:srgbClr val="8A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92896"/>
            <a:ext cx="5976664" cy="3312369"/>
          </a:xfrm>
        </p:spPr>
        <p:txBody>
          <a:bodyPr/>
          <a:lstStyle/>
          <a:p>
            <a:r>
              <a:rPr lang="ru-RU" dirty="0" smtClean="0"/>
              <a:t>Яблоки – яблок </a:t>
            </a:r>
          </a:p>
          <a:p>
            <a:r>
              <a:rPr lang="ru-RU" dirty="0" smtClean="0"/>
              <a:t>Помидоры – помидоров</a:t>
            </a:r>
          </a:p>
          <a:p>
            <a:r>
              <a:rPr lang="ru-RU" dirty="0" smtClean="0"/>
              <a:t>Карандаши – карандашей</a:t>
            </a:r>
          </a:p>
          <a:p>
            <a:r>
              <a:rPr lang="ru-RU" dirty="0" smtClean="0"/>
              <a:t>Носки – носков</a:t>
            </a:r>
          </a:p>
          <a:p>
            <a:r>
              <a:rPr lang="ru-RU" dirty="0" smtClean="0"/>
              <a:t>Ботинки – ботинок</a:t>
            </a:r>
          </a:p>
          <a:p>
            <a:r>
              <a:rPr lang="ru-RU" dirty="0" smtClean="0"/>
              <a:t>Туфли - туфель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537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64704"/>
            <a:ext cx="6929603" cy="5256584"/>
          </a:xfrm>
        </p:spPr>
        <p:txBody>
          <a:bodyPr/>
          <a:lstStyle/>
          <a:p>
            <a:r>
              <a:rPr lang="ru-RU" sz="3200" dirty="0">
                <a:solidFill>
                  <a:srgbClr val="8A0000"/>
                </a:solidFill>
              </a:rPr>
              <a:t>Задание № </a:t>
            </a:r>
            <a:r>
              <a:rPr lang="ru-RU" sz="3200" dirty="0" smtClean="0">
                <a:solidFill>
                  <a:srgbClr val="8A0000"/>
                </a:solidFill>
              </a:rPr>
              <a:t>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tx2"/>
                </a:solidFill>
              </a:rPr>
              <a:t>У</a:t>
            </a:r>
            <a:r>
              <a:rPr lang="ru-RU" sz="2000" dirty="0" smtClean="0">
                <a:solidFill>
                  <a:schemeClr val="tx2"/>
                </a:solidFill>
              </a:rPr>
              <a:t>кажи части речи выделенных слов. (2 балла)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4"/>
          <p:cNvSpPr>
            <a:spLocks noGrp="1"/>
          </p:cNvSpPr>
          <p:nvPr>
            <p:ph idx="1"/>
          </p:nvPr>
        </p:nvSpPr>
        <p:spPr>
          <a:xfrm>
            <a:off x="1060443" y="2708920"/>
            <a:ext cx="6463885" cy="27363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Медведь без всяких ПРАВИЛ (сущ.) машиной ПРАВИЛ (гл.)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0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200800" cy="648072"/>
          </a:xfrm>
        </p:spPr>
        <p:txBody>
          <a:bodyPr/>
          <a:lstStyle/>
          <a:p>
            <a:r>
              <a:rPr lang="ru-RU" sz="3200" dirty="0" smtClean="0">
                <a:solidFill>
                  <a:srgbClr val="8A0000"/>
                </a:solidFill>
              </a:rPr>
              <a:t> Задание </a:t>
            </a:r>
            <a:r>
              <a:rPr lang="ru-RU" sz="3200" dirty="0">
                <a:solidFill>
                  <a:srgbClr val="8A0000"/>
                </a:solidFill>
              </a:rPr>
              <a:t>№ </a:t>
            </a:r>
            <a:r>
              <a:rPr lang="ru-RU" sz="3200" dirty="0" smtClean="0">
                <a:solidFill>
                  <a:srgbClr val="8A0000"/>
                </a:solidFill>
              </a:rPr>
              <a:t>6</a:t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Вставь пропущенные орфограммы в слова. (10 баллов)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2708920"/>
            <a:ext cx="6768752" cy="3849291"/>
          </a:xfrm>
        </p:spPr>
        <p:txBody>
          <a:bodyPr/>
          <a:lstStyle/>
          <a:p>
            <a:r>
              <a:rPr lang="ru-RU" sz="3600" dirty="0" err="1" smtClean="0"/>
              <a:t>Молодё</a:t>
            </a:r>
            <a:r>
              <a:rPr lang="ru-RU" sz="3600" dirty="0" err="1" smtClean="0">
                <a:solidFill>
                  <a:srgbClr val="FF0000"/>
                </a:solidFill>
              </a:rPr>
              <a:t>ЖЬ</a:t>
            </a:r>
            <a:r>
              <a:rPr lang="ru-RU" sz="3600" dirty="0" smtClean="0"/>
              <a:t>, </a:t>
            </a:r>
            <a:r>
              <a:rPr lang="ru-RU" sz="3600" dirty="0" err="1" smtClean="0"/>
              <a:t>а</a:t>
            </a:r>
            <a:r>
              <a:rPr lang="ru-RU" sz="3600" dirty="0" err="1" smtClean="0">
                <a:solidFill>
                  <a:srgbClr val="FF0000"/>
                </a:solidFill>
              </a:rPr>
              <a:t>КК</a:t>
            </a:r>
            <a:r>
              <a:rPr lang="ru-RU" sz="3600" dirty="0" err="1" smtClean="0"/>
              <a:t>уратно</a:t>
            </a:r>
            <a:r>
              <a:rPr lang="ru-RU" sz="3600" dirty="0" smtClean="0"/>
              <a:t>, </a:t>
            </a:r>
            <a:r>
              <a:rPr lang="ru-RU" sz="3600" dirty="0" err="1" smtClean="0"/>
              <a:t>к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л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сится</a:t>
            </a:r>
            <a:r>
              <a:rPr lang="ru-RU" sz="3600" dirty="0" smtClean="0"/>
              <a:t>, </a:t>
            </a:r>
            <a:r>
              <a:rPr lang="ru-RU" sz="3600" dirty="0" err="1" smtClean="0"/>
              <a:t>звёз</a:t>
            </a:r>
            <a:r>
              <a:rPr lang="ru-RU" sz="3600" dirty="0" err="1" smtClean="0">
                <a:solidFill>
                  <a:srgbClr val="FF0000"/>
                </a:solidFill>
              </a:rPr>
              <a:t>Д</a:t>
            </a:r>
            <a:r>
              <a:rPr lang="ru-RU" sz="3600" dirty="0" err="1" smtClean="0"/>
              <a:t>ный</a:t>
            </a:r>
            <a:r>
              <a:rPr lang="ru-RU" sz="3600" dirty="0" smtClean="0"/>
              <a:t>, </a:t>
            </a:r>
            <a:r>
              <a:rPr lang="ru-RU" sz="3600" dirty="0" err="1" smtClean="0"/>
              <a:t>зам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ро</a:t>
            </a:r>
            <a:r>
              <a:rPr lang="ru-RU" sz="3600" dirty="0" err="1" smtClean="0">
                <a:solidFill>
                  <a:srgbClr val="FF0000"/>
                </a:solidFill>
              </a:rPr>
              <a:t>З</a:t>
            </a:r>
            <a:r>
              <a:rPr lang="ru-RU" sz="3600" dirty="0" err="1" smtClean="0"/>
              <a:t>ки</a:t>
            </a:r>
            <a:r>
              <a:rPr lang="ru-RU" sz="3600" dirty="0" smtClean="0"/>
              <a:t>, </a:t>
            </a:r>
            <a:r>
              <a:rPr lang="ru-RU" sz="3600" dirty="0" err="1" smtClean="0"/>
              <a:t>рассм</a:t>
            </a:r>
            <a:r>
              <a:rPr lang="ru-RU" sz="3600" dirty="0" err="1" smtClean="0">
                <a:solidFill>
                  <a:srgbClr val="FF0000"/>
                </a:solidFill>
              </a:rPr>
              <a:t>Е</a:t>
            </a:r>
            <a:r>
              <a:rPr lang="ru-RU" sz="3600" dirty="0" err="1" smtClean="0"/>
              <a:t>ёш</a:t>
            </a:r>
            <a:r>
              <a:rPr lang="ru-RU" sz="3600" dirty="0" err="1" smtClean="0">
                <a:solidFill>
                  <a:srgbClr val="FF0000"/>
                </a:solidFill>
              </a:rPr>
              <a:t>Ь</a:t>
            </a:r>
            <a:r>
              <a:rPr lang="ru-RU" sz="3600" dirty="0" err="1" smtClean="0"/>
              <a:t>ся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775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200800" cy="648072"/>
          </a:xfrm>
        </p:spPr>
        <p:txBody>
          <a:bodyPr/>
          <a:lstStyle/>
          <a:p>
            <a:r>
              <a:rPr lang="ru-RU" sz="3200" dirty="0" smtClean="0">
                <a:solidFill>
                  <a:srgbClr val="8A0000"/>
                </a:solidFill>
              </a:rPr>
              <a:t> Задание </a:t>
            </a:r>
            <a:r>
              <a:rPr lang="ru-RU" sz="3200" dirty="0">
                <a:solidFill>
                  <a:srgbClr val="8A0000"/>
                </a:solidFill>
              </a:rPr>
              <a:t>№ </a:t>
            </a:r>
            <a:r>
              <a:rPr lang="ru-RU" sz="3200" dirty="0" smtClean="0">
                <a:solidFill>
                  <a:srgbClr val="8A0000"/>
                </a:solidFill>
              </a:rPr>
              <a:t>7</a:t>
            </a:r>
            <a:r>
              <a:rPr lang="ru-RU" sz="3200" dirty="0" smtClean="0">
                <a:solidFill>
                  <a:srgbClr val="8A0000"/>
                </a:solidFill>
              </a:rPr>
              <a:t/>
            </a:r>
            <a:br>
              <a:rPr lang="ru-RU" sz="3200" dirty="0" smtClean="0">
                <a:solidFill>
                  <a:srgbClr val="8A0000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П</a:t>
            </a:r>
            <a:r>
              <a:rPr lang="ru-RU" sz="2200" dirty="0" smtClean="0">
                <a:solidFill>
                  <a:schemeClr val="tx2"/>
                </a:solidFill>
              </a:rPr>
              <a:t>еред вами фонетическая запись нескольких предложений. Запиши эти предложения буквами по правилам орфографии. (4 балла)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2348880"/>
            <a:ext cx="7993090" cy="377728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пашол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л'эс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/ на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йолку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вл'эс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// сижу на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йэли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штоп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волки ни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сйэли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Пошёл я в лес, на ёлку влез.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Сижу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ели, чтоб волки не съели.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8848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273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Arial</vt:lpstr>
      <vt:lpstr>Times New Roman</vt:lpstr>
      <vt:lpstr>Comic Sans MS</vt:lpstr>
      <vt:lpstr>1_Тема Office</vt:lpstr>
      <vt:lpstr>ВСЕРОССИЙСКАЯ ОЛИМПИАДА ШКОЛЬНИКОВ по русскому языку  4 класс 2023-2024 учебный год</vt:lpstr>
      <vt:lpstr>Критерии оценивания выполненных заданий </vt:lpstr>
      <vt:lpstr>Задание № 1  </vt:lpstr>
      <vt:lpstr>  Задание № 2 В каждое слове все согласные звуки мягкие?  (1 балл)   </vt:lpstr>
      <vt:lpstr> Задание №3 Допиши окончания имён прилагательных в следующих словосочетаниях (6 баллов) </vt:lpstr>
      <vt:lpstr>Задание № 4 Как будут звучать слова, если их поставить в Р.п. множественного числа, запиши: (6 баллов) </vt:lpstr>
      <vt:lpstr>Задание № 5 Укажи части речи выделенных слов. (2 балла)   </vt:lpstr>
      <vt:lpstr> Задание № 6 Вставь пропущенные орфограммы в слова. (10 баллов)</vt:lpstr>
      <vt:lpstr> Задание № 7 Перед вами фонетическая запись нескольких предложений. Запиши эти предложения буквами по правилам орфографии. (4 балла)</vt:lpstr>
      <vt:lpstr>Задание № 8  Из данных слов выбери слово, состоящее из корня, суффикса и окончания. (1 балл)    </vt:lpstr>
      <vt:lpstr>Задание № 9 Эти слова оканчиваются одинаково, но по составу одно из них отличается от остальных. Найдите его. (1 балл)   </vt:lpstr>
      <vt:lpstr>Задание № 10 Прочитай, найди, подчеркни «крылатые выражения» и объясни их значение  (8 баллов)</vt:lpstr>
      <vt:lpstr>Задание № 10 Прочитай, найди, подчеркни «крылатые выражения» и объясни их значение  (8 баллов)</vt:lpstr>
      <vt:lpstr>Задание № 11 Заполни пропуске в таблице, в которой даны исторически родственные слова.  (4 балла) В поле ответа вносится только одно слово в начальной форме без каких-либо дополнительных символов.</vt:lpstr>
      <vt:lpstr>Задание № 12 Передай (письменно) содержание текста в 3-4 предложениях. (4 балла)   4 балла – верно передано содержание текста,  без грамматических ошибок,  3 балла - верно передано содержание текста, с 1-2 грамматическими ошибками,  2 балла - частично передано содержание текста, с 1-2 грамматическими ошибками  1  балл – нарушена последовательность изложения текста. </vt:lpstr>
      <vt:lpstr>СПАСИБО ЗА УЧАСТИЕ В ОЛИМПИАДЕ!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Олимпиадные задания</cp:keywords>
  <cp:lastModifiedBy>Олейникова Ирина Александровна</cp:lastModifiedBy>
  <cp:revision>133</cp:revision>
  <dcterms:created xsi:type="dcterms:W3CDTF">2014-07-06T18:18:01Z</dcterms:created>
  <dcterms:modified xsi:type="dcterms:W3CDTF">2023-09-24T09:47:12Z</dcterms:modified>
</cp:coreProperties>
</file>