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60" r:id="rId2"/>
    <p:sldId id="283" r:id="rId3"/>
    <p:sldId id="258" r:id="rId4"/>
    <p:sldId id="310" r:id="rId5"/>
    <p:sldId id="271" r:id="rId6"/>
    <p:sldId id="311" r:id="rId7"/>
    <p:sldId id="293" r:id="rId8"/>
    <p:sldId id="294" r:id="rId9"/>
    <p:sldId id="312" r:id="rId10"/>
    <p:sldId id="313" r:id="rId11"/>
    <p:sldId id="295" r:id="rId12"/>
    <p:sldId id="296" r:id="rId13"/>
    <p:sldId id="314" r:id="rId14"/>
    <p:sldId id="297" r:id="rId15"/>
    <p:sldId id="298" r:id="rId16"/>
    <p:sldId id="315" r:id="rId17"/>
    <p:sldId id="301" r:id="rId18"/>
    <p:sldId id="304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323" r:id="rId27"/>
    <p:sldId id="307" r:id="rId28"/>
    <p:sldId id="292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5DD58-94E2-4744-B913-364F88D7E941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1339A-9CCD-4737-904A-1105C976B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276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1339A-9CCD-4737-904A-1105C976BA2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897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1339A-9CCD-4737-904A-1105C976BA29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544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1339A-9CCD-4737-904A-1105C976BA29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136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83E43-2923-4F5C-8A6C-F095FE74D1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94064-9E46-4BB8-BD92-32F1029207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A6720-E51C-4658-A52E-E4DF1E8389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3093D-F79E-4417-ABB5-812EA23E57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B1E97-11C3-4021-8691-C74E11FCE2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7625B-8D26-412B-9BD4-C2D2107321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3922E-0456-4D75-BBE2-BCB766E1DF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FB602-3DD5-4815-9ABB-1C5DEEEE78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634FF-DAE7-4BF9-A1A5-F4BC144E32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B5BB2-9100-4422-9A96-EAC45282ED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FA722-BE21-431A-B458-7218AEB930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92089A1-AEC4-4AD4-9040-EBDD7AD223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404664"/>
            <a:ext cx="7777361" cy="4608512"/>
          </a:xfrm>
        </p:spPr>
        <p:txBody>
          <a:bodyPr/>
          <a:lstStyle/>
          <a:p>
            <a:pPr eaLnBrk="1" hangingPunct="1"/>
            <a:r>
              <a:rPr lang="ru-RU" altLang="ru-RU" sz="4800" b="1" dirty="0">
                <a:solidFill>
                  <a:srgbClr val="B00000"/>
                </a:solidFill>
              </a:rPr>
              <a:t>Анализ заданий Всероссийской олимпиады школьников   </a:t>
            </a:r>
            <a:br>
              <a:rPr lang="ru-RU" altLang="ru-RU" sz="4800" b="1" dirty="0">
                <a:solidFill>
                  <a:srgbClr val="B00000"/>
                </a:solidFill>
              </a:rPr>
            </a:br>
            <a:r>
              <a:rPr lang="ru-RU" altLang="ru-RU" sz="4800" b="1" dirty="0">
                <a:solidFill>
                  <a:srgbClr val="B00000"/>
                </a:solidFill>
              </a:rPr>
              <a:t> по математике </a:t>
            </a:r>
            <a:r>
              <a:rPr lang="ru-RU" altLang="ru-RU" sz="4800" b="1" dirty="0" smtClean="0">
                <a:solidFill>
                  <a:srgbClr val="B00000"/>
                </a:solidFill>
              </a:rPr>
              <a:t/>
            </a:r>
            <a:br>
              <a:rPr lang="ru-RU" altLang="ru-RU" sz="4800" b="1" dirty="0" smtClean="0">
                <a:solidFill>
                  <a:srgbClr val="B00000"/>
                </a:solidFill>
              </a:rPr>
            </a:br>
            <a:r>
              <a:rPr lang="ru-RU" altLang="ru-RU" sz="4800" b="1" dirty="0" smtClean="0">
                <a:solidFill>
                  <a:srgbClr val="B00000"/>
                </a:solidFill>
              </a:rPr>
              <a:t>4 </a:t>
            </a:r>
            <a:r>
              <a:rPr lang="ru-RU" altLang="ru-RU" sz="4800" b="1" dirty="0">
                <a:solidFill>
                  <a:srgbClr val="B00000"/>
                </a:solidFill>
              </a:rPr>
              <a:t>класс</a:t>
            </a:r>
            <a:br>
              <a:rPr lang="ru-RU" altLang="ru-RU" sz="4800" b="1" dirty="0">
                <a:solidFill>
                  <a:srgbClr val="B00000"/>
                </a:solidFill>
              </a:rPr>
            </a:br>
            <a:r>
              <a:rPr lang="ru-RU" altLang="ru-RU" sz="4800" b="1" dirty="0" smtClean="0">
                <a:solidFill>
                  <a:srgbClr val="B00000"/>
                </a:solidFill>
              </a:rPr>
              <a:t>2023-2024 </a:t>
            </a:r>
            <a:r>
              <a:rPr lang="ru-RU" altLang="ru-RU" sz="4800" b="1" dirty="0" smtClean="0">
                <a:solidFill>
                  <a:srgbClr val="B00000"/>
                </a:solidFill>
              </a:rPr>
              <a:t>учебный год</a:t>
            </a:r>
            <a:endParaRPr lang="ru-RU" sz="4800" dirty="0" smtClean="0">
              <a:solidFill>
                <a:srgbClr val="B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3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325562"/>
          </a:xfrm>
        </p:spPr>
        <p:txBody>
          <a:bodyPr/>
          <a:lstStyle/>
          <a:p>
            <a:r>
              <a:rPr lang="ru-RU" altLang="ru-RU" sz="4800" b="1" dirty="0">
                <a:solidFill>
                  <a:srgbClr val="FF0000"/>
                </a:solidFill>
              </a:rPr>
              <a:t>Правильный ответ</a:t>
            </a:r>
            <a:endParaRPr lang="ru-RU" sz="4800" b="1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1196752"/>
            <a:ext cx="8631360" cy="4525963"/>
          </a:xfrm>
        </p:spPr>
        <p:txBody>
          <a:bodyPr/>
          <a:lstStyle/>
          <a:p>
            <a:pPr eaLnBrk="1" hangingPunct="1">
              <a:buNone/>
            </a:pPr>
            <a:r>
              <a:rPr lang="ru-RU" b="1" i="1" dirty="0" smtClean="0"/>
              <a:t>Уточнения </a:t>
            </a:r>
            <a:r>
              <a:rPr lang="ru-RU" b="1" i="1" dirty="0" smtClean="0"/>
              <a:t>по критериям:</a:t>
            </a:r>
          </a:p>
          <a:p>
            <a:pPr marL="0" indent="0">
              <a:buNone/>
            </a:pPr>
            <a:r>
              <a:rPr lang="ru-RU" b="1" dirty="0" smtClean="0"/>
              <a:t>2-3 </a:t>
            </a:r>
            <a:r>
              <a:rPr lang="ru-RU" b="1" dirty="0"/>
              <a:t>балла</a:t>
            </a:r>
            <a:r>
              <a:rPr lang="ru-RU" dirty="0"/>
              <a:t> – ответ верен, нет решения.</a:t>
            </a:r>
          </a:p>
          <a:p>
            <a:pPr marL="0" indent="0">
              <a:buNone/>
            </a:pPr>
            <a:r>
              <a:rPr lang="ru-RU" b="1" dirty="0"/>
              <a:t>1 балл</a:t>
            </a:r>
            <a:r>
              <a:rPr lang="ru-RU" dirty="0"/>
              <a:t> - рассмотрены отдельные важные случаи при отсутствии решения (или при</a:t>
            </a:r>
            <a:r>
              <a:rPr lang="ru-RU" b="1" dirty="0"/>
              <a:t> </a:t>
            </a:r>
            <a:r>
              <a:rPr lang="ru-RU" dirty="0"/>
              <a:t>ошибочном решении).</a:t>
            </a:r>
          </a:p>
          <a:p>
            <a:pPr marL="0" indent="0">
              <a:buNone/>
            </a:pPr>
            <a:r>
              <a:rPr lang="ru-RU" b="1" dirty="0"/>
              <a:t>0 баллов</a:t>
            </a:r>
            <a:r>
              <a:rPr lang="ru-RU" dirty="0"/>
              <a:t> - ответ неверный или отсутствует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8834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8280400" cy="647477"/>
          </a:xfrm>
        </p:spPr>
        <p:txBody>
          <a:bodyPr/>
          <a:lstStyle/>
          <a:p>
            <a:pPr eaLnBrk="1" hangingPunct="1"/>
            <a:r>
              <a:rPr lang="ru-RU" altLang="ru-RU" sz="4800" b="1" kern="1200" dirty="0">
                <a:solidFill>
                  <a:srgbClr val="FF0000"/>
                </a:solidFill>
              </a:rPr>
              <a:t>Задание 3</a:t>
            </a:r>
            <a:endParaRPr lang="ru-RU" sz="9600" b="1" dirty="0" smtClean="0">
              <a:solidFill>
                <a:srgbClr val="B00000"/>
              </a:solidFill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0825" y="1196753"/>
            <a:ext cx="8569647" cy="5089748"/>
          </a:xfrm>
        </p:spPr>
        <p:txBody>
          <a:bodyPr/>
          <a:lstStyle/>
          <a:p>
            <a:pPr marL="0" lvl="0" indent="0">
              <a:buNone/>
            </a:pPr>
            <a:r>
              <a:rPr lang="ru-RU" b="1" dirty="0"/>
              <a:t>Каждая цифра представляет </a:t>
            </a:r>
            <a:r>
              <a:rPr lang="ru-RU" b="1" dirty="0" smtClean="0"/>
              <a:t>овощ (одинаковые </a:t>
            </a:r>
            <a:r>
              <a:rPr lang="ru-RU" b="1" dirty="0"/>
              <a:t>цифры – одинаковые овощи). За каким овощем спряталась какая цифра? Запиши выражения.</a:t>
            </a:r>
          </a:p>
          <a:p>
            <a:pPr algn="ctr" eaLnBrk="1" hangingPunct="1">
              <a:buNone/>
            </a:pPr>
            <a:endParaRPr lang="ru-RU" altLang="ru-RU" sz="3600" b="1" i="1" dirty="0" smtClean="0">
              <a:solidFill>
                <a:srgbClr val="00B050"/>
              </a:solidFill>
            </a:endParaRPr>
          </a:p>
          <a:p>
            <a:pPr algn="ctr" eaLnBrk="1" hangingPunct="1">
              <a:buNone/>
            </a:pPr>
            <a:endParaRPr lang="ru-RU" altLang="ru-RU" sz="3600" b="1" i="1" dirty="0">
              <a:solidFill>
                <a:srgbClr val="00B050"/>
              </a:solidFill>
            </a:endParaRPr>
          </a:p>
          <a:p>
            <a:pPr algn="ctr" eaLnBrk="1" hangingPunct="1">
              <a:buNone/>
            </a:pPr>
            <a:endParaRPr lang="ru-RU" altLang="ru-RU" sz="3600" b="1" i="1" dirty="0" smtClean="0">
              <a:solidFill>
                <a:srgbClr val="00B050"/>
              </a:solidFill>
            </a:endParaRPr>
          </a:p>
          <a:p>
            <a:pPr algn="ctr" eaLnBrk="1" hangingPunct="1">
              <a:buNone/>
            </a:pPr>
            <a:endParaRPr lang="ru-RU" altLang="ru-RU" sz="3600" b="1" i="1" dirty="0">
              <a:solidFill>
                <a:srgbClr val="00B050"/>
              </a:solidFill>
            </a:endParaRPr>
          </a:p>
          <a:p>
            <a:pPr algn="ctr" eaLnBrk="1" hangingPunct="1">
              <a:buNone/>
            </a:pPr>
            <a:r>
              <a:rPr lang="ru-RU" altLang="ru-RU" sz="3600" b="1" i="1" dirty="0" smtClean="0">
                <a:solidFill>
                  <a:srgbClr val="00B050"/>
                </a:solidFill>
              </a:rPr>
              <a:t>(7 </a:t>
            </a:r>
            <a:r>
              <a:rPr lang="ru-RU" altLang="ru-RU" sz="3600" b="1" i="1" dirty="0">
                <a:solidFill>
                  <a:srgbClr val="00B050"/>
                </a:solidFill>
              </a:rPr>
              <a:t>баллов)</a:t>
            </a:r>
          </a:p>
          <a:p>
            <a:pPr algn="ctr" eaLnBrk="1" hangingPunct="1">
              <a:buFontTx/>
              <a:buNone/>
            </a:pPr>
            <a:endParaRPr lang="ru-RU" sz="2400" dirty="0" smtClean="0"/>
          </a:p>
          <a:p>
            <a:pPr eaLnBrk="1" hangingPunct="1"/>
            <a:endParaRPr lang="ru-RU" dirty="0" smtClean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140968"/>
            <a:ext cx="5688632" cy="27363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5533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3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922114"/>
          </a:xfrm>
        </p:spPr>
        <p:txBody>
          <a:bodyPr/>
          <a:lstStyle/>
          <a:p>
            <a:r>
              <a:rPr lang="ru-RU" altLang="ru-RU" sz="4800" b="1" dirty="0">
                <a:solidFill>
                  <a:srgbClr val="FF0000"/>
                </a:solidFill>
              </a:rPr>
              <a:t>Правильный ответ</a:t>
            </a:r>
            <a:endParaRPr lang="ru-RU" sz="4800" b="1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1196752"/>
            <a:ext cx="3168352" cy="5040560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/>
              <a:t>Решение</a:t>
            </a:r>
            <a:endParaRPr lang="ru-RU" b="1" dirty="0"/>
          </a:p>
          <a:p>
            <a:pPr marL="0" indent="0">
              <a:buNone/>
            </a:pPr>
            <a:r>
              <a:rPr lang="ru-RU" sz="2800" dirty="0"/>
              <a:t>П – помидор</a:t>
            </a:r>
          </a:p>
          <a:p>
            <a:pPr marL="0" indent="0">
              <a:buNone/>
            </a:pPr>
            <a:r>
              <a:rPr lang="ru-RU" sz="2800" dirty="0"/>
              <a:t>М – морковь</a:t>
            </a:r>
          </a:p>
          <a:p>
            <a:pPr marL="0" indent="0">
              <a:buNone/>
            </a:pPr>
            <a:r>
              <a:rPr lang="ru-RU" sz="2800" dirty="0"/>
              <a:t>С – свекла</a:t>
            </a:r>
          </a:p>
          <a:p>
            <a:pPr marL="0" indent="0">
              <a:buNone/>
            </a:pPr>
            <a:r>
              <a:rPr lang="ru-RU" sz="2800" dirty="0"/>
              <a:t>К </a:t>
            </a:r>
            <a:r>
              <a:rPr lang="ru-RU" sz="2800" dirty="0" smtClean="0"/>
              <a:t>– кабачок</a:t>
            </a:r>
          </a:p>
          <a:p>
            <a:endParaRPr lang="ru-RU" sz="2000" b="1" i="1" dirty="0" smtClean="0"/>
          </a:p>
        </p:txBody>
      </p:sp>
      <p:sp>
        <p:nvSpPr>
          <p:cNvPr id="19" name="Содержимое 4"/>
          <p:cNvSpPr txBox="1">
            <a:spLocks/>
          </p:cNvSpPr>
          <p:nvPr/>
        </p:nvSpPr>
        <p:spPr bwMode="auto">
          <a:xfrm>
            <a:off x="4514672" y="1196752"/>
            <a:ext cx="4172127" cy="3393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ru-RU" sz="2400" b="1" i="1" kern="0" dirty="0" smtClean="0"/>
              <a:t>П  </a:t>
            </a:r>
            <a:r>
              <a:rPr lang="ru-RU" sz="2400" dirty="0" smtClean="0"/>
              <a:t>х П = МС</a:t>
            </a:r>
            <a:endParaRPr lang="ru-RU" sz="2400" b="1" kern="0" dirty="0" smtClean="0"/>
          </a:p>
          <a:p>
            <a:pPr marL="0" indent="0">
              <a:buFontTx/>
              <a:buNone/>
            </a:pPr>
            <a:r>
              <a:rPr lang="ru-RU" sz="2400" kern="0" dirty="0" smtClean="0"/>
              <a:t>С </a:t>
            </a:r>
            <a:r>
              <a:rPr lang="ru-RU" sz="2400" dirty="0" smtClean="0"/>
              <a:t>х С = КМ</a:t>
            </a:r>
          </a:p>
          <a:p>
            <a:pPr marL="0" indent="0">
              <a:buFontTx/>
              <a:buNone/>
            </a:pPr>
            <a:r>
              <a:rPr lang="ru-RU" sz="2400" kern="0" dirty="0" smtClean="0"/>
              <a:t>4 </a:t>
            </a:r>
            <a:r>
              <a:rPr lang="ru-RU" sz="2400" dirty="0" smtClean="0"/>
              <a:t>х 4 = 16</a:t>
            </a:r>
          </a:p>
          <a:p>
            <a:pPr marL="0" indent="0">
              <a:buFontTx/>
              <a:buNone/>
            </a:pPr>
            <a:r>
              <a:rPr lang="ru-RU" sz="2400" kern="0" dirty="0" smtClean="0"/>
              <a:t>5 </a:t>
            </a:r>
            <a:r>
              <a:rPr lang="ru-RU" sz="2400" dirty="0" smtClean="0"/>
              <a:t>х 5 = 25</a:t>
            </a:r>
          </a:p>
          <a:p>
            <a:pPr marL="0" indent="0">
              <a:buFontTx/>
              <a:buNone/>
            </a:pPr>
            <a:r>
              <a:rPr lang="ru-RU" sz="2400" kern="0" dirty="0" smtClean="0"/>
              <a:t>6 </a:t>
            </a:r>
            <a:r>
              <a:rPr lang="ru-RU" sz="2400" dirty="0" smtClean="0"/>
              <a:t>х 6 = 36</a:t>
            </a:r>
          </a:p>
          <a:p>
            <a:pPr marL="0" indent="0">
              <a:buFontTx/>
              <a:buNone/>
            </a:pPr>
            <a:r>
              <a:rPr lang="ru-RU" sz="2400" kern="0" dirty="0" smtClean="0"/>
              <a:t>7 </a:t>
            </a:r>
            <a:r>
              <a:rPr lang="ru-RU" sz="2400" dirty="0" smtClean="0"/>
              <a:t>х 7 = 49</a:t>
            </a:r>
          </a:p>
          <a:p>
            <a:pPr marL="0" indent="0">
              <a:buFontTx/>
              <a:buNone/>
            </a:pPr>
            <a:r>
              <a:rPr lang="ru-RU" sz="2400" kern="0" dirty="0" smtClean="0"/>
              <a:t>8 </a:t>
            </a:r>
            <a:r>
              <a:rPr lang="ru-RU" sz="2400" dirty="0" smtClean="0"/>
              <a:t>х 8 = 64</a:t>
            </a:r>
          </a:p>
          <a:p>
            <a:pPr marL="0" indent="0">
              <a:buFontTx/>
              <a:buNone/>
            </a:pPr>
            <a:r>
              <a:rPr lang="ru-RU" sz="2400" kern="0" dirty="0" smtClean="0"/>
              <a:t>9 </a:t>
            </a:r>
            <a:r>
              <a:rPr lang="ru-RU" sz="2400" dirty="0" smtClean="0"/>
              <a:t>х 9 = 81</a:t>
            </a:r>
            <a:endParaRPr lang="ru-RU" sz="2400" kern="0" dirty="0" smtClean="0"/>
          </a:p>
          <a:p>
            <a:endParaRPr lang="ru-RU" sz="2000" b="1" i="1" kern="0" dirty="0" smtClean="0"/>
          </a:p>
        </p:txBody>
      </p:sp>
      <p:sp>
        <p:nvSpPr>
          <p:cNvPr id="20" name="Содержимое 4"/>
          <p:cNvSpPr txBox="1">
            <a:spLocks/>
          </p:cNvSpPr>
          <p:nvPr/>
        </p:nvSpPr>
        <p:spPr bwMode="auto">
          <a:xfrm>
            <a:off x="323528" y="3796880"/>
            <a:ext cx="4335159" cy="1880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ru-RU" sz="2000" b="1" i="1" kern="0" dirty="0" smtClean="0"/>
              <a:t>Один овощ – это однозначное число, два овоща вместе – это двузначное число.</a:t>
            </a:r>
          </a:p>
          <a:p>
            <a:pPr marL="0" indent="0">
              <a:buFontTx/>
              <a:buNone/>
            </a:pPr>
            <a:endParaRPr lang="ru-RU" sz="2000" b="1" i="1" kern="0" dirty="0" smtClean="0"/>
          </a:p>
        </p:txBody>
      </p:sp>
      <p:sp>
        <p:nvSpPr>
          <p:cNvPr id="21" name="Содержимое 4"/>
          <p:cNvSpPr txBox="1">
            <a:spLocks/>
          </p:cNvSpPr>
          <p:nvPr/>
        </p:nvSpPr>
        <p:spPr bwMode="auto">
          <a:xfrm>
            <a:off x="3203848" y="4711607"/>
            <a:ext cx="525658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ru-RU" sz="2800" b="1" i="1" kern="0" dirty="0" smtClean="0"/>
              <a:t>Ответ</a:t>
            </a:r>
          </a:p>
          <a:p>
            <a:pPr marL="0" indent="0">
              <a:buFontTx/>
              <a:buNone/>
            </a:pPr>
            <a:r>
              <a:rPr lang="ru-RU" sz="2800" kern="0" dirty="0"/>
              <a:t>8 </a:t>
            </a:r>
            <a:r>
              <a:rPr lang="ru-RU" sz="2800" dirty="0"/>
              <a:t>х 8 = </a:t>
            </a:r>
            <a:r>
              <a:rPr lang="ru-RU" sz="2800" dirty="0" smtClean="0"/>
              <a:t>64</a:t>
            </a:r>
          </a:p>
          <a:p>
            <a:pPr marL="0" indent="0">
              <a:buNone/>
            </a:pPr>
            <a:r>
              <a:rPr lang="ru-RU" sz="2800" kern="0" dirty="0"/>
              <a:t>4 </a:t>
            </a:r>
            <a:r>
              <a:rPr lang="ru-RU" sz="2800" dirty="0"/>
              <a:t>х 4 = </a:t>
            </a:r>
            <a:r>
              <a:rPr lang="ru-RU" sz="2800" dirty="0" smtClean="0"/>
              <a:t>16, тогда П=6, С = 4, К =1</a:t>
            </a:r>
            <a:endParaRPr lang="ru-RU" sz="2800" dirty="0"/>
          </a:p>
          <a:p>
            <a:pPr marL="0" indent="0">
              <a:buFontTx/>
              <a:buNone/>
            </a:pPr>
            <a:endParaRPr lang="ru-RU" sz="2400" dirty="0"/>
          </a:p>
          <a:p>
            <a:endParaRPr lang="ru-RU" sz="2000" b="1" i="1" kern="0" dirty="0" smtClean="0"/>
          </a:p>
        </p:txBody>
      </p:sp>
    </p:spTree>
    <p:extLst>
      <p:ext uri="{BB962C8B-B14F-4D97-AF65-F5344CB8AC3E}">
        <p14:creationId xmlns:p14="http://schemas.microsoft.com/office/powerpoint/2010/main" val="254855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3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325562"/>
          </a:xfrm>
        </p:spPr>
        <p:txBody>
          <a:bodyPr/>
          <a:lstStyle/>
          <a:p>
            <a:r>
              <a:rPr lang="ru-RU" altLang="ru-RU" sz="4800" b="1" dirty="0">
                <a:solidFill>
                  <a:srgbClr val="FF0000"/>
                </a:solidFill>
              </a:rPr>
              <a:t>Правильный ответ</a:t>
            </a:r>
            <a:endParaRPr lang="ru-RU" sz="4800" b="1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124744"/>
            <a:ext cx="8964488" cy="4525963"/>
          </a:xfrm>
        </p:spPr>
        <p:txBody>
          <a:bodyPr/>
          <a:lstStyle/>
          <a:p>
            <a:pPr eaLnBrk="1" hangingPunct="1">
              <a:buNone/>
            </a:pPr>
            <a:r>
              <a:rPr lang="ru-RU" b="1" i="1" dirty="0" smtClean="0"/>
              <a:t>Уточнения </a:t>
            </a:r>
            <a:r>
              <a:rPr lang="ru-RU" b="1" i="1" dirty="0" smtClean="0"/>
              <a:t>по критериям:</a:t>
            </a:r>
          </a:p>
          <a:p>
            <a:pPr marL="0" indent="0">
              <a:buNone/>
            </a:pPr>
            <a:r>
              <a:rPr lang="ru-RU" b="1" dirty="0"/>
              <a:t>7 баллов – </a:t>
            </a:r>
            <a:r>
              <a:rPr lang="ru-RU" dirty="0"/>
              <a:t>проведены необходимые рассуждения и вычисления, получены два верных решения.</a:t>
            </a:r>
          </a:p>
          <a:p>
            <a:pPr marL="0" indent="0">
              <a:buNone/>
            </a:pPr>
            <a:r>
              <a:rPr lang="ru-RU" b="1" dirty="0"/>
              <a:t>5 баллов -</a:t>
            </a:r>
            <a:r>
              <a:rPr lang="ru-RU" dirty="0"/>
              <a:t> проведены необходимые рассуждения, но найдено только одно верное решение</a:t>
            </a:r>
          </a:p>
          <a:p>
            <a:pPr marL="0" indent="0">
              <a:buNone/>
            </a:pPr>
            <a:r>
              <a:rPr lang="ru-RU" b="1" dirty="0"/>
              <a:t>3 балла–– </a:t>
            </a:r>
            <a:r>
              <a:rPr lang="ru-RU" dirty="0"/>
              <a:t>логика поиска решения верная, но ответ неверный</a:t>
            </a:r>
          </a:p>
          <a:p>
            <a:pPr marL="0" indent="0">
              <a:buNone/>
            </a:pPr>
            <a:r>
              <a:rPr lang="ru-RU" b="1" dirty="0"/>
              <a:t>0 баллов</a:t>
            </a:r>
            <a:r>
              <a:rPr lang="ru-RU" dirty="0"/>
              <a:t> – решение и ответ отсутствует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9067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8280400" cy="647477"/>
          </a:xfrm>
        </p:spPr>
        <p:txBody>
          <a:bodyPr/>
          <a:lstStyle/>
          <a:p>
            <a:pPr eaLnBrk="1" hangingPunct="1"/>
            <a:r>
              <a:rPr lang="ru-RU" altLang="ru-RU" sz="4800" b="1" kern="1200" dirty="0">
                <a:solidFill>
                  <a:srgbClr val="FF0000"/>
                </a:solidFill>
              </a:rPr>
              <a:t>Задание </a:t>
            </a:r>
            <a:r>
              <a:rPr lang="ru-RU" altLang="ru-RU" sz="4800" b="1" kern="1200" dirty="0" smtClean="0">
                <a:solidFill>
                  <a:srgbClr val="FF0000"/>
                </a:solidFill>
              </a:rPr>
              <a:t>4</a:t>
            </a:r>
            <a:endParaRPr lang="ru-RU" sz="9600" b="1" dirty="0" smtClean="0">
              <a:solidFill>
                <a:srgbClr val="B00000"/>
              </a:solidFill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0296" y="1412776"/>
            <a:ext cx="8604448" cy="4585693"/>
          </a:xfrm>
        </p:spPr>
        <p:txBody>
          <a:bodyPr/>
          <a:lstStyle/>
          <a:p>
            <a:pPr marL="0" lvl="0" indent="0">
              <a:buNone/>
            </a:pPr>
            <a:r>
              <a:rPr lang="ru-RU" sz="3600" b="1" dirty="0" smtClean="0"/>
              <a:t>Вы </a:t>
            </a:r>
            <a:r>
              <a:rPr lang="ru-RU" sz="3600" b="1" dirty="0"/>
              <a:t>решили построить дом в форме квадрата. Периметр квадратного фундамента дома равен 40 м. На сколько квадратных метров увеличится площадь фундамента, если его периметр увеличится на 12 м?</a:t>
            </a:r>
          </a:p>
          <a:p>
            <a:pPr algn="ctr" eaLnBrk="1" hangingPunct="1">
              <a:buNone/>
            </a:pPr>
            <a:endParaRPr lang="ru-RU" altLang="ru-RU" sz="3600" b="1" i="1" dirty="0" smtClean="0"/>
          </a:p>
          <a:p>
            <a:pPr algn="ctr" eaLnBrk="1" hangingPunct="1">
              <a:buNone/>
            </a:pPr>
            <a:r>
              <a:rPr lang="ru-RU" altLang="ru-RU" sz="3600" b="1" i="1" dirty="0" smtClean="0">
                <a:solidFill>
                  <a:srgbClr val="00B050"/>
                </a:solidFill>
              </a:rPr>
              <a:t>(7 баллов)</a:t>
            </a:r>
            <a:endParaRPr lang="ru-RU" altLang="ru-RU" sz="3600" b="1" i="1" dirty="0">
              <a:solidFill>
                <a:srgbClr val="00B050"/>
              </a:solidFill>
            </a:endParaRPr>
          </a:p>
          <a:p>
            <a:pPr algn="ctr" eaLnBrk="1" hangingPunct="1">
              <a:buFontTx/>
              <a:buNone/>
            </a:pPr>
            <a:endParaRPr lang="ru-RU" sz="2400" dirty="0" smtClean="0"/>
          </a:p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99971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3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922114"/>
          </a:xfrm>
        </p:spPr>
        <p:txBody>
          <a:bodyPr/>
          <a:lstStyle/>
          <a:p>
            <a:r>
              <a:rPr lang="ru-RU" altLang="ru-RU" sz="4800" b="1" dirty="0">
                <a:solidFill>
                  <a:srgbClr val="FF0000"/>
                </a:solidFill>
              </a:rPr>
              <a:t>Правильный ответ</a:t>
            </a:r>
            <a:endParaRPr lang="ru-RU" sz="4800" b="1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040560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/>
              <a:t>Решение.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1)40:4=10 (м)-сторона </a:t>
            </a:r>
            <a:r>
              <a:rPr lang="ru-RU" dirty="0" smtClean="0"/>
              <a:t>квадратного фундамента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2)10*10=100(кв. м)-площадь фундамента</a:t>
            </a:r>
          </a:p>
          <a:p>
            <a:pPr marL="0" indent="0">
              <a:buNone/>
            </a:pPr>
            <a:r>
              <a:rPr lang="ru-RU" dirty="0"/>
              <a:t>3)40+12=52(м)-новый периметр фундамента</a:t>
            </a:r>
          </a:p>
          <a:p>
            <a:pPr marL="0" indent="0">
              <a:buNone/>
            </a:pPr>
            <a:r>
              <a:rPr lang="ru-RU" dirty="0"/>
              <a:t>4)52:4=13(м)-новая сторона фундамента</a:t>
            </a:r>
          </a:p>
          <a:p>
            <a:pPr marL="0" indent="0">
              <a:buNone/>
            </a:pPr>
            <a:r>
              <a:rPr lang="ru-RU" dirty="0"/>
              <a:t>5)13*13=169(кв. м)-новая площадь фундамента</a:t>
            </a:r>
          </a:p>
          <a:p>
            <a:pPr marL="0" indent="0">
              <a:buNone/>
            </a:pPr>
            <a:r>
              <a:rPr lang="ru-RU" dirty="0"/>
              <a:t>6)169-100=69(кв. м)</a:t>
            </a:r>
          </a:p>
          <a:p>
            <a:pPr marL="0" indent="0">
              <a:buNone/>
            </a:pPr>
            <a:r>
              <a:rPr lang="ru-RU" dirty="0" smtClean="0"/>
              <a:t>                     Ответ</a:t>
            </a:r>
            <a:r>
              <a:rPr lang="ru-RU" dirty="0"/>
              <a:t>: на 69 кв. м</a:t>
            </a:r>
          </a:p>
        </p:txBody>
      </p:sp>
    </p:spTree>
    <p:extLst>
      <p:ext uri="{BB962C8B-B14F-4D97-AF65-F5344CB8AC3E}">
        <p14:creationId xmlns:p14="http://schemas.microsoft.com/office/powerpoint/2010/main" val="402569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3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325562"/>
          </a:xfrm>
        </p:spPr>
        <p:txBody>
          <a:bodyPr/>
          <a:lstStyle/>
          <a:p>
            <a:r>
              <a:rPr lang="ru-RU" altLang="ru-RU" sz="4800" b="1" dirty="0">
                <a:solidFill>
                  <a:srgbClr val="FF0000"/>
                </a:solidFill>
              </a:rPr>
              <a:t>Правильный ответ</a:t>
            </a:r>
            <a:endParaRPr lang="ru-RU" sz="4800" b="1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124744"/>
            <a:ext cx="8964488" cy="4525963"/>
          </a:xfrm>
        </p:spPr>
        <p:txBody>
          <a:bodyPr/>
          <a:lstStyle/>
          <a:p>
            <a:pPr eaLnBrk="1" hangingPunct="1">
              <a:buNone/>
            </a:pPr>
            <a:r>
              <a:rPr lang="ru-RU" b="1" i="1" dirty="0" smtClean="0"/>
              <a:t>Уточнения </a:t>
            </a:r>
            <a:r>
              <a:rPr lang="ru-RU" b="1" i="1" dirty="0" smtClean="0"/>
              <a:t>по критериям:</a:t>
            </a:r>
          </a:p>
          <a:p>
            <a:pPr marL="0" indent="0">
              <a:buNone/>
            </a:pPr>
            <a:r>
              <a:rPr lang="ru-RU" b="1" dirty="0"/>
              <a:t>7 баллов – </a:t>
            </a:r>
            <a:r>
              <a:rPr lang="ru-RU" dirty="0"/>
              <a:t>проведены необходимые рассуждения и вычисления, </a:t>
            </a:r>
            <a:r>
              <a:rPr lang="ru-RU" dirty="0" smtClean="0"/>
              <a:t>получен верный </a:t>
            </a:r>
            <a:r>
              <a:rPr lang="ru-RU" dirty="0"/>
              <a:t>ответ</a:t>
            </a:r>
          </a:p>
          <a:p>
            <a:pPr marL="0" indent="0">
              <a:buNone/>
            </a:pPr>
            <a:r>
              <a:rPr lang="ru-RU" b="1" dirty="0"/>
              <a:t>3 балла -</a:t>
            </a:r>
            <a:r>
              <a:rPr lang="ru-RU" dirty="0"/>
              <a:t> проведены необходимые рассуждения, но допущена одна ошибка, не нарушающая логики решения, в результате получен неверный ответ</a:t>
            </a:r>
          </a:p>
          <a:p>
            <a:pPr marL="0" indent="0">
              <a:buNone/>
            </a:pPr>
            <a:r>
              <a:rPr lang="ru-RU" b="1" dirty="0"/>
              <a:t>0 баллов–– </a:t>
            </a:r>
            <a:r>
              <a:rPr lang="ru-RU" dirty="0"/>
              <a:t>ответ неверный или отсутствует 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0925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9411" y="260648"/>
            <a:ext cx="8280400" cy="647477"/>
          </a:xfrm>
        </p:spPr>
        <p:txBody>
          <a:bodyPr/>
          <a:lstStyle/>
          <a:p>
            <a:pPr eaLnBrk="1" hangingPunct="1"/>
            <a:r>
              <a:rPr lang="ru-RU" altLang="ru-RU" sz="4800" b="1" kern="1200" dirty="0">
                <a:solidFill>
                  <a:srgbClr val="FF0000"/>
                </a:solidFill>
              </a:rPr>
              <a:t>Задание </a:t>
            </a:r>
            <a:r>
              <a:rPr lang="ru-RU" altLang="ru-RU" sz="4800" b="1" kern="1200" dirty="0" smtClean="0">
                <a:solidFill>
                  <a:srgbClr val="FF0000"/>
                </a:solidFill>
              </a:rPr>
              <a:t>5</a:t>
            </a:r>
            <a:endParaRPr lang="ru-RU" sz="9600" b="1" dirty="0" smtClean="0">
              <a:solidFill>
                <a:srgbClr val="B00000"/>
              </a:solidFill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9411" y="764704"/>
            <a:ext cx="8914589" cy="6912769"/>
          </a:xfrm>
        </p:spPr>
        <p:txBody>
          <a:bodyPr/>
          <a:lstStyle/>
          <a:p>
            <a:pPr marL="0" lvl="0" indent="0">
              <a:buNone/>
            </a:pPr>
            <a:r>
              <a:rPr lang="ru-RU" sz="2400" dirty="0"/>
              <a:t>Ученики 4 класса Марина, Алина, Ирина, Миша и Тимур </a:t>
            </a:r>
            <a:r>
              <a:rPr lang="ru-RU" sz="2400" dirty="0" smtClean="0"/>
              <a:t>с </a:t>
            </a:r>
            <a:r>
              <a:rPr lang="ru-RU" sz="2400" dirty="0"/>
              <a:t>понедельника по пятницу посещали школьный кружок театральной студии. Известно, что:</a:t>
            </a:r>
          </a:p>
          <a:p>
            <a:r>
              <a:rPr lang="ru-RU" sz="2400" dirty="0" smtClean="0"/>
              <a:t>в </a:t>
            </a:r>
            <a:r>
              <a:rPr lang="ru-RU" sz="2400" dirty="0"/>
              <a:t>каждый из пяти дней ровно трое из ребят присутствовали, а ровно двое отсутствовали;</a:t>
            </a:r>
          </a:p>
          <a:p>
            <a:r>
              <a:rPr lang="ru-RU" sz="2400" dirty="0" smtClean="0"/>
              <a:t>никто </a:t>
            </a:r>
            <a:r>
              <a:rPr lang="ru-RU" sz="2400" dirty="0"/>
              <a:t>из ребят не отсутствовал два дня подряд, и никто не присутствовал три дня подряд;</a:t>
            </a:r>
          </a:p>
          <a:p>
            <a:r>
              <a:rPr lang="ru-RU" sz="2400" dirty="0" smtClean="0"/>
              <a:t>Тимур </a:t>
            </a:r>
            <a:r>
              <a:rPr lang="ru-RU" sz="2400" dirty="0"/>
              <a:t>пропустил на два дня больше, чем Алина;</a:t>
            </a:r>
          </a:p>
          <a:p>
            <a:r>
              <a:rPr lang="ru-RU" sz="2400" dirty="0" smtClean="0"/>
              <a:t>был </a:t>
            </a:r>
            <a:r>
              <a:rPr lang="ru-RU" sz="2400" dirty="0"/>
              <a:t>только один день, когда Марина и Ирина одновременно были на кружке;</a:t>
            </a:r>
          </a:p>
          <a:p>
            <a:r>
              <a:rPr lang="ru-RU" sz="2400" dirty="0" smtClean="0"/>
              <a:t>в </a:t>
            </a:r>
            <a:r>
              <a:rPr lang="ru-RU" sz="2400" dirty="0"/>
              <a:t>понедельник Ирина была на кружке.</a:t>
            </a:r>
          </a:p>
          <a:p>
            <a:r>
              <a:rPr lang="ru-RU" sz="2400" dirty="0"/>
              <a:t>Кто из ребят был на кружке в пятницу? Запиши подробное решение.</a:t>
            </a:r>
          </a:p>
          <a:p>
            <a:pPr algn="ctr" eaLnBrk="1" hangingPunct="1">
              <a:buNone/>
            </a:pPr>
            <a:r>
              <a:rPr lang="ru-RU" altLang="ru-RU" sz="3600" b="1" i="1" dirty="0" smtClean="0">
                <a:solidFill>
                  <a:srgbClr val="00B050"/>
                </a:solidFill>
              </a:rPr>
              <a:t>(7 баллов)</a:t>
            </a:r>
            <a:endParaRPr lang="ru-RU" altLang="ru-RU" sz="3600" b="1" i="1" dirty="0">
              <a:solidFill>
                <a:srgbClr val="00B050"/>
              </a:solidFill>
            </a:endParaRPr>
          </a:p>
          <a:p>
            <a:pPr algn="ctr" eaLnBrk="1" hangingPunct="1">
              <a:buFontTx/>
              <a:buNone/>
            </a:pPr>
            <a:endParaRPr lang="ru-RU" sz="2400" dirty="0" smtClean="0"/>
          </a:p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8011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3"/>
          <p:cNvSpPr>
            <a:spLocks noGrp="1"/>
          </p:cNvSpPr>
          <p:nvPr>
            <p:ph type="title"/>
          </p:nvPr>
        </p:nvSpPr>
        <p:spPr>
          <a:xfrm>
            <a:off x="28890" y="260648"/>
            <a:ext cx="8363272" cy="648072"/>
          </a:xfrm>
        </p:spPr>
        <p:txBody>
          <a:bodyPr/>
          <a:lstStyle/>
          <a:p>
            <a:r>
              <a:rPr lang="ru-RU" altLang="ru-RU" sz="4800" b="1" dirty="0">
                <a:solidFill>
                  <a:srgbClr val="FF0000"/>
                </a:solidFill>
              </a:rPr>
              <a:t>Правильный ответ</a:t>
            </a:r>
            <a:endParaRPr lang="ru-RU" sz="4800" b="1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764704"/>
            <a:ext cx="8743800" cy="4968552"/>
          </a:xfrm>
        </p:spPr>
        <p:txBody>
          <a:bodyPr/>
          <a:lstStyle/>
          <a:p>
            <a:pPr marL="0" indent="0">
              <a:buNone/>
            </a:pPr>
            <a:r>
              <a:rPr lang="ru-RU" sz="2800" b="1" i="1" dirty="0"/>
              <a:t>Решение.</a:t>
            </a:r>
            <a:endParaRPr lang="ru-RU" sz="2800" b="1" dirty="0"/>
          </a:p>
          <a:p>
            <a:pPr marL="0" indent="0">
              <a:buNone/>
            </a:pPr>
            <a:r>
              <a:rPr lang="ru-RU" sz="2400" dirty="0" smtClean="0"/>
              <a:t>Поскольку </a:t>
            </a:r>
            <a:r>
              <a:rPr lang="ru-RU" sz="2400" dirty="0"/>
              <a:t>никто не присутствовал три дня подряд, то максимальное число дней, в которые можно быть на занятиях, — это 4. При этом 4 занятия в неделю возможны, только если пропустить среду. Поскольку нельзя пропустить два дня подряд, то минимальное число дней, в которые можно быть на занятиях, — это 2. При этом 2 занятия в неделю возможны, только если они во вторник и четверг. Тимур пропустил на два дня больше, чем Алина. Значит, Тимур посетил ровно два дня (эти дни обязательно вторник и четверг), а Алина посетила ровно четыре дня (эти дни обязательно понедельник, вторник, четверг и пятница). Внесём полученную информацию в таблицу, также в ней укажем, что Ирина была в понедельник.</a:t>
            </a:r>
          </a:p>
          <a:p>
            <a:pPr marL="0" indent="0">
              <a:buNone/>
            </a:pPr>
            <a:r>
              <a:rPr lang="ru-RU" sz="2400" dirty="0" smtClean="0"/>
              <a:t>.</a:t>
            </a:r>
            <a:endParaRPr lang="ru-RU" sz="2400" dirty="0"/>
          </a:p>
          <a:p>
            <a:pPr marL="0" indent="0">
              <a:buNone/>
            </a:pP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159109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3"/>
          <p:cNvSpPr>
            <a:spLocks noGrp="1"/>
          </p:cNvSpPr>
          <p:nvPr>
            <p:ph type="title"/>
          </p:nvPr>
        </p:nvSpPr>
        <p:spPr>
          <a:xfrm>
            <a:off x="28890" y="260648"/>
            <a:ext cx="8363272" cy="648072"/>
          </a:xfrm>
        </p:spPr>
        <p:txBody>
          <a:bodyPr/>
          <a:lstStyle/>
          <a:p>
            <a:r>
              <a:rPr lang="ru-RU" altLang="ru-RU" sz="4800" b="1" dirty="0">
                <a:solidFill>
                  <a:srgbClr val="FF0000"/>
                </a:solidFill>
              </a:rPr>
              <a:t>Правильный ответ</a:t>
            </a:r>
            <a:endParaRPr lang="ru-RU" sz="4800" b="1" dirty="0" smtClean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8650145"/>
              </p:ext>
            </p:extLst>
          </p:nvPr>
        </p:nvGraphicFramePr>
        <p:xfrm>
          <a:off x="179512" y="1412773"/>
          <a:ext cx="8568951" cy="39949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7699">
                  <a:extLst>
                    <a:ext uri="{9D8B030D-6E8A-4147-A177-3AD203B41FA5}">
                      <a16:colId xmlns:a16="http://schemas.microsoft.com/office/drawing/2014/main" val="2071581060"/>
                    </a:ext>
                  </a:extLst>
                </a:gridCol>
                <a:gridCol w="1427699">
                  <a:extLst>
                    <a:ext uri="{9D8B030D-6E8A-4147-A177-3AD203B41FA5}">
                      <a16:colId xmlns:a16="http://schemas.microsoft.com/office/drawing/2014/main" val="2048311347"/>
                    </a:ext>
                  </a:extLst>
                </a:gridCol>
                <a:gridCol w="1427699">
                  <a:extLst>
                    <a:ext uri="{9D8B030D-6E8A-4147-A177-3AD203B41FA5}">
                      <a16:colId xmlns:a16="http://schemas.microsoft.com/office/drawing/2014/main" val="3753875218"/>
                    </a:ext>
                  </a:extLst>
                </a:gridCol>
                <a:gridCol w="1428618">
                  <a:extLst>
                    <a:ext uri="{9D8B030D-6E8A-4147-A177-3AD203B41FA5}">
                      <a16:colId xmlns:a16="http://schemas.microsoft.com/office/drawing/2014/main" val="4926051"/>
                    </a:ext>
                  </a:extLst>
                </a:gridCol>
                <a:gridCol w="1428618">
                  <a:extLst>
                    <a:ext uri="{9D8B030D-6E8A-4147-A177-3AD203B41FA5}">
                      <a16:colId xmlns:a16="http://schemas.microsoft.com/office/drawing/2014/main" val="4134898949"/>
                    </a:ext>
                  </a:extLst>
                </a:gridCol>
                <a:gridCol w="1428618">
                  <a:extLst>
                    <a:ext uri="{9D8B030D-6E8A-4147-A177-3AD203B41FA5}">
                      <a16:colId xmlns:a16="http://schemas.microsoft.com/office/drawing/2014/main" val="3831760301"/>
                    </a:ext>
                  </a:extLst>
                </a:gridCol>
              </a:tblGrid>
              <a:tr h="636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понедельник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вторник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среда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четверг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пятница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9754397"/>
                  </a:ext>
                </a:extLst>
              </a:tr>
              <a:tr h="636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Марина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7058857"/>
                  </a:ext>
                </a:extLst>
              </a:tr>
              <a:tr h="636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Алина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6637648"/>
                  </a:ext>
                </a:extLst>
              </a:tr>
              <a:tr h="636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Ирина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4639269"/>
                  </a:ext>
                </a:extLst>
              </a:tr>
              <a:tr h="636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Миша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7282141"/>
                  </a:ext>
                </a:extLst>
              </a:tr>
              <a:tr h="636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Тимур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6843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08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4"/>
          <p:cNvSpPr>
            <a:spLocks noGrp="1"/>
          </p:cNvSpPr>
          <p:nvPr>
            <p:ph idx="1"/>
          </p:nvPr>
        </p:nvSpPr>
        <p:spPr>
          <a:xfrm>
            <a:off x="467544" y="2780928"/>
            <a:ext cx="8219256" cy="3345234"/>
          </a:xfrm>
        </p:spPr>
        <p:txBody>
          <a:bodyPr/>
          <a:lstStyle/>
          <a:p>
            <a:endParaRPr lang="ru-RU" sz="1200" dirty="0" smtClean="0">
              <a:solidFill>
                <a:srgbClr val="FF0000"/>
              </a:solidFill>
            </a:endParaRPr>
          </a:p>
          <a:p>
            <a:r>
              <a:rPr lang="ru-RU" b="1" dirty="0" smtClean="0"/>
              <a:t>Максимальный </a:t>
            </a:r>
            <a:r>
              <a:rPr lang="ru-RU" b="1" dirty="0"/>
              <a:t>балл – </a:t>
            </a:r>
            <a:r>
              <a:rPr lang="ru-RU" b="1" dirty="0" smtClean="0"/>
              <a:t>7 по </a:t>
            </a:r>
            <a:r>
              <a:rPr lang="ru-RU" b="1" dirty="0"/>
              <a:t>каждому заданию</a:t>
            </a:r>
            <a:endParaRPr lang="ru-RU" dirty="0"/>
          </a:p>
          <a:p>
            <a:r>
              <a:rPr lang="ru-RU" b="1" dirty="0"/>
              <a:t>Максимальное количество баллов - 35</a:t>
            </a:r>
            <a:endParaRPr lang="ru-RU" dirty="0"/>
          </a:p>
          <a:p>
            <a:pPr>
              <a:buFontTx/>
              <a:buNone/>
            </a:pPr>
            <a:endParaRPr lang="ru-RU" sz="5400" dirty="0" smtClean="0">
              <a:solidFill>
                <a:srgbClr val="C00000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908720"/>
            <a:ext cx="8507288" cy="1584176"/>
          </a:xfrm>
        </p:spPr>
        <p:txBody>
          <a:bodyPr/>
          <a:lstStyle/>
          <a:p>
            <a:pPr eaLnBrk="1" hangingPunct="1"/>
            <a:r>
              <a:rPr lang="ru-RU" altLang="ru-RU" b="1" dirty="0" smtClean="0">
                <a:solidFill>
                  <a:srgbClr val="B00000"/>
                </a:solidFill>
              </a:rPr>
              <a:t>Критерии оценивания выполненных заданий</a:t>
            </a:r>
            <a:br>
              <a:rPr lang="ru-RU" altLang="ru-RU" b="1" dirty="0" smtClean="0">
                <a:solidFill>
                  <a:srgbClr val="B00000"/>
                </a:solidFill>
              </a:rPr>
            </a:br>
            <a:endParaRPr lang="ru-RU" altLang="ru-RU" b="1" dirty="0" smtClean="0">
              <a:solidFill>
                <a:srgbClr val="B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3"/>
          <p:cNvSpPr>
            <a:spLocks noGrp="1"/>
          </p:cNvSpPr>
          <p:nvPr>
            <p:ph type="title"/>
          </p:nvPr>
        </p:nvSpPr>
        <p:spPr>
          <a:xfrm>
            <a:off x="28890" y="260648"/>
            <a:ext cx="8363272" cy="648072"/>
          </a:xfrm>
        </p:spPr>
        <p:txBody>
          <a:bodyPr/>
          <a:lstStyle/>
          <a:p>
            <a:r>
              <a:rPr lang="ru-RU" altLang="ru-RU" sz="4800" b="1" dirty="0">
                <a:solidFill>
                  <a:srgbClr val="FF0000"/>
                </a:solidFill>
              </a:rPr>
              <a:t>Правильный ответ</a:t>
            </a:r>
            <a:endParaRPr lang="ru-RU" sz="4800" b="1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4180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 среду уже есть двое отсутствующих: Алина и Тимур. Значит, все остальные в среду были.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903857"/>
              </p:ext>
            </p:extLst>
          </p:nvPr>
        </p:nvGraphicFramePr>
        <p:xfrm>
          <a:off x="153851" y="2132856"/>
          <a:ext cx="8568954" cy="38415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7701">
                  <a:extLst>
                    <a:ext uri="{9D8B030D-6E8A-4147-A177-3AD203B41FA5}">
                      <a16:colId xmlns:a16="http://schemas.microsoft.com/office/drawing/2014/main" val="62761930"/>
                    </a:ext>
                  </a:extLst>
                </a:gridCol>
                <a:gridCol w="1427701">
                  <a:extLst>
                    <a:ext uri="{9D8B030D-6E8A-4147-A177-3AD203B41FA5}">
                      <a16:colId xmlns:a16="http://schemas.microsoft.com/office/drawing/2014/main" val="71413448"/>
                    </a:ext>
                  </a:extLst>
                </a:gridCol>
                <a:gridCol w="1427701">
                  <a:extLst>
                    <a:ext uri="{9D8B030D-6E8A-4147-A177-3AD203B41FA5}">
                      <a16:colId xmlns:a16="http://schemas.microsoft.com/office/drawing/2014/main" val="695390346"/>
                    </a:ext>
                  </a:extLst>
                </a:gridCol>
                <a:gridCol w="1428617">
                  <a:extLst>
                    <a:ext uri="{9D8B030D-6E8A-4147-A177-3AD203B41FA5}">
                      <a16:colId xmlns:a16="http://schemas.microsoft.com/office/drawing/2014/main" val="1102088252"/>
                    </a:ext>
                  </a:extLst>
                </a:gridCol>
                <a:gridCol w="1428617">
                  <a:extLst>
                    <a:ext uri="{9D8B030D-6E8A-4147-A177-3AD203B41FA5}">
                      <a16:colId xmlns:a16="http://schemas.microsoft.com/office/drawing/2014/main" val="3256467207"/>
                    </a:ext>
                  </a:extLst>
                </a:gridCol>
                <a:gridCol w="1428617">
                  <a:extLst>
                    <a:ext uri="{9D8B030D-6E8A-4147-A177-3AD203B41FA5}">
                      <a16:colId xmlns:a16="http://schemas.microsoft.com/office/drawing/2014/main" val="2873550264"/>
                    </a:ext>
                  </a:extLst>
                </a:gridCol>
              </a:tblGrid>
              <a:tr h="600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понедельник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вторник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среда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четверг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пятница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3151621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Марина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9093408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Алина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8243224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Ирина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1628506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Миша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7802075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Тимур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8430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781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3"/>
          <p:cNvSpPr>
            <a:spLocks noGrp="1"/>
          </p:cNvSpPr>
          <p:nvPr>
            <p:ph type="title"/>
          </p:nvPr>
        </p:nvSpPr>
        <p:spPr>
          <a:xfrm>
            <a:off x="28890" y="260648"/>
            <a:ext cx="8363272" cy="648072"/>
          </a:xfrm>
        </p:spPr>
        <p:txBody>
          <a:bodyPr/>
          <a:lstStyle/>
          <a:p>
            <a:r>
              <a:rPr lang="ru-RU" altLang="ru-RU" sz="4800" b="1" dirty="0">
                <a:solidFill>
                  <a:srgbClr val="FF0000"/>
                </a:solidFill>
              </a:rPr>
              <a:t>Правильный ответ</a:t>
            </a:r>
            <a:endParaRPr lang="ru-RU" sz="4800" b="1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Есть только один день, когда Марина и Ирина были одновременно – это среда. Поскольку Ирина была в понедельник, значит Марины в понедельник не было. Тогда она была во вторник (потому что нельзя пропускать два дня подряд) и не была в четверг (потому что никто не присутствовал три дня подряд).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703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3"/>
          <p:cNvSpPr>
            <a:spLocks noGrp="1"/>
          </p:cNvSpPr>
          <p:nvPr>
            <p:ph type="title"/>
          </p:nvPr>
        </p:nvSpPr>
        <p:spPr>
          <a:xfrm>
            <a:off x="28890" y="260648"/>
            <a:ext cx="8363272" cy="648072"/>
          </a:xfrm>
        </p:spPr>
        <p:txBody>
          <a:bodyPr/>
          <a:lstStyle/>
          <a:p>
            <a:r>
              <a:rPr lang="ru-RU" altLang="ru-RU" sz="4800" b="1" dirty="0">
                <a:solidFill>
                  <a:srgbClr val="FF0000"/>
                </a:solidFill>
              </a:rPr>
              <a:t>Правильный ответ</a:t>
            </a:r>
            <a:endParaRPr lang="ru-RU" sz="4800" b="1" dirty="0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7044183"/>
              </p:ext>
            </p:extLst>
          </p:nvPr>
        </p:nvGraphicFramePr>
        <p:xfrm>
          <a:off x="251520" y="1412776"/>
          <a:ext cx="8424933" cy="42616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3705">
                  <a:extLst>
                    <a:ext uri="{9D8B030D-6E8A-4147-A177-3AD203B41FA5}">
                      <a16:colId xmlns:a16="http://schemas.microsoft.com/office/drawing/2014/main" val="2220875565"/>
                    </a:ext>
                  </a:extLst>
                </a:gridCol>
                <a:gridCol w="1403705">
                  <a:extLst>
                    <a:ext uri="{9D8B030D-6E8A-4147-A177-3AD203B41FA5}">
                      <a16:colId xmlns:a16="http://schemas.microsoft.com/office/drawing/2014/main" val="3282262795"/>
                    </a:ext>
                  </a:extLst>
                </a:gridCol>
                <a:gridCol w="1403705">
                  <a:extLst>
                    <a:ext uri="{9D8B030D-6E8A-4147-A177-3AD203B41FA5}">
                      <a16:colId xmlns:a16="http://schemas.microsoft.com/office/drawing/2014/main" val="2105305625"/>
                    </a:ext>
                  </a:extLst>
                </a:gridCol>
                <a:gridCol w="1404606">
                  <a:extLst>
                    <a:ext uri="{9D8B030D-6E8A-4147-A177-3AD203B41FA5}">
                      <a16:colId xmlns:a16="http://schemas.microsoft.com/office/drawing/2014/main" val="1132132737"/>
                    </a:ext>
                  </a:extLst>
                </a:gridCol>
                <a:gridCol w="1404606">
                  <a:extLst>
                    <a:ext uri="{9D8B030D-6E8A-4147-A177-3AD203B41FA5}">
                      <a16:colId xmlns:a16="http://schemas.microsoft.com/office/drawing/2014/main" val="3264184024"/>
                    </a:ext>
                  </a:extLst>
                </a:gridCol>
                <a:gridCol w="1404606">
                  <a:extLst>
                    <a:ext uri="{9D8B030D-6E8A-4147-A177-3AD203B41FA5}">
                      <a16:colId xmlns:a16="http://schemas.microsoft.com/office/drawing/2014/main" val="1484867136"/>
                    </a:ext>
                  </a:extLst>
                </a:gridCol>
              </a:tblGrid>
              <a:tr h="68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понедельник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вторник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среда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четверг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пятница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4466488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Марина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3107150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Алина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0814416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Ирина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5426882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Миша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9292535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Тимур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3143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57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3"/>
          <p:cNvSpPr>
            <a:spLocks noGrp="1"/>
          </p:cNvSpPr>
          <p:nvPr>
            <p:ph type="title"/>
          </p:nvPr>
        </p:nvSpPr>
        <p:spPr>
          <a:xfrm>
            <a:off x="28890" y="260648"/>
            <a:ext cx="8363272" cy="648072"/>
          </a:xfrm>
        </p:spPr>
        <p:txBody>
          <a:bodyPr/>
          <a:lstStyle/>
          <a:p>
            <a:r>
              <a:rPr lang="ru-RU" altLang="ru-RU" sz="4800" b="1" dirty="0">
                <a:solidFill>
                  <a:srgbClr val="FF0000"/>
                </a:solidFill>
              </a:rPr>
              <a:t>Правильный ответ</a:t>
            </a:r>
            <a:endParaRPr lang="ru-RU" sz="4800" b="1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22421"/>
            <a:ext cx="8712968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Миша должен был прийти в понедельник, чтобы было трое присутствующих. Кроме того, во вторник уже есть трое присутствующих, поэтому Ирины и Миши во вторник не было.</a:t>
            </a:r>
          </a:p>
          <a:p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157476"/>
              </p:ext>
            </p:extLst>
          </p:nvPr>
        </p:nvGraphicFramePr>
        <p:xfrm>
          <a:off x="179511" y="2924944"/>
          <a:ext cx="8496945" cy="36615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5703">
                  <a:extLst>
                    <a:ext uri="{9D8B030D-6E8A-4147-A177-3AD203B41FA5}">
                      <a16:colId xmlns:a16="http://schemas.microsoft.com/office/drawing/2014/main" val="4083304039"/>
                    </a:ext>
                  </a:extLst>
                </a:gridCol>
                <a:gridCol w="1415703">
                  <a:extLst>
                    <a:ext uri="{9D8B030D-6E8A-4147-A177-3AD203B41FA5}">
                      <a16:colId xmlns:a16="http://schemas.microsoft.com/office/drawing/2014/main" val="1991815378"/>
                    </a:ext>
                  </a:extLst>
                </a:gridCol>
                <a:gridCol w="1415703">
                  <a:extLst>
                    <a:ext uri="{9D8B030D-6E8A-4147-A177-3AD203B41FA5}">
                      <a16:colId xmlns:a16="http://schemas.microsoft.com/office/drawing/2014/main" val="145502337"/>
                    </a:ext>
                  </a:extLst>
                </a:gridCol>
                <a:gridCol w="1416612">
                  <a:extLst>
                    <a:ext uri="{9D8B030D-6E8A-4147-A177-3AD203B41FA5}">
                      <a16:colId xmlns:a16="http://schemas.microsoft.com/office/drawing/2014/main" val="2473967725"/>
                    </a:ext>
                  </a:extLst>
                </a:gridCol>
                <a:gridCol w="1416612">
                  <a:extLst>
                    <a:ext uri="{9D8B030D-6E8A-4147-A177-3AD203B41FA5}">
                      <a16:colId xmlns:a16="http://schemas.microsoft.com/office/drawing/2014/main" val="1215706375"/>
                    </a:ext>
                  </a:extLst>
                </a:gridCol>
                <a:gridCol w="1416612">
                  <a:extLst>
                    <a:ext uri="{9D8B030D-6E8A-4147-A177-3AD203B41FA5}">
                      <a16:colId xmlns:a16="http://schemas.microsoft.com/office/drawing/2014/main" val="447987259"/>
                    </a:ext>
                  </a:extLst>
                </a:gridCol>
              </a:tblGrid>
              <a:tr h="564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понедельник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вторник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среда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четверг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пятница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2527793"/>
                  </a:ext>
                </a:extLst>
              </a:tr>
              <a:tr h="564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Марина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8334805"/>
                  </a:ext>
                </a:extLst>
              </a:tr>
              <a:tr h="564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Алина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9479093"/>
                  </a:ext>
                </a:extLst>
              </a:tr>
              <a:tr h="564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Ирина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5326344"/>
                  </a:ext>
                </a:extLst>
              </a:tr>
              <a:tr h="564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Миша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4556530"/>
                  </a:ext>
                </a:extLst>
              </a:tr>
              <a:tr h="564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Тимур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52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42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3"/>
          <p:cNvSpPr>
            <a:spLocks noGrp="1"/>
          </p:cNvSpPr>
          <p:nvPr>
            <p:ph type="title"/>
          </p:nvPr>
        </p:nvSpPr>
        <p:spPr>
          <a:xfrm>
            <a:off x="28890" y="260647"/>
            <a:ext cx="8363272" cy="661773"/>
          </a:xfrm>
        </p:spPr>
        <p:txBody>
          <a:bodyPr/>
          <a:lstStyle/>
          <a:p>
            <a:r>
              <a:rPr lang="ru-RU" altLang="ru-RU" sz="4800" b="1" dirty="0">
                <a:solidFill>
                  <a:srgbClr val="FF0000"/>
                </a:solidFill>
              </a:rPr>
              <a:t>Правильный ответ</a:t>
            </a:r>
            <a:endParaRPr lang="ru-RU" sz="4800" b="1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0144" y="692696"/>
            <a:ext cx="8964488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Марина точно была в пятницу (нельзя отсутствовать два дня подряд). Тогда Ирина не была в пятницу (уже есть общий день с Мариной) и была в четверг (нельзя пропускать два дня подряд).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297947"/>
              </p:ext>
            </p:extLst>
          </p:nvPr>
        </p:nvGraphicFramePr>
        <p:xfrm>
          <a:off x="210146" y="3140968"/>
          <a:ext cx="8466309" cy="3447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0599">
                  <a:extLst>
                    <a:ext uri="{9D8B030D-6E8A-4147-A177-3AD203B41FA5}">
                      <a16:colId xmlns:a16="http://schemas.microsoft.com/office/drawing/2014/main" val="1342403446"/>
                    </a:ext>
                  </a:extLst>
                </a:gridCol>
                <a:gridCol w="1410599">
                  <a:extLst>
                    <a:ext uri="{9D8B030D-6E8A-4147-A177-3AD203B41FA5}">
                      <a16:colId xmlns:a16="http://schemas.microsoft.com/office/drawing/2014/main" val="1705952607"/>
                    </a:ext>
                  </a:extLst>
                </a:gridCol>
                <a:gridCol w="1410599">
                  <a:extLst>
                    <a:ext uri="{9D8B030D-6E8A-4147-A177-3AD203B41FA5}">
                      <a16:colId xmlns:a16="http://schemas.microsoft.com/office/drawing/2014/main" val="3820757297"/>
                    </a:ext>
                  </a:extLst>
                </a:gridCol>
                <a:gridCol w="1411504">
                  <a:extLst>
                    <a:ext uri="{9D8B030D-6E8A-4147-A177-3AD203B41FA5}">
                      <a16:colId xmlns:a16="http://schemas.microsoft.com/office/drawing/2014/main" val="3972257159"/>
                    </a:ext>
                  </a:extLst>
                </a:gridCol>
                <a:gridCol w="1411504">
                  <a:extLst>
                    <a:ext uri="{9D8B030D-6E8A-4147-A177-3AD203B41FA5}">
                      <a16:colId xmlns:a16="http://schemas.microsoft.com/office/drawing/2014/main" val="3181604686"/>
                    </a:ext>
                  </a:extLst>
                </a:gridCol>
                <a:gridCol w="1411504">
                  <a:extLst>
                    <a:ext uri="{9D8B030D-6E8A-4147-A177-3AD203B41FA5}">
                      <a16:colId xmlns:a16="http://schemas.microsoft.com/office/drawing/2014/main" val="1621056986"/>
                    </a:ext>
                  </a:extLst>
                </a:gridCol>
              </a:tblGrid>
              <a:tr h="730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понедельник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вторник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среда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четверг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пятница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064894"/>
                  </a:ext>
                </a:extLst>
              </a:tr>
              <a:tr h="521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Марина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6096456"/>
                  </a:ext>
                </a:extLst>
              </a:tr>
              <a:tr h="521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Алина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6823164"/>
                  </a:ext>
                </a:extLst>
              </a:tr>
              <a:tr h="521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Ирина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4747267"/>
                  </a:ext>
                </a:extLst>
              </a:tr>
              <a:tr h="521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Миша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064259"/>
                  </a:ext>
                </a:extLst>
              </a:tr>
              <a:tr h="521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Тимур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2794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155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3"/>
          <p:cNvSpPr>
            <a:spLocks noGrp="1"/>
          </p:cNvSpPr>
          <p:nvPr>
            <p:ph type="title"/>
          </p:nvPr>
        </p:nvSpPr>
        <p:spPr>
          <a:xfrm>
            <a:off x="28890" y="260647"/>
            <a:ext cx="8363272" cy="661773"/>
          </a:xfrm>
        </p:spPr>
        <p:txBody>
          <a:bodyPr/>
          <a:lstStyle/>
          <a:p>
            <a:r>
              <a:rPr lang="ru-RU" altLang="ru-RU" sz="4800" b="1" dirty="0">
                <a:solidFill>
                  <a:srgbClr val="FF0000"/>
                </a:solidFill>
              </a:rPr>
              <a:t>Правильный ответ</a:t>
            </a:r>
            <a:endParaRPr lang="ru-RU" sz="4800" b="1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0144" y="1124744"/>
            <a:ext cx="8964488" cy="409391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 четверг есть три посещения, поэтому Миша в четверг не был, а был в пятницу (нельзя пропускать два дня подряд).</a:t>
            </a:r>
          </a:p>
          <a:p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074890"/>
              </p:ext>
            </p:extLst>
          </p:nvPr>
        </p:nvGraphicFramePr>
        <p:xfrm>
          <a:off x="210145" y="2636905"/>
          <a:ext cx="8394303" cy="38749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8601">
                  <a:extLst>
                    <a:ext uri="{9D8B030D-6E8A-4147-A177-3AD203B41FA5}">
                      <a16:colId xmlns:a16="http://schemas.microsoft.com/office/drawing/2014/main" val="1954704176"/>
                    </a:ext>
                  </a:extLst>
                </a:gridCol>
                <a:gridCol w="1398601">
                  <a:extLst>
                    <a:ext uri="{9D8B030D-6E8A-4147-A177-3AD203B41FA5}">
                      <a16:colId xmlns:a16="http://schemas.microsoft.com/office/drawing/2014/main" val="792595384"/>
                    </a:ext>
                  </a:extLst>
                </a:gridCol>
                <a:gridCol w="1398601">
                  <a:extLst>
                    <a:ext uri="{9D8B030D-6E8A-4147-A177-3AD203B41FA5}">
                      <a16:colId xmlns:a16="http://schemas.microsoft.com/office/drawing/2014/main" val="1563209843"/>
                    </a:ext>
                  </a:extLst>
                </a:gridCol>
                <a:gridCol w="1399500">
                  <a:extLst>
                    <a:ext uri="{9D8B030D-6E8A-4147-A177-3AD203B41FA5}">
                      <a16:colId xmlns:a16="http://schemas.microsoft.com/office/drawing/2014/main" val="2575846871"/>
                    </a:ext>
                  </a:extLst>
                </a:gridCol>
                <a:gridCol w="1399500">
                  <a:extLst>
                    <a:ext uri="{9D8B030D-6E8A-4147-A177-3AD203B41FA5}">
                      <a16:colId xmlns:a16="http://schemas.microsoft.com/office/drawing/2014/main" val="1156518587"/>
                    </a:ext>
                  </a:extLst>
                </a:gridCol>
                <a:gridCol w="1399500">
                  <a:extLst>
                    <a:ext uri="{9D8B030D-6E8A-4147-A177-3AD203B41FA5}">
                      <a16:colId xmlns:a16="http://schemas.microsoft.com/office/drawing/2014/main" val="2887198600"/>
                    </a:ext>
                  </a:extLst>
                </a:gridCol>
              </a:tblGrid>
              <a:tr h="612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понедельник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вторник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среда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четверг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пятница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1130906"/>
                  </a:ext>
                </a:extLst>
              </a:tr>
              <a:tr h="612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Марина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1747220"/>
                  </a:ext>
                </a:extLst>
              </a:tr>
              <a:tr h="612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Алина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0087451"/>
                  </a:ext>
                </a:extLst>
              </a:tr>
              <a:tr h="612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Ирина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9797818"/>
                  </a:ext>
                </a:extLst>
              </a:tr>
              <a:tr h="612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Миша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3328612"/>
                  </a:ext>
                </a:extLst>
              </a:tr>
              <a:tr h="612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Тимур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2535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859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3"/>
          <p:cNvSpPr>
            <a:spLocks noGrp="1"/>
          </p:cNvSpPr>
          <p:nvPr>
            <p:ph type="title"/>
          </p:nvPr>
        </p:nvSpPr>
        <p:spPr>
          <a:xfrm>
            <a:off x="28890" y="260647"/>
            <a:ext cx="8363272" cy="661773"/>
          </a:xfrm>
        </p:spPr>
        <p:txBody>
          <a:bodyPr/>
          <a:lstStyle/>
          <a:p>
            <a:r>
              <a:rPr lang="ru-RU" altLang="ru-RU" sz="4800" b="1" dirty="0">
                <a:solidFill>
                  <a:srgbClr val="FF0000"/>
                </a:solidFill>
              </a:rPr>
              <a:t>Правильный ответ</a:t>
            </a:r>
            <a:endParaRPr lang="ru-RU" sz="4800" b="1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0144" y="1124744"/>
            <a:ext cx="8964488" cy="4093915"/>
          </a:xfrm>
        </p:spPr>
        <p:txBody>
          <a:bodyPr/>
          <a:lstStyle/>
          <a:p>
            <a:r>
              <a:rPr lang="ru-RU" dirty="0"/>
              <a:t>Итак, в пятницу на занятии были только </a:t>
            </a:r>
            <a:r>
              <a:rPr lang="ru-RU" i="1" dirty="0"/>
              <a:t>Марина, Алина и Миша.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854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/>
          <a:lstStyle/>
          <a:p>
            <a:r>
              <a:rPr lang="ru-RU" b="1" i="1" dirty="0"/>
              <a:t>Уточнения по критериям:</a:t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1"/>
            <a:ext cx="8363272" cy="3600400"/>
          </a:xfrm>
        </p:spPr>
        <p:txBody>
          <a:bodyPr/>
          <a:lstStyle/>
          <a:p>
            <a:r>
              <a:rPr lang="ru-RU" b="1" dirty="0"/>
              <a:t>7 баллов – </a:t>
            </a:r>
            <a:r>
              <a:rPr lang="ru-RU" dirty="0"/>
              <a:t>полное верное решение</a:t>
            </a:r>
          </a:p>
          <a:p>
            <a:r>
              <a:rPr lang="ru-RU" b="1" dirty="0"/>
              <a:t>5-6 баллов</a:t>
            </a:r>
            <a:r>
              <a:rPr lang="ru-RU" dirty="0"/>
              <a:t> –ошибся в одном имени</a:t>
            </a:r>
          </a:p>
          <a:p>
            <a:r>
              <a:rPr lang="ru-RU" b="1" dirty="0"/>
              <a:t>4-3 балла</a:t>
            </a:r>
            <a:r>
              <a:rPr lang="ru-RU" dirty="0"/>
              <a:t> – неверно указаны два имени</a:t>
            </a:r>
          </a:p>
          <a:p>
            <a:r>
              <a:rPr lang="ru-RU" b="1" dirty="0"/>
              <a:t>1-2 балла</a:t>
            </a:r>
            <a:r>
              <a:rPr lang="ru-RU" dirty="0"/>
              <a:t> – логика в поиске решения есть, но дала неверный результат</a:t>
            </a:r>
          </a:p>
          <a:p>
            <a:r>
              <a:rPr lang="ru-RU" b="1" dirty="0"/>
              <a:t>0 баллов</a:t>
            </a:r>
            <a:r>
              <a:rPr lang="ru-RU" dirty="0"/>
              <a:t> – решение и ответ отсутствуют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9588952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extLst/>
        </p:spPr>
        <p:txBody>
          <a:bodyPr/>
          <a:lstStyle/>
          <a:p>
            <a:pPr algn="ctr">
              <a:lnSpc>
                <a:spcPct val="150000"/>
              </a:lnSpc>
              <a:buFontTx/>
              <a:buNone/>
              <a:defRPr/>
            </a:pPr>
            <a:r>
              <a:rPr lang="ru-RU" sz="6000" b="1" i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ПОЗДРАВЛЯЕМ</a:t>
            </a:r>
          </a:p>
          <a:p>
            <a:pPr algn="ctr">
              <a:lnSpc>
                <a:spcPct val="150000"/>
              </a:lnSpc>
              <a:buFontTx/>
              <a:buNone/>
              <a:defRPr/>
            </a:pPr>
            <a:r>
              <a:rPr lang="ru-RU" sz="6000" b="1" i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ПОБЕДИТЕЛЯ</a:t>
            </a:r>
          </a:p>
          <a:p>
            <a:pPr>
              <a:defRPr/>
            </a:pP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561" y="0"/>
            <a:ext cx="8280400" cy="1071563"/>
          </a:xfrm>
        </p:spPr>
        <p:txBody>
          <a:bodyPr/>
          <a:lstStyle/>
          <a:p>
            <a:pPr eaLnBrk="1" hangingPunct="1"/>
            <a:r>
              <a:rPr lang="ru-RU" altLang="ru-RU" sz="4800" b="1" kern="1200" dirty="0">
                <a:solidFill>
                  <a:srgbClr val="FF0000"/>
                </a:solidFill>
              </a:rPr>
              <a:t>Задание 1</a:t>
            </a:r>
            <a:endParaRPr lang="ru-RU" sz="9600" b="1" dirty="0" smtClean="0">
              <a:solidFill>
                <a:srgbClr val="B00000"/>
              </a:solidFill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69767" y="908721"/>
            <a:ext cx="8353425" cy="3456383"/>
          </a:xfrm>
        </p:spPr>
        <p:txBody>
          <a:bodyPr/>
          <a:lstStyle/>
          <a:p>
            <a:pPr marL="0" lvl="0" indent="0">
              <a:buNone/>
            </a:pPr>
            <a:r>
              <a:rPr lang="ru-RU" dirty="0"/>
              <a:t>Света на морском песке начертила таблицу 3х3 и вписала числа </a:t>
            </a:r>
            <a:r>
              <a:rPr lang="ru-RU" dirty="0" smtClean="0"/>
              <a:t>от </a:t>
            </a:r>
            <a:r>
              <a:rPr lang="ru-RU" dirty="0"/>
              <a:t>1 до 9 так, что сумма двух любых чисел в соседних по стороне клетках меньше 12. Волной смыло все четные числа: 2,4,6,8. Помогите Свете восстановить, где какое число было. Заполни пропуски и запиши доказательства.</a:t>
            </a:r>
          </a:p>
          <a:p>
            <a:pPr eaLnBrk="1" hangingPunct="1">
              <a:buFontTx/>
              <a:buNone/>
            </a:pPr>
            <a:endParaRPr lang="ru-RU" sz="2400" b="1" dirty="0"/>
          </a:p>
          <a:p>
            <a:pPr algn="ctr" eaLnBrk="1" hangingPunct="1">
              <a:buNone/>
            </a:pPr>
            <a:r>
              <a:rPr lang="ru-RU" altLang="ru-RU" sz="3600" b="1" i="1" dirty="0" smtClean="0">
                <a:solidFill>
                  <a:srgbClr val="00B050"/>
                </a:solidFill>
              </a:rPr>
              <a:t>(7 </a:t>
            </a:r>
            <a:r>
              <a:rPr lang="ru-RU" altLang="ru-RU" sz="3600" b="1" i="1" dirty="0">
                <a:solidFill>
                  <a:srgbClr val="00B050"/>
                </a:solidFill>
              </a:rPr>
              <a:t>баллов)</a:t>
            </a:r>
          </a:p>
          <a:p>
            <a:pPr algn="ctr" eaLnBrk="1" hangingPunct="1">
              <a:buFontTx/>
              <a:buNone/>
            </a:pPr>
            <a:endParaRPr lang="ru-RU" sz="2400" dirty="0" smtClean="0"/>
          </a:p>
          <a:p>
            <a:pPr eaLnBrk="1" hangingPunct="1"/>
            <a:endParaRPr lang="ru-RU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535115"/>
              </p:ext>
            </p:extLst>
          </p:nvPr>
        </p:nvGraphicFramePr>
        <p:xfrm>
          <a:off x="5724129" y="3861048"/>
          <a:ext cx="2999063" cy="29969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5001">
                  <a:extLst>
                    <a:ext uri="{9D8B030D-6E8A-4147-A177-3AD203B41FA5}">
                      <a16:colId xmlns:a16="http://schemas.microsoft.com/office/drawing/2014/main" val="4077436942"/>
                    </a:ext>
                  </a:extLst>
                </a:gridCol>
                <a:gridCol w="1007742">
                  <a:extLst>
                    <a:ext uri="{9D8B030D-6E8A-4147-A177-3AD203B41FA5}">
                      <a16:colId xmlns:a16="http://schemas.microsoft.com/office/drawing/2014/main" val="1442882609"/>
                    </a:ext>
                  </a:extLst>
                </a:gridCol>
                <a:gridCol w="1006320">
                  <a:extLst>
                    <a:ext uri="{9D8B030D-6E8A-4147-A177-3AD203B41FA5}">
                      <a16:colId xmlns:a16="http://schemas.microsoft.com/office/drawing/2014/main" val="3558771331"/>
                    </a:ext>
                  </a:extLst>
                </a:gridCol>
              </a:tblGrid>
              <a:tr h="97980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6494734"/>
                  </a:ext>
                </a:extLst>
              </a:tr>
              <a:tr h="110929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9955284"/>
                  </a:ext>
                </a:extLst>
              </a:tr>
              <a:tr h="90786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633343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3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706090"/>
          </a:xfrm>
        </p:spPr>
        <p:txBody>
          <a:bodyPr/>
          <a:lstStyle/>
          <a:p>
            <a:r>
              <a:rPr lang="ru-RU" altLang="ru-RU" sz="4800" b="1" dirty="0">
                <a:solidFill>
                  <a:srgbClr val="FF0000"/>
                </a:solidFill>
              </a:rPr>
              <a:t>Правильный ответ</a:t>
            </a:r>
            <a:endParaRPr lang="ru-RU" sz="4800" b="1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27158" y="836712"/>
            <a:ext cx="5194920" cy="4898932"/>
          </a:xfrm>
        </p:spPr>
        <p:txBody>
          <a:bodyPr/>
          <a:lstStyle/>
          <a:p>
            <a:pPr eaLnBrk="1" hangingPunct="1"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Решение:</a:t>
            </a:r>
            <a:r>
              <a:rPr lang="ru-RU" dirty="0" smtClean="0"/>
              <a:t> </a:t>
            </a:r>
            <a:endParaRPr lang="ru-RU" b="1" i="1" dirty="0"/>
          </a:p>
          <a:p>
            <a:pPr marL="0" indent="0">
              <a:buNone/>
            </a:pPr>
            <a:r>
              <a:rPr lang="ru-RU" dirty="0"/>
              <a:t>3+8=11, 11</a:t>
            </a:r>
            <a:r>
              <a:rPr lang="en-US" dirty="0"/>
              <a:t>&lt;12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en-US" dirty="0"/>
              <a:t>8+1=9</a:t>
            </a:r>
            <a:r>
              <a:rPr lang="ru-RU" dirty="0"/>
              <a:t>,   9</a:t>
            </a:r>
            <a:r>
              <a:rPr lang="en-US" dirty="0"/>
              <a:t>&lt;12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1+9=10, 10&lt;12;</a:t>
            </a:r>
          </a:p>
          <a:p>
            <a:pPr marL="0" indent="0">
              <a:buNone/>
            </a:pPr>
            <a:r>
              <a:rPr lang="ru-RU" dirty="0"/>
              <a:t>9+2=11, 11</a:t>
            </a:r>
            <a:r>
              <a:rPr lang="en-US" dirty="0"/>
              <a:t>&lt;12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2+7=9,   9</a:t>
            </a:r>
            <a:r>
              <a:rPr lang="en-US" dirty="0"/>
              <a:t>&lt;12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7+4=11, 11</a:t>
            </a:r>
            <a:r>
              <a:rPr lang="en-US" dirty="0"/>
              <a:t>&lt;12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4+6=10, 10</a:t>
            </a:r>
            <a:r>
              <a:rPr lang="en-US" dirty="0"/>
              <a:t>&lt;12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6+3=9,   9 &lt;</a:t>
            </a:r>
            <a:r>
              <a:rPr lang="ru-RU" dirty="0" smtClean="0"/>
              <a:t>12</a:t>
            </a:r>
          </a:p>
          <a:p>
            <a:pPr marL="0" indent="0">
              <a:buNone/>
            </a:pPr>
            <a:r>
              <a:rPr lang="ru-RU" dirty="0" smtClean="0"/>
              <a:t>или </a:t>
            </a:r>
            <a:r>
              <a:rPr lang="ru-RU" dirty="0" smtClean="0"/>
              <a:t>отсутствует. </a:t>
            </a:r>
            <a:endParaRPr lang="ru-RU" b="1" i="1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697089"/>
              </p:ext>
            </p:extLst>
          </p:nvPr>
        </p:nvGraphicFramePr>
        <p:xfrm>
          <a:off x="179512" y="1629993"/>
          <a:ext cx="3169605" cy="33123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6535">
                  <a:extLst>
                    <a:ext uri="{9D8B030D-6E8A-4147-A177-3AD203B41FA5}">
                      <a16:colId xmlns:a16="http://schemas.microsoft.com/office/drawing/2014/main" val="3866458948"/>
                    </a:ext>
                  </a:extLst>
                </a:gridCol>
                <a:gridCol w="1056535">
                  <a:extLst>
                    <a:ext uri="{9D8B030D-6E8A-4147-A177-3AD203B41FA5}">
                      <a16:colId xmlns:a16="http://schemas.microsoft.com/office/drawing/2014/main" val="2484344688"/>
                    </a:ext>
                  </a:extLst>
                </a:gridCol>
                <a:gridCol w="1056535">
                  <a:extLst>
                    <a:ext uri="{9D8B030D-6E8A-4147-A177-3AD203B41FA5}">
                      <a16:colId xmlns:a16="http://schemas.microsoft.com/office/drawing/2014/main" val="875929617"/>
                    </a:ext>
                  </a:extLst>
                </a:gridCol>
              </a:tblGrid>
              <a:tr h="1147259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3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3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600" b="1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3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0486321"/>
                  </a:ext>
                </a:extLst>
              </a:tr>
              <a:tr h="1082555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3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3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6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3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2838630"/>
                  </a:ext>
                </a:extLst>
              </a:tr>
              <a:tr h="1082555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3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3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600" b="1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3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7703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281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3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325562"/>
          </a:xfrm>
        </p:spPr>
        <p:txBody>
          <a:bodyPr/>
          <a:lstStyle/>
          <a:p>
            <a:r>
              <a:rPr lang="ru-RU" altLang="ru-RU" sz="4800" b="1" dirty="0">
                <a:solidFill>
                  <a:srgbClr val="FF0000"/>
                </a:solidFill>
              </a:rPr>
              <a:t>Правильный ответ</a:t>
            </a:r>
            <a:endParaRPr lang="ru-RU" sz="4800" b="1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10172" y="1124744"/>
            <a:ext cx="8899448" cy="4525963"/>
          </a:xfrm>
        </p:spPr>
        <p:txBody>
          <a:bodyPr/>
          <a:lstStyle/>
          <a:p>
            <a:pPr eaLnBrk="1" hangingPunct="1">
              <a:buNone/>
            </a:pPr>
            <a:r>
              <a:rPr lang="ru-RU" b="1" i="1" dirty="0" smtClean="0"/>
              <a:t>Уточнения </a:t>
            </a:r>
            <a:r>
              <a:rPr lang="ru-RU" b="1" i="1" dirty="0" smtClean="0"/>
              <a:t>по критериям:</a:t>
            </a:r>
          </a:p>
          <a:p>
            <a:pPr marL="0" indent="0">
              <a:buNone/>
            </a:pPr>
            <a:r>
              <a:rPr lang="ru-RU" b="1" dirty="0"/>
              <a:t>7 баллов – </a:t>
            </a:r>
            <a:r>
              <a:rPr lang="ru-RU" dirty="0"/>
              <a:t>проведены необходимые рассуждения и вычисления, </a:t>
            </a:r>
            <a:r>
              <a:rPr lang="ru-RU" dirty="0" smtClean="0"/>
              <a:t>получены верные </a:t>
            </a:r>
            <a:r>
              <a:rPr lang="ru-RU" dirty="0"/>
              <a:t>значения</a:t>
            </a:r>
          </a:p>
          <a:p>
            <a:pPr marL="0" indent="0">
              <a:buNone/>
            </a:pPr>
            <a:r>
              <a:rPr lang="ru-RU" b="1" dirty="0"/>
              <a:t>5-6 баллов-</a:t>
            </a:r>
            <a:r>
              <a:rPr lang="ru-RU" dirty="0"/>
              <a:t> проведены необходимые рассуждения, но допущена одна ошибка, не нарушающая логики решения</a:t>
            </a:r>
          </a:p>
          <a:p>
            <a:pPr marL="0" indent="0">
              <a:buNone/>
            </a:pPr>
            <a:r>
              <a:rPr lang="ru-RU" b="1" dirty="0"/>
              <a:t>3-4 балла –– </a:t>
            </a:r>
            <a:r>
              <a:rPr lang="ru-RU" dirty="0" smtClean="0"/>
              <a:t>проведены </a:t>
            </a:r>
            <a:r>
              <a:rPr lang="ru-RU" dirty="0"/>
              <a:t>необходимые рассуждения, но допущены две ошибка, не нарушающие логики </a:t>
            </a:r>
            <a:r>
              <a:rPr lang="ru-RU" dirty="0" smtClean="0"/>
              <a:t>решения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3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325562"/>
          </a:xfrm>
        </p:spPr>
        <p:txBody>
          <a:bodyPr/>
          <a:lstStyle/>
          <a:p>
            <a:r>
              <a:rPr lang="ru-RU" altLang="ru-RU" sz="4800" b="1" dirty="0">
                <a:solidFill>
                  <a:srgbClr val="FF0000"/>
                </a:solidFill>
              </a:rPr>
              <a:t>Правильный ответ</a:t>
            </a:r>
            <a:endParaRPr lang="ru-RU" sz="4800" b="1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10172" y="1124744"/>
            <a:ext cx="8899448" cy="4525963"/>
          </a:xfrm>
        </p:spPr>
        <p:txBody>
          <a:bodyPr/>
          <a:lstStyle/>
          <a:p>
            <a:pPr eaLnBrk="1" hangingPunct="1">
              <a:buNone/>
            </a:pPr>
            <a:r>
              <a:rPr lang="ru-RU" b="1" i="1" dirty="0" smtClean="0"/>
              <a:t>Уточнения </a:t>
            </a:r>
            <a:r>
              <a:rPr lang="ru-RU" b="1" i="1" dirty="0" smtClean="0"/>
              <a:t>по критериям:</a:t>
            </a:r>
          </a:p>
          <a:p>
            <a:r>
              <a:rPr lang="ru-RU" b="1" dirty="0" smtClean="0"/>
              <a:t>1-2 </a:t>
            </a:r>
            <a:r>
              <a:rPr lang="ru-RU" b="1" dirty="0"/>
              <a:t>балла</a:t>
            </a:r>
            <a:r>
              <a:rPr lang="ru-RU" dirty="0"/>
              <a:t> - проведены необходимые рассуждения, но допущена три ошибки, не нарушающие логики решения</a:t>
            </a:r>
          </a:p>
          <a:p>
            <a:r>
              <a:rPr lang="ru-RU" b="1" dirty="0"/>
              <a:t>0 баллов</a:t>
            </a:r>
            <a:r>
              <a:rPr lang="ru-RU" dirty="0"/>
              <a:t> – ответ неверный или отсутствует</a:t>
            </a:r>
            <a:endParaRPr lang="ru-RU" b="1" i="1" dirty="0" smtClean="0"/>
          </a:p>
        </p:txBody>
      </p:sp>
    </p:spTree>
    <p:extLst>
      <p:ext uri="{BB962C8B-B14F-4D97-AF65-F5344CB8AC3E}">
        <p14:creationId xmlns:p14="http://schemas.microsoft.com/office/powerpoint/2010/main" val="347567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640"/>
            <a:ext cx="8280400" cy="647477"/>
          </a:xfrm>
        </p:spPr>
        <p:txBody>
          <a:bodyPr/>
          <a:lstStyle/>
          <a:p>
            <a:pPr eaLnBrk="1" hangingPunct="1"/>
            <a:r>
              <a:rPr lang="ru-RU" altLang="ru-RU" sz="4800" b="1" kern="1200" dirty="0">
                <a:solidFill>
                  <a:srgbClr val="FF0000"/>
                </a:solidFill>
              </a:rPr>
              <a:t>Задание </a:t>
            </a:r>
            <a:r>
              <a:rPr lang="ru-RU" altLang="ru-RU" sz="4800" b="1" kern="1200" dirty="0" smtClean="0">
                <a:solidFill>
                  <a:srgbClr val="FF0000"/>
                </a:solidFill>
              </a:rPr>
              <a:t>2</a:t>
            </a:r>
            <a:endParaRPr lang="ru-RU" sz="9600" b="1" dirty="0" smtClean="0">
              <a:solidFill>
                <a:srgbClr val="B00000"/>
              </a:solidFill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1991" y="558591"/>
            <a:ext cx="9073008" cy="3744417"/>
          </a:xfrm>
        </p:spPr>
        <p:txBody>
          <a:bodyPr/>
          <a:lstStyle/>
          <a:p>
            <a:pPr marL="0" lvl="0" indent="0">
              <a:buNone/>
            </a:pPr>
            <a:r>
              <a:rPr lang="ru-RU" sz="3600" b="1" dirty="0" smtClean="0"/>
              <a:t> </a:t>
            </a:r>
            <a:r>
              <a:rPr lang="ru-RU" dirty="0"/>
              <a:t>Лягушка-квакушка из рассказа М. Пришвина совершила свое знаменитое путешествие с утками. При построении она обратила внимание, что косяк уток напоминает треугольник. Впереди одна утка, за ней две утки несут в клюве прутик с лягушкой, в третьем ряду три утки и т.д. После того как лягушка упала, утки спустились на ее поиск.  Расположение уток стало напоминать квадрат, состоящий из рядов, в каждом ряду одинаковое количество уток, причём число уток в каждом ряду равно числу рядов. Уток в стае меньше 50. Сколько уток в стае</a:t>
            </a:r>
            <a:r>
              <a:rPr lang="ru-RU" dirty="0" smtClean="0"/>
              <a:t>?   </a:t>
            </a:r>
            <a:r>
              <a:rPr lang="ru-RU" altLang="ru-RU" sz="3600" b="1" i="1" dirty="0" smtClean="0">
                <a:solidFill>
                  <a:srgbClr val="00B050"/>
                </a:solidFill>
              </a:rPr>
              <a:t>(7 </a:t>
            </a:r>
            <a:r>
              <a:rPr lang="ru-RU" altLang="ru-RU" sz="3600" b="1" i="1" dirty="0">
                <a:solidFill>
                  <a:srgbClr val="00B050"/>
                </a:solidFill>
              </a:rPr>
              <a:t>баллов)</a:t>
            </a:r>
          </a:p>
          <a:p>
            <a:pPr algn="ctr" eaLnBrk="1" hangingPunct="1">
              <a:buFontTx/>
              <a:buNone/>
            </a:pPr>
            <a:endParaRPr lang="ru-RU" sz="2400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44098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3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922114"/>
          </a:xfrm>
        </p:spPr>
        <p:txBody>
          <a:bodyPr/>
          <a:lstStyle/>
          <a:p>
            <a:r>
              <a:rPr lang="ru-RU" altLang="ru-RU" sz="4800" b="1" dirty="0">
                <a:solidFill>
                  <a:srgbClr val="FF0000"/>
                </a:solidFill>
              </a:rPr>
              <a:t>Правильный ответ</a:t>
            </a:r>
            <a:endParaRPr lang="ru-RU" sz="4800" b="1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5040560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/>
              <a:t>Решение</a:t>
            </a:r>
            <a:r>
              <a:rPr lang="ru-RU" b="1" i="1" dirty="0"/>
              <a:t>:</a:t>
            </a:r>
            <a:r>
              <a:rPr lang="ru-RU" b="1" dirty="0"/>
              <a:t> </a:t>
            </a:r>
          </a:p>
          <a:p>
            <a:pPr marL="0" indent="0">
              <a:buNone/>
            </a:pPr>
            <a:r>
              <a:rPr lang="ru-RU" dirty="0"/>
              <a:t>1+2+3+4+5+6+7+8 = 36 (</a:t>
            </a:r>
            <a:r>
              <a:rPr lang="ru-RU" dirty="0" err="1"/>
              <a:t>ут</a:t>
            </a:r>
            <a:r>
              <a:rPr lang="ru-RU" dirty="0"/>
              <a:t>.) – в треугольнике</a:t>
            </a:r>
          </a:p>
          <a:p>
            <a:pPr marL="0" indent="0">
              <a:buNone/>
            </a:pPr>
            <a:r>
              <a:rPr lang="ru-RU" dirty="0"/>
              <a:t>6 * 6 = 36 (</a:t>
            </a:r>
            <a:r>
              <a:rPr lang="ru-RU" dirty="0" err="1"/>
              <a:t>ут</a:t>
            </a:r>
            <a:r>
              <a:rPr lang="ru-RU" dirty="0"/>
              <a:t>.) – в квадрате</a:t>
            </a:r>
          </a:p>
          <a:p>
            <a:pPr marL="0" indent="0">
              <a:buNone/>
            </a:pPr>
            <a:r>
              <a:rPr lang="ru-RU" dirty="0"/>
              <a:t>36</a:t>
            </a:r>
            <a:r>
              <a:rPr lang="en-US" dirty="0"/>
              <a:t>&lt;50</a:t>
            </a:r>
            <a:r>
              <a:rPr lang="ru-RU" dirty="0"/>
              <a:t>.</a:t>
            </a:r>
            <a:endParaRPr lang="ru-RU" b="1" i="1" dirty="0" smtClean="0"/>
          </a:p>
        </p:txBody>
      </p:sp>
    </p:spTree>
    <p:extLst>
      <p:ext uri="{BB962C8B-B14F-4D97-AF65-F5344CB8AC3E}">
        <p14:creationId xmlns:p14="http://schemas.microsoft.com/office/powerpoint/2010/main" val="196035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3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325562"/>
          </a:xfrm>
        </p:spPr>
        <p:txBody>
          <a:bodyPr/>
          <a:lstStyle/>
          <a:p>
            <a:r>
              <a:rPr lang="ru-RU" altLang="ru-RU" sz="4800" b="1" dirty="0">
                <a:solidFill>
                  <a:srgbClr val="FF0000"/>
                </a:solidFill>
              </a:rPr>
              <a:t>Правильный ответ</a:t>
            </a:r>
            <a:endParaRPr lang="ru-RU" sz="4800" b="1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1196752"/>
            <a:ext cx="8631360" cy="4525963"/>
          </a:xfrm>
        </p:spPr>
        <p:txBody>
          <a:bodyPr/>
          <a:lstStyle/>
          <a:p>
            <a:pPr eaLnBrk="1" hangingPunct="1">
              <a:buNone/>
            </a:pPr>
            <a:r>
              <a:rPr lang="ru-RU" b="1" i="1" dirty="0" smtClean="0"/>
              <a:t>Уточнения </a:t>
            </a:r>
            <a:r>
              <a:rPr lang="ru-RU" b="1" i="1" dirty="0" smtClean="0"/>
              <a:t>по критериям:</a:t>
            </a:r>
          </a:p>
          <a:p>
            <a:pPr marL="0" indent="0">
              <a:buNone/>
            </a:pPr>
            <a:r>
              <a:rPr lang="ru-RU" b="1" dirty="0"/>
              <a:t>7 баллов –</a:t>
            </a:r>
            <a:r>
              <a:rPr lang="ru-RU" dirty="0"/>
              <a:t> полное верное решение;</a:t>
            </a:r>
          </a:p>
          <a:p>
            <a:pPr marL="0" indent="0">
              <a:buNone/>
            </a:pPr>
            <a:r>
              <a:rPr lang="ru-RU" b="1" dirty="0"/>
              <a:t>6 баллов </a:t>
            </a:r>
            <a:r>
              <a:rPr lang="ru-RU" b="1" dirty="0" smtClean="0"/>
              <a:t>– </a:t>
            </a:r>
            <a:r>
              <a:rPr lang="ru-RU" dirty="0"/>
              <a:t>верное решение. Имеются небольшие недочеты, в целом не влияющие на решение;</a:t>
            </a:r>
          </a:p>
          <a:p>
            <a:pPr marL="0" indent="0">
              <a:buNone/>
            </a:pPr>
            <a:r>
              <a:rPr lang="ru-RU" b="1" dirty="0"/>
              <a:t>4-5 баллов</a:t>
            </a:r>
            <a:r>
              <a:rPr lang="ru-RU" dirty="0"/>
              <a:t> - решение содержит незначительные ошибки, пробелы в обоснованиях, но в целом верно и может стать полностью правильным после небольших исправлений или дополнений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335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</TotalTime>
  <Words>1390</Words>
  <Application>Microsoft Office PowerPoint</Application>
  <PresentationFormat>Экран (4:3)</PresentationFormat>
  <Paragraphs>373</Paragraphs>
  <Slides>28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2" baseType="lpstr">
      <vt:lpstr>Arial</vt:lpstr>
      <vt:lpstr>Calibri</vt:lpstr>
      <vt:lpstr>Times New Roman</vt:lpstr>
      <vt:lpstr>Оформление по умолчанию</vt:lpstr>
      <vt:lpstr>Анализ заданий Всероссийской олимпиады школьников     по математике  4 класс 2023-2024 учебный год</vt:lpstr>
      <vt:lpstr>Критерии оценивания выполненных заданий </vt:lpstr>
      <vt:lpstr>Задание 1</vt:lpstr>
      <vt:lpstr>Правильный ответ</vt:lpstr>
      <vt:lpstr>Правильный ответ</vt:lpstr>
      <vt:lpstr>Правильный ответ</vt:lpstr>
      <vt:lpstr>Задание 2</vt:lpstr>
      <vt:lpstr>Правильный ответ</vt:lpstr>
      <vt:lpstr>Правильный ответ</vt:lpstr>
      <vt:lpstr>Правильный ответ</vt:lpstr>
      <vt:lpstr>Задание 3</vt:lpstr>
      <vt:lpstr>Правильный ответ</vt:lpstr>
      <vt:lpstr>Правильный ответ</vt:lpstr>
      <vt:lpstr>Задание 4</vt:lpstr>
      <vt:lpstr>Правильный ответ</vt:lpstr>
      <vt:lpstr>Правильный ответ</vt:lpstr>
      <vt:lpstr>Задание 5</vt:lpstr>
      <vt:lpstr>Правильный ответ</vt:lpstr>
      <vt:lpstr>Правильный ответ</vt:lpstr>
      <vt:lpstr>Правильный ответ</vt:lpstr>
      <vt:lpstr>Правильный ответ</vt:lpstr>
      <vt:lpstr>Правильный ответ</vt:lpstr>
      <vt:lpstr>Правильный ответ</vt:lpstr>
      <vt:lpstr>Правильный ответ</vt:lpstr>
      <vt:lpstr>Правильный ответ</vt:lpstr>
      <vt:lpstr>Правильный ответ</vt:lpstr>
      <vt:lpstr>Уточнения по критериям: </vt:lpstr>
      <vt:lpstr>Презентация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Олейникова Ирина Александровна</cp:lastModifiedBy>
  <cp:revision>93</cp:revision>
  <dcterms:created xsi:type="dcterms:W3CDTF">2012-08-12T16:04:58Z</dcterms:created>
  <dcterms:modified xsi:type="dcterms:W3CDTF">2023-10-20T17:47:24Z</dcterms:modified>
</cp:coreProperties>
</file>