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57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6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2FF20C-85B2-4D26-A8C0-09CAC50EAC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9A090FB-3B82-44F9-9C17-24AA8D8742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D26F76-93EF-4F8F-BE70-87007C225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A03A-DDEF-4D41-A3F7-3B907C5CF337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72916A-3D92-4B9C-8331-0E946424E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0AA0F1-F27A-4310-8EF5-AC8E8765B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2F3C-72FE-4B5E-8888-0B7F7F9C7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944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08EAD7-EA55-46AF-8329-0AF9B8020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306F7FF-A70E-4F25-BB53-EF7886D8C8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35A518-ACAA-4889-8033-9B146B327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A03A-DDEF-4D41-A3F7-3B907C5CF337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84B1642-BBA3-47FC-B863-E3B9060B6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7DE8E4-CA7C-4559-8BEA-DBF7AC28D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2F3C-72FE-4B5E-8888-0B7F7F9C7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382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4958079-6BE3-4CAF-898B-2DD067581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C889BAD-E619-47A4-8241-2AD6785CBD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D86AFD-FFF5-4CD4-849B-4FE67AE20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A03A-DDEF-4D41-A3F7-3B907C5CF337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0B2533-E463-4C7C-BCE7-A65739E5C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4F28AF-55EC-4B15-B637-AD167A1F6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2F3C-72FE-4B5E-8888-0B7F7F9C7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206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2C03EA-F061-4C10-B859-95594516D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993654-566E-42E1-94BD-CB8D7761D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8BE56F6-44F8-402D-85A9-087D337D9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A03A-DDEF-4D41-A3F7-3B907C5CF337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AAAF6B-2C2D-4D1A-974B-D2D427D2A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B10CA80-427D-4085-AF82-97571AA26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2F3C-72FE-4B5E-8888-0B7F7F9C7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01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122490-9006-44F2-8C72-D9F02640E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143FE77-F003-46F8-BF7A-ED0E53D294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982D88-A05E-4384-9400-1F4B4C0EA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A03A-DDEF-4D41-A3F7-3B907C5CF337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B39CC8-FF2C-4011-9599-CE5CC1F8F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E285179-B589-4979-976E-4244288A4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2F3C-72FE-4B5E-8888-0B7F7F9C7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566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E4AD39-5CAF-482F-BF17-0F539B652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25BB1D-165D-4614-A594-05D11C856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80505E0-29B5-4A6D-86C9-31466F92DE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A5DB112-D391-4524-9206-A80E273F1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A03A-DDEF-4D41-A3F7-3B907C5CF337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E8F611-D8A1-4072-AE46-7CD4B3C8B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D324F05-DC13-4B7A-B6FD-9199B81E2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2F3C-72FE-4B5E-8888-0B7F7F9C7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419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159623-C086-42E5-9FD4-900825049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F7923F5-CF99-4FDD-B9FC-11BA0E02D9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9406A12-DAC2-4572-BE79-074C7218EA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83E9079-0BFC-42FD-9111-575E94FD9D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701AA4B-3212-4B21-B5B1-623B50A5DD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D159601-BF6A-4834-BAAA-81285167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A03A-DDEF-4D41-A3F7-3B907C5CF337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06096F5-828C-4E38-BD9B-E8E378C51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D940D51-35B0-458D-B13B-A2575B176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2F3C-72FE-4B5E-8888-0B7F7F9C7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890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BB7117-6346-49D3-A6B2-0BE402736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25CA512-27B4-4EE4-8C47-0974BB080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A03A-DDEF-4D41-A3F7-3B907C5CF337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D34800F-442F-486A-8B81-576366373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569460-A8FA-4DFC-9114-3000E414D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2F3C-72FE-4B5E-8888-0B7F7F9C7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965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0874DAD-4AC7-487B-8FB3-3451976C1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A03A-DDEF-4D41-A3F7-3B907C5CF337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98C87D7-A137-462F-BDA8-056258E10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3457E32-764A-439E-B49B-B6F83E38F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2F3C-72FE-4B5E-8888-0B7F7F9C7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87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6F1ABC-AFD0-4977-B078-DF2EC4A6C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424697-E095-4CAE-A9AA-62E55D71F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89E8378-B6C1-4562-B3B0-B9353CEED0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3B5E9A4-F12A-4372-8F78-EEC1D0FB0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A03A-DDEF-4D41-A3F7-3B907C5CF337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7B31F89-34A0-4667-9FBE-A6B3F5CB8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6D916F3-36F1-48EB-A4F3-8110D1C90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2F3C-72FE-4B5E-8888-0B7F7F9C7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85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E2DC60-04EE-460C-BCA9-0E997C781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A823D61-A04F-4AFC-B1F9-C7743DF8A4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78E1B0A-DCDC-4AE8-85CB-45E937BA02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1D2D057-6AD5-4099-B827-68B7FCCB0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A03A-DDEF-4D41-A3F7-3B907C5CF337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B0C388B-AD4A-4539-A598-7A4A9B3DD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054C6DD-2C46-491C-804C-3D8B78CC8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2F3C-72FE-4B5E-8888-0B7F7F9C7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19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DC1D2B-3D19-4B36-BA4D-B9840A7BD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C2A7AF2-8C91-4E3B-B9DF-10118CD95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D68162-4465-49DC-8D98-859808AF9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AA03A-DDEF-4D41-A3F7-3B907C5CF337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FE84F7-7B6D-464F-A62B-36FEBFAEC9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D7BC41B-7544-462B-8F3B-93F83AF2BA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B2F3C-72FE-4B5E-8888-0B7F7F9C7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93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021D88-6629-4DED-A894-6E4C3F38A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/>
              <a:t>Задание № 1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A60975C-E524-48BE-A76B-11C21849D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8600"/>
            <a:ext cx="10515600" cy="46783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1.1. Соотнесите типы архитектурных сооружений с их конкретными названиями:</a:t>
            </a:r>
            <a:endParaRPr lang="ru-RU" dirty="0">
              <a:effectLst/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Ответ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ru-RU" dirty="0"/>
              <a:t>1 - 3; 2 - 4 ; 3- 2; 4 - 1; 5 - 6; 6- 5. 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4538B249-1DC3-4BCC-BB51-62BAEDDB84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982782"/>
              </p:ext>
            </p:extLst>
          </p:nvPr>
        </p:nvGraphicFramePr>
        <p:xfrm>
          <a:off x="838200" y="2362200"/>
          <a:ext cx="10896599" cy="2503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96141">
                  <a:extLst>
                    <a:ext uri="{9D8B030D-6E8A-4147-A177-3AD203B41FA5}">
                      <a16:colId xmlns:a16="http://schemas.microsoft.com/office/drawing/2014/main" val="2518489624"/>
                    </a:ext>
                  </a:extLst>
                </a:gridCol>
                <a:gridCol w="6900458">
                  <a:extLst>
                    <a:ext uri="{9D8B030D-6E8A-4147-A177-3AD203B41FA5}">
                      <a16:colId xmlns:a16="http://schemas.microsoft.com/office/drawing/2014/main" val="2992975277"/>
                    </a:ext>
                  </a:extLst>
                </a:gridCol>
              </a:tblGrid>
              <a:tr h="41723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  Амфитеатр            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 Собор Парижской Богоматери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9896137"/>
                  </a:ext>
                </a:extLst>
              </a:tr>
              <a:tr h="41723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  Крестово-купольный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 Церковь Вознесения в Коломенском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2362154"/>
                  </a:ext>
                </a:extLst>
              </a:tr>
              <a:tr h="41723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  Шатровый               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 Колизей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0109744"/>
                  </a:ext>
                </a:extLst>
              </a:tr>
              <a:tr h="41723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4.  Базилика                              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4. Храм  Христа Спасителя в Москве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7021145"/>
                  </a:ext>
                </a:extLst>
              </a:tr>
              <a:tr h="41723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5.  Ротонда                              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5. Храм «Парфенон в Афинах 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575817"/>
                  </a:ext>
                </a:extLst>
              </a:tr>
              <a:tr h="41723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6. Стоечно-балочный                  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6. Фонтан на центр. пл. г. Ханты-Мансийска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6272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2034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766CFA7-8B0C-408D-9686-DD4E6244A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0600"/>
            <a:ext cx="10515600" cy="5186363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1.2. Соотнесите имена западноевропейских мастеров с теми видами искусства, в которых они работали (можно указывать более одного вида): </a:t>
            </a:r>
            <a:endParaRPr lang="ru-RU" dirty="0">
              <a:effectLst/>
            </a:endParaRPr>
          </a:p>
          <a:p>
            <a:r>
              <a:rPr lang="ru-RU" dirty="0"/>
              <a:t>1.Микеланджело. 2. О. Роден. 3. П. Сезанн. 4. А. Дюрер. 5. И. Босх. 6. А. Гауди.</a:t>
            </a:r>
          </a:p>
          <a:p>
            <a:r>
              <a:rPr lang="ru-RU" b="1" dirty="0"/>
              <a:t>Предлагаемые варианты:</a:t>
            </a:r>
            <a:r>
              <a:rPr lang="ru-RU" dirty="0"/>
              <a:t> 1. архитектура; 2. живопись; 3. скульптура; </a:t>
            </a:r>
            <a:br>
              <a:rPr lang="ru-RU" dirty="0"/>
            </a:br>
            <a:r>
              <a:rPr lang="ru-RU" dirty="0"/>
              <a:t>4. графика.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dirty="0"/>
              <a:t>Ответ</a:t>
            </a:r>
            <a:r>
              <a:rPr lang="en-US" dirty="0"/>
              <a:t>: 1-1,2,3; 2 – 3; 4 -2,4; 5-2; 6-1;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3877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F8F5D8-8207-4445-9418-91FA12383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/>
              <a:t>Задание № 2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3FA0CF-0382-4446-9A7C-3BCEE1174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4300"/>
            <a:ext cx="10515600" cy="4792663"/>
          </a:xfrm>
        </p:spPr>
        <p:txBody>
          <a:bodyPr/>
          <a:lstStyle/>
          <a:p>
            <a:r>
              <a:rPr lang="ru-RU" b="1" dirty="0"/>
              <a:t>2.1. Распределите по соответствующим колонкам таблицы следующих представителей культуры Западной Европы</a:t>
            </a:r>
            <a:r>
              <a:rPr lang="ru-RU" dirty="0"/>
              <a:t>: Ф. Шопен, Э. </a:t>
            </a:r>
            <a:r>
              <a:rPr lang="ru-RU" dirty="0" err="1"/>
              <a:t>Хемингуей</a:t>
            </a:r>
            <a:r>
              <a:rPr lang="ru-RU" dirty="0"/>
              <a:t>, И. С. Бах, Р. Штраус, С. Боттичелли, П. Гоген,  Дж. Лондон, Р.Л. Стивенсон, П. Брейгель.</a:t>
            </a:r>
            <a:endParaRPr lang="ru-RU" dirty="0">
              <a:effectLst/>
            </a:endParaRPr>
          </a:p>
          <a:p>
            <a:pPr marL="0" indent="0">
              <a:buNone/>
            </a:pPr>
            <a:r>
              <a:rPr lang="ru-RU" dirty="0"/>
              <a:t>Ответ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художники </a:t>
            </a:r>
            <a:r>
              <a:rPr lang="en-US" dirty="0"/>
              <a:t>                    </a:t>
            </a:r>
            <a:r>
              <a:rPr lang="ru-RU" dirty="0"/>
              <a:t>литераторы </a:t>
            </a:r>
            <a:r>
              <a:rPr lang="en-US" dirty="0"/>
              <a:t>                  </a:t>
            </a:r>
            <a:r>
              <a:rPr lang="ru-RU" dirty="0"/>
              <a:t>композиторы</a:t>
            </a:r>
          </a:p>
          <a:p>
            <a:pPr marL="0" indent="0">
              <a:buNone/>
            </a:pPr>
            <a:r>
              <a:rPr lang="ru-RU" dirty="0"/>
              <a:t>С. Боттичелли </a:t>
            </a:r>
            <a:r>
              <a:rPr lang="en-US" dirty="0"/>
              <a:t>              </a:t>
            </a:r>
            <a:r>
              <a:rPr lang="ru-RU" dirty="0"/>
              <a:t>Э. </a:t>
            </a:r>
            <a:r>
              <a:rPr lang="ru-RU" dirty="0" err="1"/>
              <a:t>Хемингуей</a:t>
            </a:r>
            <a:r>
              <a:rPr lang="ru-RU" dirty="0"/>
              <a:t> </a:t>
            </a:r>
            <a:r>
              <a:rPr lang="en-US" dirty="0"/>
              <a:t>                  </a:t>
            </a:r>
            <a:r>
              <a:rPr lang="ru-RU" dirty="0"/>
              <a:t>Ф. Шопен</a:t>
            </a:r>
          </a:p>
          <a:p>
            <a:pPr marL="0" indent="0">
              <a:buNone/>
            </a:pPr>
            <a:r>
              <a:rPr lang="ru-RU" dirty="0"/>
              <a:t>П. Гоген </a:t>
            </a:r>
            <a:r>
              <a:rPr lang="en-US" dirty="0"/>
              <a:t>                          </a:t>
            </a:r>
            <a:r>
              <a:rPr lang="ru-RU" dirty="0"/>
              <a:t>Дж. Лондон </a:t>
            </a:r>
            <a:r>
              <a:rPr lang="en-US" dirty="0"/>
              <a:t>                    </a:t>
            </a:r>
            <a:r>
              <a:rPr lang="ru-RU" dirty="0"/>
              <a:t>И. С. Бах,</a:t>
            </a:r>
          </a:p>
          <a:p>
            <a:pPr marL="0" indent="0">
              <a:buNone/>
            </a:pPr>
            <a:r>
              <a:rPr lang="ru-RU" dirty="0"/>
              <a:t>П. Брейгель </a:t>
            </a:r>
            <a:r>
              <a:rPr lang="en-US" dirty="0"/>
              <a:t>                   </a:t>
            </a:r>
            <a:r>
              <a:rPr lang="ru-RU" dirty="0"/>
              <a:t>Р.Л. Стивенсон </a:t>
            </a:r>
            <a:r>
              <a:rPr lang="en-US" dirty="0"/>
              <a:t>               </a:t>
            </a:r>
            <a:r>
              <a:rPr lang="ru-RU" dirty="0"/>
              <a:t>Р. Штраус</a:t>
            </a:r>
            <a:r>
              <a:rPr lang="en-US" dirty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2816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0265199-3E99-4449-8FBD-BE5A609D3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7100"/>
            <a:ext cx="10515600" cy="5249863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2.2. Соотнесите правильно имена композиторов с названиями их произведений:</a:t>
            </a:r>
            <a:endParaRPr lang="en-US" b="1" dirty="0"/>
          </a:p>
          <a:p>
            <a:r>
              <a:rPr lang="ru-RU" dirty="0"/>
              <a:t>1.  Н.А. Римский-Корсаков           1. Музыка к балету «Спартак»  </a:t>
            </a:r>
          </a:p>
          <a:p>
            <a:r>
              <a:rPr lang="ru-RU" dirty="0"/>
              <a:t>2.  М.П. Мусоргский                      2. Опера «Царская невеста»</a:t>
            </a:r>
          </a:p>
          <a:p>
            <a:r>
              <a:rPr lang="ru-RU" dirty="0"/>
              <a:t>3. П. И. Чайковский                       3. Опера «Борис Годунов»</a:t>
            </a:r>
          </a:p>
          <a:p>
            <a:r>
              <a:rPr lang="ru-RU" dirty="0"/>
              <a:t>4. А.И. Хачатурян                          4. «Времена года»		</a:t>
            </a:r>
          </a:p>
          <a:p>
            <a:pPr marL="0" indent="0">
              <a:buNone/>
            </a:pPr>
            <a:endParaRPr lang="en-US" dirty="0">
              <a:effectLst/>
            </a:endParaRPr>
          </a:p>
          <a:p>
            <a:pPr marL="0" indent="0">
              <a:buNone/>
            </a:pPr>
            <a:r>
              <a:rPr lang="en-US" dirty="0">
                <a:effectLst/>
              </a:rPr>
              <a:t> </a:t>
            </a:r>
            <a:r>
              <a:rPr lang="ru-RU" dirty="0">
                <a:effectLst/>
              </a:rPr>
              <a:t>Ответ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ru-RU" dirty="0">
                <a:effectLst/>
              </a:rPr>
              <a:t>1 - 2 ; 2 - 3 _; 3- 4 ; 4 – 1.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2919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736AF44-1AA4-4660-A965-E0C2214670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1000"/>
            <a:ext cx="10515600" cy="5795963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2.3. Соотнесите музыкальные жанры с их определениями: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ru-RU" b="1" dirty="0"/>
              <a:t>Ответ</a:t>
            </a:r>
            <a:r>
              <a:rPr lang="en-US" b="1" dirty="0"/>
              <a:t>: </a:t>
            </a:r>
          </a:p>
          <a:p>
            <a:pPr marL="0" indent="0">
              <a:buNone/>
            </a:pPr>
            <a:r>
              <a:rPr lang="en-US" b="1" dirty="0"/>
              <a:t>1 - 2 ; 2 - 1; 3- 4; 4 -3.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C240EEBA-79AE-45DF-BEE6-838B57DA8E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329187"/>
              </p:ext>
            </p:extLst>
          </p:nvPr>
        </p:nvGraphicFramePr>
        <p:xfrm>
          <a:off x="939800" y="1117600"/>
          <a:ext cx="10515599" cy="2719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5580">
                  <a:extLst>
                    <a:ext uri="{9D8B030D-6E8A-4147-A177-3AD203B41FA5}">
                      <a16:colId xmlns:a16="http://schemas.microsoft.com/office/drawing/2014/main" val="3287447848"/>
                    </a:ext>
                  </a:extLst>
                </a:gridCol>
                <a:gridCol w="8060019">
                  <a:extLst>
                    <a:ext uri="{9D8B030D-6E8A-4147-A177-3AD203B41FA5}">
                      <a16:colId xmlns:a16="http://schemas.microsoft.com/office/drawing/2014/main" val="1366752157"/>
                    </a:ext>
                  </a:extLst>
                </a:gridCol>
              </a:tblGrid>
              <a:tr h="9125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 Опера                               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 Крупное музыкальное произведение, для хора, солистов-певцов и симфонического оркестра. Отсутствие сценического действия.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1257002"/>
                  </a:ext>
                </a:extLst>
              </a:tr>
              <a:tr h="9125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 Оратория                             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 Музыкально-драматическое произведение: соединение слова, сценического действия, музыки, изобразительного искусства, хореографии.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7258651"/>
                  </a:ext>
                </a:extLst>
              </a:tr>
              <a:tr h="2824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 Кантата                               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  Католическая обедня (литургия).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6715709"/>
                  </a:ext>
                </a:extLst>
              </a:tr>
              <a:tr h="59751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4. Месса                                  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4. Крупное вокально-инструментальное произведение торжественного или лирико-эпического характера.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502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9792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67B925-185C-4831-A488-8155D7436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ru-RU" b="1" i="1" u="sng" dirty="0"/>
              <a:t>Задание № 3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11F06C-AE8E-45F9-B728-2A2B8C4949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000" y="825500"/>
            <a:ext cx="11798300" cy="53514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/>
              <a:t>Перед Вами 6 слов, в которых буквы переставлены местами. Каждому слову соответствует одно из 6 изображений. </a:t>
            </a:r>
            <a:endParaRPr lang="en-US" sz="1800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r>
              <a:rPr lang="ru-RU" sz="1600" b="1" dirty="0"/>
              <a:t>Амфитеатр 2 (греч. </a:t>
            </a:r>
            <a:r>
              <a:rPr lang="ru-RU" sz="1600" b="1" dirty="0" err="1"/>
              <a:t>Ampfi</a:t>
            </a:r>
            <a:r>
              <a:rPr lang="ru-RU" sz="1600" b="1" dirty="0"/>
              <a:t> – кругом, </a:t>
            </a:r>
            <a:r>
              <a:rPr lang="ru-RU" sz="1600" b="1" dirty="0" err="1"/>
              <a:t>theatron</a:t>
            </a:r>
            <a:r>
              <a:rPr lang="ru-RU" sz="1600" b="1" dirty="0"/>
              <a:t> – место для зрелищ</a:t>
            </a:r>
            <a:r>
              <a:rPr lang="ru-RU" sz="1600" dirty="0"/>
              <a:t>) –овальная арена для зрелищ, вокруг которой уступами</a:t>
            </a:r>
            <a:endParaRPr lang="en-US" sz="1600" dirty="0"/>
          </a:p>
          <a:p>
            <a:pPr marL="0" indent="0">
              <a:buNone/>
            </a:pPr>
            <a:r>
              <a:rPr lang="ru-RU" sz="1600" b="1" dirty="0"/>
              <a:t>Капитель 1 (лат </a:t>
            </a:r>
            <a:r>
              <a:rPr lang="ru-RU" sz="1600" b="1" dirty="0" err="1"/>
              <a:t>capitellum</a:t>
            </a:r>
            <a:r>
              <a:rPr lang="ru-RU" sz="1600" b="1" dirty="0"/>
              <a:t> – головка</a:t>
            </a:r>
            <a:r>
              <a:rPr lang="ru-RU" sz="1600" dirty="0"/>
              <a:t>) – венчающая часть колонны,</a:t>
            </a:r>
            <a:r>
              <a:rPr lang="en-US" sz="1600" dirty="0"/>
              <a:t> </a:t>
            </a:r>
            <a:r>
              <a:rPr lang="ru-RU" sz="1600" dirty="0"/>
              <a:t>столба или пилястры</a:t>
            </a:r>
          </a:p>
          <a:p>
            <a:pPr marL="0" indent="0">
              <a:buNone/>
            </a:pPr>
            <a:r>
              <a:rPr lang="ru-RU" sz="1600" b="1" dirty="0"/>
              <a:t>Ника 6 Ника – </a:t>
            </a:r>
            <a:r>
              <a:rPr lang="ru-RU" sz="1600" dirty="0"/>
              <a:t>древнегреческая богиня победы. Греческая</a:t>
            </a:r>
            <a:r>
              <a:rPr lang="en-US" sz="1600" dirty="0"/>
              <a:t> </a:t>
            </a:r>
            <a:r>
              <a:rPr lang="ru-RU" sz="1600" dirty="0"/>
              <a:t>мраморная статуя изображает летящую богиню победы.</a:t>
            </a:r>
            <a:r>
              <a:rPr lang="en-US" sz="1600" dirty="0"/>
              <a:t> </a:t>
            </a:r>
            <a:r>
              <a:rPr lang="ru-RU" sz="1600" dirty="0"/>
              <a:t>Статуя стояла на скале на берегу моря и скульптору</a:t>
            </a:r>
            <a:r>
              <a:rPr lang="en-US" sz="1600" dirty="0"/>
              <a:t> </a:t>
            </a:r>
            <a:r>
              <a:rPr lang="ru-RU" sz="1600" dirty="0"/>
              <a:t>удалось передать в мраморе стремительность движения</a:t>
            </a:r>
            <a:r>
              <a:rPr lang="en-US" sz="1600" dirty="0"/>
              <a:t> </a:t>
            </a:r>
            <a:r>
              <a:rPr lang="ru-RU" sz="1600" dirty="0"/>
              <a:t>предположительно</a:t>
            </a:r>
            <a:r>
              <a:rPr lang="en-US" sz="1600" b="1" dirty="0"/>
              <a:t>,</a:t>
            </a:r>
          </a:p>
          <a:p>
            <a:pPr marL="0" indent="0">
              <a:buNone/>
            </a:pPr>
            <a:r>
              <a:rPr lang="ru-RU" sz="1600" b="1" dirty="0"/>
              <a:t>Эсхил 4 Эсхил </a:t>
            </a:r>
            <a:r>
              <a:rPr lang="ru-RU" sz="1600" dirty="0"/>
              <a:t>– древнегреческий драматург, родоначальник</a:t>
            </a:r>
            <a:r>
              <a:rPr lang="en-US" sz="1600" dirty="0"/>
              <a:t> </a:t>
            </a:r>
            <a:r>
              <a:rPr lang="ru-RU" sz="1600" dirty="0"/>
              <a:t>жанра трагедии</a:t>
            </a:r>
            <a:endParaRPr lang="en-US" sz="1600" dirty="0"/>
          </a:p>
          <a:p>
            <a:pPr marL="0" indent="0">
              <a:buNone/>
            </a:pPr>
            <a:r>
              <a:rPr lang="ru-RU" sz="1600" b="1" dirty="0"/>
              <a:t>Акрополь 3</a:t>
            </a:r>
            <a:r>
              <a:rPr lang="ru-RU" sz="1600" dirty="0"/>
              <a:t> Возвышенная и укреплённая часть древнегреческого</a:t>
            </a:r>
            <a:r>
              <a:rPr lang="en-US" sz="1600" dirty="0"/>
              <a:t> </a:t>
            </a:r>
            <a:r>
              <a:rPr lang="ru-RU" sz="1600" dirty="0"/>
              <a:t>города, так называемый верхний город; крепость</a:t>
            </a:r>
            <a:r>
              <a:rPr lang="en-US" sz="1600" dirty="0"/>
              <a:t>   </a:t>
            </a:r>
            <a:r>
              <a:rPr lang="ru-RU" sz="1600" dirty="0"/>
              <a:t>(убежище на случай войны).</a:t>
            </a:r>
            <a:r>
              <a:rPr lang="en-US" sz="1600" dirty="0"/>
              <a:t> </a:t>
            </a:r>
            <a:r>
              <a:rPr lang="ru-RU" sz="1600" dirty="0"/>
              <a:t>На Акрополе обычно находились храмы божеств-</a:t>
            </a:r>
            <a:r>
              <a:rPr lang="en-US" sz="1600" dirty="0"/>
              <a:t> </a:t>
            </a:r>
            <a:r>
              <a:rPr lang="ru-RU" sz="1600" dirty="0"/>
              <a:t>покровителей данного города. Наиболее известен</a:t>
            </a:r>
            <a:r>
              <a:rPr lang="en-US" sz="1600" dirty="0"/>
              <a:t> </a:t>
            </a:r>
            <a:r>
              <a:rPr lang="ru-RU" sz="1600" dirty="0"/>
              <a:t>акрополь в Афинах, внесённый в список Всемирного</a:t>
            </a:r>
            <a:r>
              <a:rPr lang="en-US" sz="1600" dirty="0"/>
              <a:t> </a:t>
            </a:r>
            <a:r>
              <a:rPr lang="ru-RU" sz="1600" dirty="0"/>
              <a:t>наследия.</a:t>
            </a:r>
            <a:endParaRPr lang="en-US" sz="1600" dirty="0"/>
          </a:p>
          <a:p>
            <a:pPr marL="0" indent="0">
              <a:buNone/>
            </a:pPr>
            <a:r>
              <a:rPr lang="ru-RU" sz="1600" b="1" dirty="0"/>
              <a:t>Парфенон 5 </a:t>
            </a:r>
            <a:r>
              <a:rPr lang="ru-RU" sz="1600" dirty="0"/>
              <a:t>Памятник античной архитектуры, древнегреческий храм,</a:t>
            </a:r>
            <a:r>
              <a:rPr lang="en-US" sz="1600" dirty="0"/>
              <a:t> </a:t>
            </a:r>
            <a:r>
              <a:rPr lang="ru-RU" sz="1600" dirty="0"/>
              <a:t>расположенный на афинском Акрополе, главный храм </a:t>
            </a:r>
            <a:r>
              <a:rPr lang="ru-RU" sz="1600" dirty="0" err="1"/>
              <a:t>вдревних</a:t>
            </a:r>
            <a:r>
              <a:rPr lang="ru-RU" sz="1600" dirty="0"/>
              <a:t> Афинах, посвящённый покровительнице этого</a:t>
            </a:r>
            <a:r>
              <a:rPr lang="en-US" sz="1600" dirty="0"/>
              <a:t> </a:t>
            </a:r>
            <a:r>
              <a:rPr lang="ru-RU" sz="1600" dirty="0"/>
              <a:t>города и всей Аттики, богине Афине-Деве</a:t>
            </a:r>
          </a:p>
          <a:p>
            <a:pPr marL="0" indent="0">
              <a:buNone/>
            </a:pPr>
            <a:r>
              <a:rPr lang="ru-RU" sz="1400" dirty="0"/>
              <a:t>Культурно-историческая</a:t>
            </a:r>
            <a:r>
              <a:rPr lang="en-US" sz="1400" dirty="0"/>
              <a:t> </a:t>
            </a:r>
            <a:r>
              <a:rPr lang="ru-RU" sz="1400" dirty="0"/>
              <a:t>эпоха</a:t>
            </a:r>
            <a:r>
              <a:rPr lang="en-US" sz="1400" dirty="0"/>
              <a:t> </a:t>
            </a:r>
            <a:r>
              <a:rPr lang="ru-RU" sz="1400" dirty="0"/>
              <a:t>Древняя Греция (античная Греция)</a:t>
            </a:r>
            <a:endParaRPr lang="en-US" sz="1400" dirty="0"/>
          </a:p>
          <a:p>
            <a:pPr marL="0" indent="0">
              <a:buNone/>
            </a:pPr>
            <a:endParaRPr lang="ru-RU" sz="1400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7434EF5A-B371-4CA1-96BC-662B4A44AA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668538"/>
              </p:ext>
            </p:extLst>
          </p:nvPr>
        </p:nvGraphicFramePr>
        <p:xfrm>
          <a:off x="266700" y="1231900"/>
          <a:ext cx="11379198" cy="5739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93066">
                  <a:extLst>
                    <a:ext uri="{9D8B030D-6E8A-4147-A177-3AD203B41FA5}">
                      <a16:colId xmlns:a16="http://schemas.microsoft.com/office/drawing/2014/main" val="2553519569"/>
                    </a:ext>
                  </a:extLst>
                </a:gridCol>
                <a:gridCol w="3793066">
                  <a:extLst>
                    <a:ext uri="{9D8B030D-6E8A-4147-A177-3AD203B41FA5}">
                      <a16:colId xmlns:a16="http://schemas.microsoft.com/office/drawing/2014/main" val="3109491930"/>
                    </a:ext>
                  </a:extLst>
                </a:gridCol>
                <a:gridCol w="3793066">
                  <a:extLst>
                    <a:ext uri="{9D8B030D-6E8A-4147-A177-3AD203B41FA5}">
                      <a16:colId xmlns:a16="http://schemas.microsoft.com/office/drawing/2014/main" val="2313797035"/>
                    </a:ext>
                  </a:extLst>
                </a:gridCol>
              </a:tblGrid>
              <a:tr h="1968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Фитаремат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Тильпека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Инка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20942325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Хэсли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Рокаполь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Понефран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7620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504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974B0E-1933-43C7-A50D-8FACF68BD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ru-RU" b="1" i="1" u="sng" dirty="0"/>
              <a:t>Задание № 4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A962E6-6D13-457D-9E3F-E44F4A5F5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1700"/>
            <a:ext cx="10515600" cy="5275263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/>
              <a:t>Даны два текстовых описания музыкально-танцевальных произведений.</a:t>
            </a:r>
            <a:endParaRPr lang="ru-RU" sz="2400" dirty="0"/>
          </a:p>
          <a:p>
            <a:pPr marL="0" indent="0">
              <a:buNone/>
            </a:pPr>
            <a:r>
              <a:rPr lang="ru-RU" sz="2400" b="1" dirty="0"/>
              <a:t>Заполните таблицу, поместив напротив описания произведения </a:t>
            </a:r>
            <a:r>
              <a:rPr lang="en-US" sz="2400" b="1" dirty="0"/>
              <a:t> </a:t>
            </a:r>
            <a:r>
              <a:rPr lang="ru-RU" sz="2400" b="1" dirty="0"/>
              <a:t>его название и год создания, полное имя и фамилию его автора, годы его жизни.</a:t>
            </a:r>
            <a:endParaRPr lang="en-US" sz="2400" b="1" dirty="0"/>
          </a:p>
          <a:p>
            <a:pPr marL="0" indent="0">
              <a:buNone/>
            </a:pPr>
            <a:r>
              <a:rPr lang="ru-RU" sz="2400" dirty="0"/>
              <a:t>Ответ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ru-RU" sz="2400" dirty="0"/>
              <a:t>1. Морис Жозеф Равель (1875-1937). «Болеро» для симфонического оркестра, 1928г. (6</a:t>
            </a:r>
          </a:p>
          <a:p>
            <a:pPr marL="0" indent="0">
              <a:buNone/>
            </a:pPr>
            <a:r>
              <a:rPr lang="ru-RU" sz="2400" dirty="0"/>
              <a:t>баллов)</a:t>
            </a:r>
          </a:p>
          <a:p>
            <a:pPr marL="0" indent="0">
              <a:buNone/>
            </a:pPr>
            <a:r>
              <a:rPr lang="ru-RU" sz="2400" dirty="0"/>
              <a:t>2. Дмитрий Дмитриевич Шостакович (1906-1975). Симфония №7 «Ленинградская»,</a:t>
            </a:r>
          </a:p>
          <a:p>
            <a:pPr marL="0" indent="0">
              <a:buNone/>
            </a:pPr>
            <a:r>
              <a:rPr lang="ru-RU" sz="2400" dirty="0"/>
              <a:t>Эпизод нашествия, 1941г. (6 баллов)</a:t>
            </a:r>
          </a:p>
        </p:txBody>
      </p:sp>
    </p:spTree>
    <p:extLst>
      <p:ext uri="{BB962C8B-B14F-4D97-AF65-F5344CB8AC3E}">
        <p14:creationId xmlns:p14="http://schemas.microsoft.com/office/powerpoint/2010/main" val="677061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647352-2E82-4BCB-8436-77F0AFFE8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9575"/>
          </a:xfrm>
        </p:spPr>
        <p:txBody>
          <a:bodyPr>
            <a:normAutofit fontScale="90000"/>
          </a:bodyPr>
          <a:lstStyle/>
          <a:p>
            <a:r>
              <a:rPr lang="ru-RU" sz="3200" b="1" i="1" u="sng" dirty="0"/>
              <a:t>Задание № 5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029F07-2B98-4EFF-8132-18C39EBE2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4700"/>
            <a:ext cx="10515600" cy="58166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2600" b="1" dirty="0"/>
              <a:t>Предположите, какое произведение искусства можно назвать восьмым чудом света. Напишите </a:t>
            </a:r>
            <a:r>
              <a:rPr lang="ru-RU" sz="2600" b="1" dirty="0" err="1"/>
              <a:t>пятичастное</a:t>
            </a:r>
            <a:r>
              <a:rPr lang="ru-RU" sz="2600" b="1" dirty="0"/>
              <a:t> сочинение эссе, план которого предложен ниже. </a:t>
            </a:r>
            <a:endParaRPr lang="ru-RU" sz="2600" dirty="0"/>
          </a:p>
          <a:p>
            <a:pPr marL="0" indent="0">
              <a:buNone/>
            </a:pPr>
            <a:r>
              <a:rPr lang="ru-RU" sz="2600" dirty="0"/>
              <a:t>Тезис: «Восьмым чудом света является …………………..». </a:t>
            </a:r>
          </a:p>
          <a:p>
            <a:pPr marL="0" indent="0">
              <a:buNone/>
            </a:pPr>
            <a:r>
              <a:rPr lang="ru-RU" sz="2600" dirty="0"/>
              <a:t>План:</a:t>
            </a:r>
          </a:p>
          <a:p>
            <a:pPr marL="0" indent="0">
              <a:buNone/>
            </a:pPr>
            <a:r>
              <a:rPr lang="ru-RU" sz="2600" dirty="0"/>
              <a:t>1. Введение.</a:t>
            </a:r>
          </a:p>
          <a:p>
            <a:pPr marL="0" indent="0">
              <a:buNone/>
            </a:pPr>
            <a:r>
              <a:rPr lang="ru-RU" sz="2600" dirty="0"/>
              <a:t>2. Тезис.</a:t>
            </a:r>
          </a:p>
          <a:p>
            <a:pPr marL="0" indent="0">
              <a:buNone/>
            </a:pPr>
            <a:r>
              <a:rPr lang="ru-RU" sz="2600" dirty="0"/>
              <a:t>3. Три аргумента в пользу тезиса.</a:t>
            </a:r>
          </a:p>
          <a:p>
            <a:pPr marL="0" indent="0">
              <a:buNone/>
            </a:pPr>
            <a:r>
              <a:rPr lang="ru-RU" sz="2600" dirty="0"/>
              <a:t>4. Перефразировка тезиса.</a:t>
            </a:r>
          </a:p>
          <a:p>
            <a:pPr marL="0" indent="0">
              <a:buNone/>
            </a:pPr>
            <a:r>
              <a:rPr lang="ru-RU" sz="2600" dirty="0"/>
              <a:t>5. Вывод.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ru-RU" sz="2600" dirty="0"/>
              <a:t>Оценивается индивидуально.</a:t>
            </a:r>
          </a:p>
          <a:p>
            <a:pPr marL="0" indent="0">
              <a:buNone/>
            </a:pPr>
            <a:r>
              <a:rPr lang="ru-RU" sz="2600" dirty="0"/>
              <a:t>1.Участник указывает в тезисе известное произведение искусства. </a:t>
            </a:r>
          </a:p>
          <a:p>
            <a:pPr marL="0" indent="0">
              <a:buNone/>
            </a:pPr>
            <a:r>
              <a:rPr lang="ru-RU" sz="2600" dirty="0"/>
              <a:t>2.В сочинении четко просматриваются пять частей. </a:t>
            </a:r>
          </a:p>
          <a:p>
            <a:pPr marL="0" indent="0">
              <a:buNone/>
            </a:pPr>
            <a:r>
              <a:rPr lang="ru-RU" sz="2600" dirty="0"/>
              <a:t>3.В третьей части за каждый логический, весомый аргумент</a:t>
            </a:r>
          </a:p>
          <a:p>
            <a:pPr marL="0" indent="0">
              <a:buNone/>
            </a:pPr>
            <a:r>
              <a:rPr lang="ru-RU" sz="2600" dirty="0"/>
              <a:t>4. В работе отсутствуют языковые, речевые и грамматические ошибки. </a:t>
            </a:r>
          </a:p>
        </p:txBody>
      </p:sp>
    </p:spTree>
    <p:extLst>
      <p:ext uri="{BB962C8B-B14F-4D97-AF65-F5344CB8AC3E}">
        <p14:creationId xmlns:p14="http://schemas.microsoft.com/office/powerpoint/2010/main" val="42636629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833</Words>
  <Application>Microsoft Office PowerPoint</Application>
  <PresentationFormat>Широкоэкранный</PresentationFormat>
  <Paragraphs>100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Задание № 1 </vt:lpstr>
      <vt:lpstr>Презентация PowerPoint</vt:lpstr>
      <vt:lpstr>Задание № 2 </vt:lpstr>
      <vt:lpstr>Презентация PowerPoint</vt:lpstr>
      <vt:lpstr>Презентация PowerPoint</vt:lpstr>
      <vt:lpstr>Задание № 3</vt:lpstr>
      <vt:lpstr>Задание № 4</vt:lpstr>
      <vt:lpstr>Задание №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8</cp:revision>
  <dcterms:created xsi:type="dcterms:W3CDTF">2024-09-17T04:59:46Z</dcterms:created>
  <dcterms:modified xsi:type="dcterms:W3CDTF">2024-09-17T05:43:40Z</dcterms:modified>
</cp:coreProperties>
</file>