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9EF74-4F87-4D99-B08E-586E34640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E79FBF-4CD6-46EC-9518-E813BB489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F48709-4F91-4575-89C0-8462D930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4748-0512-42B3-B193-EC979CFB71B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FC2C8-2D50-4D4E-9BD8-E769233B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C6FAE-F672-46B6-9ED6-358FE17D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514C-A282-46E5-9F1E-47DF11AA8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0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32634-7D49-44A6-8847-4D1355B1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8C416D-C052-48C0-9AB6-D25871A88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B9348E-91F7-4EB6-AE59-D57C00D8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4748-0512-42B3-B193-EC979CFB71B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E88A6-A606-46CC-88C6-5908E34B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DD18D-DF1F-41F5-BA7B-7DA0179E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514C-A282-46E5-9F1E-47DF11AA8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0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D399BF-D96A-40AE-97BD-4D8119F38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DF24E5-2F3A-48F4-B1CA-664EED49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39BE3-2F00-44F6-86B4-95CC3EAB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4748-0512-42B3-B193-EC979CFB71B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1F05F4-AD47-4713-87BB-8A628AC8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DC73B2-DFDC-4305-A15E-A490EB6C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514C-A282-46E5-9F1E-47DF11AA8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2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37FE0-01C0-463F-877E-16810723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EECD4A-210D-4870-A912-5E29F9AA1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ECB216-1B51-4C44-BFE2-1F9F9803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4748-0512-42B3-B193-EC979CFB71B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C9B0AA-9BD7-4FB4-8B4E-4D26C54D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F0CDC-2646-483F-A03B-797D56E0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514C-A282-46E5-9F1E-47DF11AA8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24094-1F8C-4174-872C-F66A927B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C17227-AF56-466B-8839-C005B768B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1F4E6-A9D8-4F84-8376-E849A3F0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4748-0512-42B3-B193-EC979CFB71B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344822-5E00-4BC6-BCC1-AF11679CD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EDC9D9-A2F1-4CF3-AAA0-4A7B4FDD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514C-A282-46E5-9F1E-47DF11AA8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0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F8CC7-E44D-4079-95A0-1D0ABE8C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29AE9-9342-4EAF-BF61-F8208400C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E8B68D-E829-45BF-9056-7AA509A04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53B82-8335-4DAE-B0F7-4A03991B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4748-0512-42B3-B193-EC979CFB71B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703A3C-65F8-466F-AF2B-6ACA8434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E812-720D-4192-A4F2-0513E9E1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514C-A282-46E5-9F1E-47DF11AA8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7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E9090-94CC-473A-8401-7904F26B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1228F7-BCE5-41F5-9D3C-91F1AE7E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C1729D-941C-4FDB-94E6-76736FBF2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A4FD12-90D3-4848-86DE-ED76AE945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958F05-2299-4D75-BFBA-88277AFA1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6BB964-928C-41E5-8B68-5EFDD018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4748-0512-42B3-B193-EC979CFB71B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53664F-9BA3-486E-B060-1CB84568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687AAA-8D01-4616-9914-39E38E38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514C-A282-46E5-9F1E-47DF11AA8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1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57129-90AB-405C-ABB3-B7A2D636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822A6F-C810-4BB4-8E5B-C67C19A9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4748-0512-42B3-B193-EC979CFB71B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7AE822-9D5A-45CF-B54A-9314C734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B45837-8E92-447A-B662-3DA78B93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514C-A282-46E5-9F1E-47DF11AA8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9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C0471E-99F8-4627-8805-18A3BD32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4748-0512-42B3-B193-EC979CFB71B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CA3B21-BAF9-4B9D-9B38-1C00F004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4B869A-012A-4FF3-AF91-BBB21AB2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514C-A282-46E5-9F1E-47DF11AA8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24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E62DF-9EC6-4F78-88E0-1E3C30B0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FB885A-1D21-4442-B9E5-3679E5143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2B8007-CD20-4495-9416-7E1AAD9EB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2669DF-847C-490D-B594-A8B89426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4748-0512-42B3-B193-EC979CFB71B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DCE8-ED24-47CD-9931-1B29A2A5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E5BF5F-74A0-46D5-89CF-E189051A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514C-A282-46E5-9F1E-47DF11AA8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5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05726-1F0E-4ACE-9B30-7D47E745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40F051-0361-4163-B597-08C774880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2AE0B1-6BDB-4504-803A-658F6EBC4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A51217-9525-4495-AA32-0132010E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4748-0512-42B3-B193-EC979CFB71B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F8841B-9D96-4551-BE79-7AE229398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4C6E01-0067-4A8F-BACB-86E5BBB4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514C-A282-46E5-9F1E-47DF11AA8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29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9A046-567D-4D11-A481-E11447877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631DE-BFE0-495A-B97F-9CA47E67F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5A2B2-8324-466B-9987-423B20F6F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84748-0512-42B3-B193-EC979CFB71B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0DA35-112C-4026-96D8-11E71AC62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A88724-F8F2-46F8-AAB7-B97733195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F514C-A282-46E5-9F1E-47DF11AA8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79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jpeg"/><Relationship Id="rId3" Type="http://schemas.openxmlformats.org/officeDocument/2006/relationships/image" Target="../media/image16.emf"/><Relationship Id="rId7" Type="http://schemas.openxmlformats.org/officeDocument/2006/relationships/image" Target="../media/image20.jpeg"/><Relationship Id="rId12" Type="http://schemas.openxmlformats.org/officeDocument/2006/relationships/image" Target="../media/image25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jpeg"/><Relationship Id="rId9" Type="http://schemas.openxmlformats.org/officeDocument/2006/relationships/image" Target="../media/image22.emf"/><Relationship Id="rId1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9C4AF-61B9-4941-8F06-C9CD8051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Задание № 1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F0AEF-2687-4F7F-969F-669146CF9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14400"/>
            <a:ext cx="11640320" cy="52625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Постарайтесь узнать картину по фрагменту. Ответы впишите в специальную таблицу: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   1                        2                        3                    4                   5                    6                     7                  8                  9                  10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2400" dirty="0"/>
              <a:t>Ответ</a:t>
            </a:r>
            <a:r>
              <a:rPr lang="en-US" sz="2400" dirty="0"/>
              <a:t>: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4AD14E-505B-40DD-81B0-69EFBFC78F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2" y="1861737"/>
            <a:ext cx="1270267" cy="122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40AA5A-45CC-429B-8499-84241808C8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68" y="1861736"/>
            <a:ext cx="1206499" cy="122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648203-3F32-475C-B60A-ADF350E284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36" y="1861736"/>
            <a:ext cx="1074493" cy="118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7C3ACA-CF6E-46AF-88C7-6054A3025DC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85" y="1861736"/>
            <a:ext cx="1074493" cy="118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9A9A-F52C-4575-B666-CEEB1ECAC11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57" y="1861736"/>
            <a:ext cx="1074493" cy="11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82D21C-27D2-4FBF-A2F9-D940C4049B6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35" y="1883167"/>
            <a:ext cx="1037178" cy="118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0C8735-7686-4C05-81C9-A45F6E20A2C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99" y="1883167"/>
            <a:ext cx="1037178" cy="115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BCF4C8-AB3B-48EC-A383-E238CD46A1F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052" y="1883166"/>
            <a:ext cx="1070364" cy="115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737B6E-B348-4FE4-9447-6E4AD67734F8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014" y="1861736"/>
            <a:ext cx="975840" cy="115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58C53E-90B1-451D-A4A8-C55510A2BF76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977" y="1861736"/>
            <a:ext cx="985020" cy="11505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E9BD8190-E9F3-41C6-8D92-C55C66098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220943"/>
              </p:ext>
            </p:extLst>
          </p:nvPr>
        </p:nvGraphicFramePr>
        <p:xfrm>
          <a:off x="431799" y="4292600"/>
          <a:ext cx="11640319" cy="93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032">
                  <a:extLst>
                    <a:ext uri="{9D8B030D-6E8A-4147-A177-3AD203B41FA5}">
                      <a16:colId xmlns:a16="http://schemas.microsoft.com/office/drawing/2014/main" val="1036180887"/>
                    </a:ext>
                  </a:extLst>
                </a:gridCol>
                <a:gridCol w="1164032">
                  <a:extLst>
                    <a:ext uri="{9D8B030D-6E8A-4147-A177-3AD203B41FA5}">
                      <a16:colId xmlns:a16="http://schemas.microsoft.com/office/drawing/2014/main" val="861948052"/>
                    </a:ext>
                  </a:extLst>
                </a:gridCol>
                <a:gridCol w="1164032">
                  <a:extLst>
                    <a:ext uri="{9D8B030D-6E8A-4147-A177-3AD203B41FA5}">
                      <a16:colId xmlns:a16="http://schemas.microsoft.com/office/drawing/2014/main" val="2409207698"/>
                    </a:ext>
                  </a:extLst>
                </a:gridCol>
                <a:gridCol w="1164032">
                  <a:extLst>
                    <a:ext uri="{9D8B030D-6E8A-4147-A177-3AD203B41FA5}">
                      <a16:colId xmlns:a16="http://schemas.microsoft.com/office/drawing/2014/main" val="1023190155"/>
                    </a:ext>
                  </a:extLst>
                </a:gridCol>
                <a:gridCol w="1073091">
                  <a:extLst>
                    <a:ext uri="{9D8B030D-6E8A-4147-A177-3AD203B41FA5}">
                      <a16:colId xmlns:a16="http://schemas.microsoft.com/office/drawing/2014/main" val="2863802538"/>
                    </a:ext>
                  </a:extLst>
                </a:gridCol>
                <a:gridCol w="1254972">
                  <a:extLst>
                    <a:ext uri="{9D8B030D-6E8A-4147-A177-3AD203B41FA5}">
                      <a16:colId xmlns:a16="http://schemas.microsoft.com/office/drawing/2014/main" val="2564255743"/>
                    </a:ext>
                  </a:extLst>
                </a:gridCol>
                <a:gridCol w="1164032">
                  <a:extLst>
                    <a:ext uri="{9D8B030D-6E8A-4147-A177-3AD203B41FA5}">
                      <a16:colId xmlns:a16="http://schemas.microsoft.com/office/drawing/2014/main" val="2840439797"/>
                    </a:ext>
                  </a:extLst>
                </a:gridCol>
                <a:gridCol w="1164032">
                  <a:extLst>
                    <a:ext uri="{9D8B030D-6E8A-4147-A177-3AD203B41FA5}">
                      <a16:colId xmlns:a16="http://schemas.microsoft.com/office/drawing/2014/main" val="2041607732"/>
                    </a:ext>
                  </a:extLst>
                </a:gridCol>
                <a:gridCol w="1164032">
                  <a:extLst>
                    <a:ext uri="{9D8B030D-6E8A-4147-A177-3AD203B41FA5}">
                      <a16:colId xmlns:a16="http://schemas.microsoft.com/office/drawing/2014/main" val="3801909896"/>
                    </a:ext>
                  </a:extLst>
                </a:gridCol>
                <a:gridCol w="1164032">
                  <a:extLst>
                    <a:ext uri="{9D8B030D-6E8A-4147-A177-3AD203B41FA5}">
                      <a16:colId xmlns:a16="http://schemas.microsoft.com/office/drawing/2014/main" val="3929109475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96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r>
                        <a:rPr lang="ru-RU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234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470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5EC75-9FBC-49A0-8B22-8D0BF964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104"/>
            <a:ext cx="10515600" cy="181413"/>
          </a:xfrm>
        </p:spPr>
        <p:txBody>
          <a:bodyPr>
            <a:noAutofit/>
          </a:bodyPr>
          <a:lstStyle/>
          <a:p>
            <a:r>
              <a:rPr lang="ru-RU" sz="3200" dirty="0"/>
              <a:t>Задание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6238C-9856-4411-8DFA-F3282EC9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6234"/>
            <a:ext cx="10515600" cy="5430729"/>
          </a:xfrm>
        </p:spPr>
        <p:txBody>
          <a:bodyPr/>
          <a:lstStyle/>
          <a:p>
            <a:r>
              <a:rPr lang="ru-RU" sz="1800" b="1" dirty="0"/>
              <a:t>Творческое задание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Составить программу (сценарий) литературно-музыкального вечера, посвященному А.С. Пушкину. Творческое задание оценивается по данным критериям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C1D2E24-FAC7-4D2D-ABF6-DD8CB30FF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36523"/>
              </p:ext>
            </p:extLst>
          </p:nvPr>
        </p:nvGraphicFramePr>
        <p:xfrm>
          <a:off x="693684" y="1744717"/>
          <a:ext cx="11035862" cy="4908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367">
                  <a:extLst>
                    <a:ext uri="{9D8B030D-6E8A-4147-A177-3AD203B41FA5}">
                      <a16:colId xmlns:a16="http://schemas.microsoft.com/office/drawing/2014/main" val="770224891"/>
                    </a:ext>
                  </a:extLst>
                </a:gridCol>
                <a:gridCol w="7924288">
                  <a:extLst>
                    <a:ext uri="{9D8B030D-6E8A-4147-A177-3AD203B41FA5}">
                      <a16:colId xmlns:a16="http://schemas.microsoft.com/office/drawing/2014/main" val="3163873671"/>
                    </a:ext>
                  </a:extLst>
                </a:gridCol>
                <a:gridCol w="2713207">
                  <a:extLst>
                    <a:ext uri="{9D8B030D-6E8A-4147-A177-3AD203B41FA5}">
                      <a16:colId xmlns:a16="http://schemas.microsoft.com/office/drawing/2014/main" val="2151520319"/>
                    </a:ext>
                  </a:extLst>
                </a:gridCol>
              </a:tblGrid>
              <a:tr h="5054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Критерии оценивания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9328"/>
                  </a:ext>
                </a:extLst>
              </a:tr>
              <a:tr h="50541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Название (тема) мероприятия.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539788"/>
                  </a:ext>
                </a:extLst>
              </a:tr>
              <a:tr h="372476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Литературный эпиграф, посвященный теме</a:t>
                      </a:r>
                      <a:r>
                        <a:rPr lang="en-US" sz="1600" dirty="0"/>
                        <a:t> </a:t>
                      </a:r>
                      <a:r>
                        <a:rPr lang="ru-RU" sz="1600" dirty="0"/>
                        <a:t>мероприятия.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93164"/>
                  </a:ext>
                </a:extLst>
              </a:tr>
              <a:tr h="65183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Оформление зала, литературной гостиной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(выставка книг, портреты, иллюстрации и др.)</a:t>
                      </a:r>
                      <a:r>
                        <a:rPr lang="en-US" sz="1600" dirty="0"/>
                        <a:t> </a:t>
                      </a:r>
                      <a:r>
                        <a:rPr lang="ru-RU" sz="1600" dirty="0"/>
                        <a:t>Оборудование и реквизит.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99131"/>
                  </a:ext>
                </a:extLst>
              </a:tr>
              <a:tr h="50541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Музыкальное оформление (видеоматериалы, аудиозаписи).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095245"/>
                  </a:ext>
                </a:extLst>
              </a:tr>
              <a:tr h="65183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Целевая аудитория (рекомендуется учитывать возрастные особенности аудитории).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186120"/>
                  </a:ext>
                </a:extLst>
              </a:tr>
              <a:tr h="1210545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Композиция содержания сценария как основное средство художественной организации сценарного материала. Сценарий включает в себя следующие элементы: экспозицию (вступительная часть) пролог, завязку действия, само основное действие, развязку, финал.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478796"/>
                  </a:ext>
                </a:extLst>
              </a:tr>
              <a:tr h="505412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Рефлексия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69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23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DB6DA-956B-47C9-8A0A-8CC16341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Задание № 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FCFAC8-B878-403F-BF42-ACDD776AC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863600"/>
            <a:ext cx="11391900" cy="5313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Кинематограф может выступать в роли машины времени, перенести </a:t>
            </a:r>
            <a:br>
              <a:rPr lang="ru-RU" dirty="0"/>
            </a:br>
            <a:r>
              <a:rPr lang="ru-RU" dirty="0"/>
              <a:t>в кабинет легендарного ученого, давно ушедшего из жизни художника, писателя, композитора. Одному из известнейших художников посвящено семь художественных фильмов.</a:t>
            </a:r>
          </a:p>
          <a:p>
            <a:pPr marL="0" indent="0">
              <a:buNone/>
            </a:pPr>
            <a:r>
              <a:rPr lang="ru-RU" dirty="0"/>
              <a:t>Даны кадры из разных художественных фильмов, посвященных жизни </a:t>
            </a:r>
            <a:br>
              <a:rPr lang="ru-RU" dirty="0"/>
            </a:br>
            <a:r>
              <a:rPr lang="ru-RU" dirty="0"/>
              <a:t>и творчеству выдающегося художника, позволяющие увидеть, как он работал.</a:t>
            </a:r>
          </a:p>
          <a:p>
            <a:pPr marL="0" indent="0">
              <a:buNone/>
            </a:pPr>
            <a:r>
              <a:rPr lang="ru-RU" b="1" dirty="0"/>
              <a:t>Рассмотрите изображения. Напишите:</a:t>
            </a:r>
            <a:endParaRPr lang="ru-RU" dirty="0"/>
          </a:p>
          <a:p>
            <a:r>
              <a:rPr lang="ru-RU" dirty="0"/>
              <a:t>1. Имя и фамилию этого художника, век, к которому относится его жизнь </a:t>
            </a:r>
            <a:br>
              <a:rPr lang="ru-RU" dirty="0"/>
            </a:br>
            <a:r>
              <a:rPr lang="ru-RU" dirty="0"/>
              <a:t>и творчество;</a:t>
            </a:r>
          </a:p>
          <a:p>
            <a:r>
              <a:rPr lang="ru-RU" dirty="0"/>
              <a:t>2. Названия его работ, которые читаются или с которыми ассоциируются приведенные кадры;</a:t>
            </a:r>
          </a:p>
          <a:p>
            <a:r>
              <a:rPr lang="ru-RU" dirty="0"/>
              <a:t>3. Художественные приемы, передающие особенности авторского стиля художника в кинокадрах №№ 3, 8, 9;</a:t>
            </a:r>
          </a:p>
          <a:p>
            <a:r>
              <a:rPr lang="ru-RU" dirty="0"/>
              <a:t>4. Три слова или словосочетания, отражающие настроение художника </a:t>
            </a:r>
            <a:br>
              <a:rPr lang="ru-RU" dirty="0"/>
            </a:br>
            <a:r>
              <a:rPr lang="ru-RU" dirty="0"/>
              <a:t>в кадре № 8 и художественные средства его передающие.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63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Безымянный">
            <a:extLst>
              <a:ext uri="{FF2B5EF4-FFF2-40B4-BE49-F238E27FC236}">
                <a16:creationId xmlns:a16="http://schemas.microsoft.com/office/drawing/2014/main" id="{857482A3-9879-4C5E-8007-10DA120A1E5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62" y="76200"/>
            <a:ext cx="6156476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84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D70F9A-7F8B-4BC3-808D-B1E2481E7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"/>
            <a:ext cx="10515600" cy="6565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Ответ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1800" b="1" dirty="0"/>
              <a:t>1.  </a:t>
            </a:r>
            <a:r>
              <a:rPr lang="ru-RU" sz="1800" dirty="0"/>
              <a:t>Винсент Ван Гог, XIX век,</a:t>
            </a:r>
            <a:endParaRPr lang="en-US" sz="1800" dirty="0"/>
          </a:p>
          <a:p>
            <a:pPr marL="0" indent="0">
              <a:buNone/>
            </a:pPr>
            <a:r>
              <a:rPr lang="ru-RU" sz="1800" b="1" dirty="0"/>
              <a:t>2. </a:t>
            </a:r>
            <a:r>
              <a:rPr lang="ru-RU" sz="1800" dirty="0"/>
              <a:t>№ 1 – «Подсолнухи»,</a:t>
            </a:r>
            <a:endParaRPr lang="en-US" sz="1800" dirty="0"/>
          </a:p>
          <a:p>
            <a:pPr marL="0" indent="0">
              <a:buNone/>
            </a:pPr>
            <a:r>
              <a:rPr lang="ru-RU" sz="1800" dirty="0"/>
              <a:t>№ 2 – «Автопортрет»,</a:t>
            </a:r>
          </a:p>
          <a:p>
            <a:pPr marL="0" indent="0">
              <a:buNone/>
            </a:pPr>
            <a:r>
              <a:rPr lang="ru-RU" sz="1800" dirty="0"/>
              <a:t>№ 3 –«Автопортрет»,</a:t>
            </a:r>
          </a:p>
          <a:p>
            <a:pPr marL="0" indent="0">
              <a:buNone/>
            </a:pPr>
            <a:r>
              <a:rPr lang="ru-RU" sz="1800" dirty="0"/>
              <a:t>№ 4 – «Пшеничное поле»</a:t>
            </a:r>
          </a:p>
          <a:p>
            <a:pPr marL="0" indent="0">
              <a:buNone/>
            </a:pPr>
            <a:r>
              <a:rPr lang="ru-RU" sz="1800" dirty="0"/>
              <a:t>№ 5 – «Звездная ночь»,</a:t>
            </a:r>
          </a:p>
          <a:p>
            <a:pPr marL="0" indent="0">
              <a:buNone/>
            </a:pPr>
            <a:r>
              <a:rPr lang="ru-RU" sz="1800" dirty="0"/>
              <a:t>№ 6 – «Портрет доктора Гоше»,</a:t>
            </a:r>
          </a:p>
          <a:p>
            <a:pPr marL="0" indent="0">
              <a:buNone/>
            </a:pPr>
            <a:r>
              <a:rPr lang="ru-RU" sz="1800" dirty="0"/>
              <a:t>№ 7 – «Фруктовый сад в цвету»</a:t>
            </a:r>
            <a:endParaRPr lang="en-US" sz="1800" dirty="0"/>
          </a:p>
          <a:p>
            <a:pPr marL="0" indent="0">
              <a:buNone/>
            </a:pPr>
            <a:r>
              <a:rPr lang="ru-RU" sz="1800" b="1" dirty="0"/>
              <a:t>3. </a:t>
            </a:r>
            <a:r>
              <a:rPr lang="ru-RU" sz="1800" dirty="0"/>
              <a:t>№ 3. Использование ярких и контрастных цветов, позволяющих</a:t>
            </a:r>
            <a:r>
              <a:rPr lang="en-US" sz="1800" dirty="0"/>
              <a:t> </a:t>
            </a:r>
            <a:r>
              <a:rPr lang="ru-RU" sz="1800" dirty="0"/>
              <a:t>зазвучать темные тона простых бытовых предметов,</a:t>
            </a:r>
          </a:p>
          <a:p>
            <a:pPr marL="0" indent="0">
              <a:buNone/>
            </a:pPr>
            <a:r>
              <a:rPr lang="ru-RU" sz="1800" dirty="0"/>
              <a:t>№ 8. В кадре листья, высвечены, как обычно передаются густыми,</a:t>
            </a:r>
            <a:r>
              <a:rPr lang="en-US" sz="1800" dirty="0"/>
              <a:t> </a:t>
            </a:r>
            <a:r>
              <a:rPr lang="ru-RU" sz="1800" dirty="0"/>
              <a:t>ритмичными мазками, в работах художника;</a:t>
            </a:r>
            <a:endParaRPr lang="en-US" sz="1800" dirty="0"/>
          </a:p>
          <a:p>
            <a:pPr marL="0" indent="0">
              <a:buNone/>
            </a:pPr>
            <a:r>
              <a:rPr lang="ru-RU" sz="1800" dirty="0"/>
              <a:t>№ 9. В кадре кустарник, высвечен, как обычно передается густыми</a:t>
            </a:r>
            <a:r>
              <a:rPr lang="en-US" sz="1800" dirty="0"/>
              <a:t> </a:t>
            </a:r>
            <a:r>
              <a:rPr lang="ru-RU" sz="1800" dirty="0"/>
              <a:t>ритмичными мазками, близкими к приёму </a:t>
            </a:r>
            <a:r>
              <a:rPr lang="ru-RU" sz="1800" dirty="0" err="1"/>
              <a:t>импасто</a:t>
            </a:r>
            <a:r>
              <a:rPr lang="ru-RU" sz="1800" dirty="0"/>
              <a:t>, в работах</a:t>
            </a:r>
            <a:r>
              <a:rPr lang="en-US" sz="1800" dirty="0"/>
              <a:t> </a:t>
            </a:r>
            <a:r>
              <a:rPr lang="ru-RU" sz="1800" dirty="0"/>
              <a:t>художника.</a:t>
            </a:r>
            <a:r>
              <a:rPr lang="en-US" sz="1800" dirty="0"/>
              <a:t> </a:t>
            </a:r>
            <a:r>
              <a:rPr lang="ru-RU" sz="1800" dirty="0"/>
              <a:t>Может быть также отмечена работа художника на пленэре.</a:t>
            </a:r>
            <a:endParaRPr lang="en-US" sz="1800" dirty="0"/>
          </a:p>
          <a:p>
            <a:pPr marL="0" indent="0">
              <a:buNone/>
            </a:pPr>
            <a:r>
              <a:rPr lang="ru-RU" sz="1800" b="1" dirty="0"/>
              <a:t>4. </a:t>
            </a:r>
            <a:r>
              <a:rPr lang="ru-RU" sz="1800" dirty="0"/>
              <a:t>Настроение художника</a:t>
            </a:r>
            <a:r>
              <a:rPr lang="en-US" sz="1800" dirty="0"/>
              <a:t> </a:t>
            </a:r>
            <a:r>
              <a:rPr lang="ru-RU" sz="1800" dirty="0"/>
              <a:t>Радость общения с миром,</a:t>
            </a:r>
            <a:r>
              <a:rPr lang="en-US" sz="1800" dirty="0"/>
              <a:t> </a:t>
            </a:r>
            <a:r>
              <a:rPr lang="ru-RU" sz="1800" dirty="0"/>
              <a:t>погружение в природу,</a:t>
            </a:r>
            <a:r>
              <a:rPr lang="en-US" sz="1800" dirty="0"/>
              <a:t> </a:t>
            </a:r>
            <a:r>
              <a:rPr lang="ru-RU" sz="1800" dirty="0"/>
              <a:t>растворенность в ней,</a:t>
            </a:r>
          </a:p>
          <a:p>
            <a:pPr marL="0" indent="0">
              <a:buNone/>
            </a:pPr>
            <a:r>
              <a:rPr lang="ru-RU" sz="1800" dirty="0"/>
              <a:t>Средства выражения:</a:t>
            </a:r>
            <a:r>
              <a:rPr lang="en-US" sz="1800" dirty="0"/>
              <a:t> </a:t>
            </a:r>
            <a:r>
              <a:rPr lang="ru-RU" sz="1800" dirty="0"/>
              <a:t>погруженность в листву большей части тела,</a:t>
            </a:r>
            <a:r>
              <a:rPr lang="en-US" sz="1800" dirty="0"/>
              <a:t> </a:t>
            </a:r>
            <a:r>
              <a:rPr lang="ru-RU" sz="1800" dirty="0"/>
              <a:t>раскинутые руки ладонями вверх,</a:t>
            </a:r>
            <a:r>
              <a:rPr lang="en-US" sz="1800" dirty="0"/>
              <a:t> </a:t>
            </a:r>
            <a:r>
              <a:rPr lang="ru-RU" sz="1800" dirty="0"/>
              <a:t>взгляд в небо.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388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09B03-5245-4DDE-810F-88C6A1372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6075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434EB8-88FC-44C8-B364-0F07E3929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Исходя, из особенностей стиля, формы, эстетических решений </a:t>
            </a:r>
            <a:br>
              <a:rPr lang="ru-RU" b="1" dirty="0"/>
            </a:br>
            <a:r>
              <a:rPr lang="ru-RU" b="1" dirty="0"/>
              <a:t>и описания приведённого в задании, определите – какой музей изображён на каждой иллюстрации обозначенной цифрой?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                                                                      </a:t>
            </a:r>
            <a:r>
              <a:rPr lang="ru-RU" b="1" dirty="0"/>
              <a:t>Ответ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b="1" dirty="0"/>
              <a:t>                                                                        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1">
            <a:extLst>
              <a:ext uri="{FF2B5EF4-FFF2-40B4-BE49-F238E27FC236}">
                <a16:creationId xmlns:a16="http://schemas.microsoft.com/office/drawing/2014/main" id="{336493D9-5AAA-4392-BAA7-2A65813A91A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82"/>
          <a:stretch/>
        </p:blipFill>
        <p:spPr bwMode="auto">
          <a:xfrm>
            <a:off x="838200" y="2227263"/>
            <a:ext cx="5939790" cy="4295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454D228-AFC3-46D9-8D5B-919EC42F3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604885"/>
              </p:ext>
            </p:extLst>
          </p:nvPr>
        </p:nvGraphicFramePr>
        <p:xfrm>
          <a:off x="6777990" y="3136900"/>
          <a:ext cx="5160012" cy="154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003">
                  <a:extLst>
                    <a:ext uri="{9D8B030D-6E8A-4147-A177-3AD203B41FA5}">
                      <a16:colId xmlns:a16="http://schemas.microsoft.com/office/drawing/2014/main" val="2430382956"/>
                    </a:ext>
                  </a:extLst>
                </a:gridCol>
                <a:gridCol w="1290003">
                  <a:extLst>
                    <a:ext uri="{9D8B030D-6E8A-4147-A177-3AD203B41FA5}">
                      <a16:colId xmlns:a16="http://schemas.microsoft.com/office/drawing/2014/main" val="1405225046"/>
                    </a:ext>
                  </a:extLst>
                </a:gridCol>
                <a:gridCol w="1290003">
                  <a:extLst>
                    <a:ext uri="{9D8B030D-6E8A-4147-A177-3AD203B41FA5}">
                      <a16:colId xmlns:a16="http://schemas.microsoft.com/office/drawing/2014/main" val="611013768"/>
                    </a:ext>
                  </a:extLst>
                </a:gridCol>
                <a:gridCol w="1290003">
                  <a:extLst>
                    <a:ext uri="{9D8B030D-6E8A-4147-A177-3AD203B41FA5}">
                      <a16:colId xmlns:a16="http://schemas.microsoft.com/office/drawing/2014/main" val="264890376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89522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2,5,8,11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1,6,12,14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3,9,13,16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4,7,10,15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86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52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">
            <a:extLst>
              <a:ext uri="{FF2B5EF4-FFF2-40B4-BE49-F238E27FC236}">
                <a16:creationId xmlns:a16="http://schemas.microsoft.com/office/drawing/2014/main" id="{E30273F3-98AA-4966-B0BC-61AA6F0EA7E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3" b="1132"/>
          <a:stretch/>
        </p:blipFill>
        <p:spPr bwMode="auto">
          <a:xfrm>
            <a:off x="1133475" y="419100"/>
            <a:ext cx="9458325" cy="601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893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2">
            <a:extLst>
              <a:ext uri="{FF2B5EF4-FFF2-40B4-BE49-F238E27FC236}">
                <a16:creationId xmlns:a16="http://schemas.microsoft.com/office/drawing/2014/main" id="{2C4FDFE5-94AC-4BD8-8F8E-E1BE053B133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16" b="1055"/>
          <a:stretch/>
        </p:blipFill>
        <p:spPr bwMode="auto">
          <a:xfrm>
            <a:off x="511174" y="236092"/>
            <a:ext cx="5495926" cy="4130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3">
            <a:extLst>
              <a:ext uri="{FF2B5EF4-FFF2-40B4-BE49-F238E27FC236}">
                <a16:creationId xmlns:a16="http://schemas.microsoft.com/office/drawing/2014/main" id="{58231F7C-B8FC-4BFF-A385-60BC0A9F4B8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" b="1702"/>
          <a:stretch/>
        </p:blipFill>
        <p:spPr bwMode="auto">
          <a:xfrm>
            <a:off x="6184902" y="2522092"/>
            <a:ext cx="5940425" cy="4130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327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10D85-A932-4A5C-9D04-4FFFEBBA7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Задание № 4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318000-6BB5-42DC-B6BC-6C7DFF65B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887963"/>
            <a:ext cx="11598657" cy="5970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Назовите музыкальные инструменты по изображениям, подписав </a:t>
            </a:r>
            <a:br>
              <a:rPr lang="ru-RU" dirty="0"/>
            </a:br>
            <a:r>
              <a:rPr lang="ru-RU" dirty="0"/>
              <a:t>под рисунками их названия.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/>
              <a:t>1                 2               3           4           5        6              7            8         9             10              11            12                   13</a:t>
            </a:r>
          </a:p>
          <a:p>
            <a:pPr marL="0" indent="0">
              <a:buNone/>
            </a:pPr>
            <a:r>
              <a:rPr lang="ru-RU" dirty="0"/>
              <a:t>Ответ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1600" dirty="0"/>
              <a:t>1. </a:t>
            </a:r>
            <a:r>
              <a:rPr lang="ru-RU" sz="1600" dirty="0"/>
              <a:t>Кифара (можно Лира)</a:t>
            </a:r>
            <a:r>
              <a:rPr lang="en-US" sz="1600" dirty="0"/>
              <a:t>                   </a:t>
            </a:r>
            <a:r>
              <a:rPr lang="ru-RU" sz="1600" dirty="0"/>
              <a:t>9. Лютня</a:t>
            </a:r>
            <a:endParaRPr lang="en-US" sz="1600" dirty="0"/>
          </a:p>
          <a:p>
            <a:pPr marL="0" indent="0">
              <a:buNone/>
            </a:pPr>
            <a:r>
              <a:rPr lang="ru-RU" sz="1600" dirty="0"/>
              <a:t>2. Труба</a:t>
            </a:r>
            <a:r>
              <a:rPr lang="en-US" sz="1600" dirty="0"/>
              <a:t>                                                 </a:t>
            </a:r>
            <a:r>
              <a:rPr lang="ru-RU" sz="1600" dirty="0"/>
              <a:t>10. Трещотка</a:t>
            </a:r>
            <a:endParaRPr lang="en-US" sz="1600" dirty="0"/>
          </a:p>
          <a:p>
            <a:pPr marL="0" indent="0">
              <a:buNone/>
            </a:pPr>
            <a:r>
              <a:rPr lang="ru-RU" sz="1600" dirty="0"/>
              <a:t>3. Вибрафон</a:t>
            </a:r>
            <a:r>
              <a:rPr lang="en-US" sz="1600" dirty="0"/>
              <a:t>                                         </a:t>
            </a:r>
            <a:r>
              <a:rPr lang="ru-RU" sz="1600" dirty="0"/>
              <a:t>11. Орган</a:t>
            </a:r>
            <a:endParaRPr lang="en-US" sz="1600" dirty="0"/>
          </a:p>
          <a:p>
            <a:pPr marL="0" indent="0">
              <a:buNone/>
            </a:pPr>
            <a:r>
              <a:rPr lang="ru-RU" sz="1600" dirty="0"/>
              <a:t>4. Валторна</a:t>
            </a:r>
            <a:r>
              <a:rPr lang="en-US" sz="1600" dirty="0"/>
              <a:t>                                          </a:t>
            </a:r>
            <a:r>
              <a:rPr lang="ru-RU" sz="1600" dirty="0"/>
              <a:t>12. Аккордеон</a:t>
            </a:r>
            <a:endParaRPr lang="en-US" sz="1600" dirty="0"/>
          </a:p>
          <a:p>
            <a:pPr marL="0" indent="0">
              <a:buNone/>
            </a:pPr>
            <a:r>
              <a:rPr lang="ru-RU" sz="1600" dirty="0"/>
              <a:t>5. Волынка </a:t>
            </a:r>
            <a:r>
              <a:rPr lang="en-US" sz="1600" dirty="0"/>
              <a:t>                                           </a:t>
            </a:r>
            <a:r>
              <a:rPr lang="ru-RU" sz="1600" dirty="0"/>
              <a:t>13. Тромбон</a:t>
            </a:r>
            <a:endParaRPr lang="en-US" sz="1600" dirty="0"/>
          </a:p>
          <a:p>
            <a:pPr marL="0" indent="0">
              <a:buNone/>
            </a:pPr>
            <a:r>
              <a:rPr lang="ru-RU" sz="1600" dirty="0"/>
              <a:t>6. Рояль</a:t>
            </a:r>
            <a:endParaRPr lang="en-US" sz="1600" dirty="0"/>
          </a:p>
          <a:p>
            <a:pPr marL="0" indent="0">
              <a:buNone/>
            </a:pPr>
            <a:r>
              <a:rPr lang="ru-RU" sz="1600" dirty="0"/>
              <a:t>7. Гусли</a:t>
            </a:r>
            <a:endParaRPr lang="en-US" sz="1600" dirty="0"/>
          </a:p>
          <a:p>
            <a:pPr marL="0" indent="0">
              <a:buNone/>
            </a:pPr>
            <a:r>
              <a:rPr lang="ru-RU" sz="1600" dirty="0"/>
              <a:t>8. Саксофон</a:t>
            </a:r>
          </a:p>
        </p:txBody>
      </p:sp>
      <p:pic>
        <p:nvPicPr>
          <p:cNvPr id="5" name="Рисунок 4" descr="а">
            <a:extLst>
              <a:ext uri="{FF2B5EF4-FFF2-40B4-BE49-F238E27FC236}">
                <a16:creationId xmlns:a16="http://schemas.microsoft.com/office/drawing/2014/main" id="{C635C668-6CBC-4D94-9317-D77115FD67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52" y="2121456"/>
            <a:ext cx="680170" cy="86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DAFB9C-CF43-4E06-8B58-11D536AD61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91677"/>
            <a:ext cx="1088435" cy="106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а">
            <a:extLst>
              <a:ext uri="{FF2B5EF4-FFF2-40B4-BE49-F238E27FC236}">
                <a16:creationId xmlns:a16="http://schemas.microsoft.com/office/drawing/2014/main" id="{4980168D-4DFE-4A0E-85F3-4251696CA47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27" y="2190979"/>
            <a:ext cx="872675" cy="81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27A489-058B-44DF-AB5D-F78E96C9524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08" y="2283857"/>
            <a:ext cx="567874" cy="68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202740-18A4-451C-850F-4D5A729EE65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07" y="1866420"/>
            <a:ext cx="572487" cy="1259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tasks-amxk-11-mun-kostroma-21-22">
            <a:extLst>
              <a:ext uri="{FF2B5EF4-FFF2-40B4-BE49-F238E27FC236}">
                <a16:creationId xmlns:a16="http://schemas.microsoft.com/office/drawing/2014/main" id="{557C6838-85A3-4BBD-981C-42925AA51E8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62" y="2067393"/>
            <a:ext cx="739746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A621D6-A6CE-4624-A855-9932D61BD1B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61" y="2308861"/>
            <a:ext cx="824701" cy="81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8EFD32-6614-46EE-9B93-50F1BBD399F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19" y="1979368"/>
            <a:ext cx="711253" cy="110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5D2E09-709F-4DEC-99AA-072773E35ED4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91" y="2027234"/>
            <a:ext cx="691355" cy="106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1094B-BE0D-4A1F-A686-6311BF86DC93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558" y="2203288"/>
            <a:ext cx="964339" cy="90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7DAAAB-4375-42E3-B477-C7039D2BE4D7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33" y="2241784"/>
            <a:ext cx="1094319" cy="81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tasks-amxk-11-mun-kostroma-21-22">
            <a:extLst>
              <a:ext uri="{FF2B5EF4-FFF2-40B4-BE49-F238E27FC236}">
                <a16:creationId xmlns:a16="http://schemas.microsoft.com/office/drawing/2014/main" id="{69E91954-DDF8-4060-A07A-6BF4F1CE63B7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181" y="2232659"/>
            <a:ext cx="1094319" cy="858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A18C1DA-C764-42AD-8DEF-2A7CCF8E1550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961" y="2289969"/>
            <a:ext cx="1011895" cy="817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71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134AD-2E3B-4FF8-94CB-5468470C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>
            <a:noAutofit/>
          </a:bodyPr>
          <a:lstStyle/>
          <a:p>
            <a:r>
              <a:rPr lang="ru-RU" sz="1800" dirty="0"/>
              <a:t>Классифицируйте данные музыкальные инструменты по группам. Если</a:t>
            </a:r>
            <a:r>
              <a:rPr lang="en-US" sz="1800" dirty="0"/>
              <a:t> </a:t>
            </a:r>
            <a:r>
              <a:rPr lang="ru-RU" sz="1800" dirty="0"/>
              <a:t>какие-то инструменты, на Ваш</a:t>
            </a:r>
            <a:r>
              <a:rPr lang="en-US" sz="1800" dirty="0"/>
              <a:t> </a:t>
            </a:r>
            <a:r>
              <a:rPr lang="ru-RU" sz="1800" dirty="0"/>
              <a:t>взгляд, не соответствуют перечисленным</a:t>
            </a:r>
            <a:r>
              <a:rPr lang="en-US" sz="1800" dirty="0"/>
              <a:t> </a:t>
            </a:r>
            <a:r>
              <a:rPr lang="ru-RU" sz="1800" dirty="0"/>
              <a:t>группам, - напишите в свободной графе таблицы свое название.</a:t>
            </a:r>
            <a:br>
              <a:rPr lang="ru-RU" sz="1800" dirty="0"/>
            </a:br>
            <a:r>
              <a:rPr lang="ru-RU" sz="1800" dirty="0"/>
              <a:t>Дайте дополнительную информацию об инструменте, заполнив третью</a:t>
            </a:r>
            <a:r>
              <a:rPr lang="en-US" sz="1800" dirty="0"/>
              <a:t> </a:t>
            </a:r>
            <a:r>
              <a:rPr lang="ru-RU" sz="1800" dirty="0"/>
              <a:t>графу.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64408BE-D09B-4BFB-9887-B7DEBD755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928135"/>
              </p:ext>
            </p:extLst>
          </p:nvPr>
        </p:nvGraphicFramePr>
        <p:xfrm>
          <a:off x="220717" y="210207"/>
          <a:ext cx="11813350" cy="6592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702">
                  <a:extLst>
                    <a:ext uri="{9D8B030D-6E8A-4147-A177-3AD203B41FA5}">
                      <a16:colId xmlns:a16="http://schemas.microsoft.com/office/drawing/2014/main" val="1237413235"/>
                    </a:ext>
                  </a:extLst>
                </a:gridCol>
                <a:gridCol w="1191977">
                  <a:extLst>
                    <a:ext uri="{9D8B030D-6E8A-4147-A177-3AD203B41FA5}">
                      <a16:colId xmlns:a16="http://schemas.microsoft.com/office/drawing/2014/main" val="392824417"/>
                    </a:ext>
                  </a:extLst>
                </a:gridCol>
                <a:gridCol w="8691671">
                  <a:extLst>
                    <a:ext uri="{9D8B030D-6E8A-4147-A177-3AD203B41FA5}">
                      <a16:colId xmlns:a16="http://schemas.microsoft.com/office/drawing/2014/main" val="2174800329"/>
                    </a:ext>
                  </a:extLst>
                </a:gridCol>
              </a:tblGrid>
              <a:tr h="430924">
                <a:tc>
                  <a:txBody>
                    <a:bodyPr/>
                    <a:lstStyle/>
                    <a:p>
                      <a:r>
                        <a:rPr lang="ru-RU" sz="1200" dirty="0"/>
                        <a:t>Группы</a:t>
                      </a:r>
                    </a:p>
                    <a:p>
                      <a:r>
                        <a:rPr lang="ru-RU" sz="1200" dirty="0"/>
                        <a:t>инструментов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Название муз.</a:t>
                      </a:r>
                    </a:p>
                    <a:p>
                      <a:r>
                        <a:rPr lang="ru-RU" sz="1200" dirty="0"/>
                        <a:t>инструментов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Что Вы знаете об этих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инструментах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46165"/>
                  </a:ext>
                </a:extLst>
              </a:tr>
              <a:tr h="1028561">
                <a:tc>
                  <a:txBody>
                    <a:bodyPr/>
                    <a:lstStyle/>
                    <a:p>
                      <a:r>
                        <a:rPr lang="ru-RU" sz="1200" dirty="0"/>
                        <a:t>Щипковые струнные муз.</a:t>
                      </a:r>
                    </a:p>
                    <a:p>
                      <a:r>
                        <a:rPr lang="ru-RU" sz="1200" dirty="0"/>
                        <a:t>Инструменты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Кифара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Гусли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Лютня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Инструмент эпохи Античности.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В Древней Греции кифара и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лира были излюбленными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инструментами, на которых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обучали подрастающее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поколение. Бог Аполлон играл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на этих инструментах.</a:t>
                      </a:r>
                    </a:p>
                    <a:p>
                      <a:r>
                        <a:rPr lang="ru-RU" sz="1200" dirty="0"/>
                        <a:t>Русский народный инструмент.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На нем играл былинный герой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Садко. На картинах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В.М. Васнецова можно видеть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 err="1"/>
                        <a:t>бояна</a:t>
                      </a:r>
                      <a:r>
                        <a:rPr lang="ru-RU" sz="1200" dirty="0"/>
                        <a:t>, в руках которого этот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музыкальный инструмент.</a:t>
                      </a:r>
                    </a:p>
                    <a:p>
                      <a:r>
                        <a:rPr lang="ru-RU" sz="1200" dirty="0"/>
                        <a:t>Лютня – инструмент эпохи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Возрождения, похож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на мандолину, но имеет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загнутый гриф. Картина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Караваджо «Лютнист».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155748"/>
                  </a:ext>
                </a:extLst>
              </a:tr>
              <a:tr h="467528">
                <a:tc>
                  <a:txBody>
                    <a:bodyPr/>
                    <a:lstStyle/>
                    <a:p>
                      <a:r>
                        <a:rPr lang="ru-RU" sz="1200" dirty="0"/>
                        <a:t>Смычковые струнные муз.</a:t>
                      </a:r>
                    </a:p>
                    <a:p>
                      <a:r>
                        <a:rPr lang="ru-RU" sz="1200" dirty="0"/>
                        <a:t>Инструменты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411802"/>
                  </a:ext>
                </a:extLst>
              </a:tr>
              <a:tr h="2114214">
                <a:tc>
                  <a:txBody>
                    <a:bodyPr/>
                    <a:lstStyle/>
                    <a:p>
                      <a:r>
                        <a:rPr lang="ru-RU" sz="1200" dirty="0"/>
                        <a:t>Духовые музыкальные</a:t>
                      </a:r>
                    </a:p>
                    <a:p>
                      <a:r>
                        <a:rPr lang="ru-RU" sz="1200" dirty="0"/>
                        <a:t>инструменты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Труба, тромбон 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Волынка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Саксофон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Это медные духовые</a:t>
                      </a:r>
                    </a:p>
                    <a:p>
                      <a:r>
                        <a:rPr lang="ru-RU" sz="1200" dirty="0"/>
                        <a:t>инструменты.</a:t>
                      </a:r>
                    </a:p>
                    <a:p>
                      <a:r>
                        <a:rPr lang="ru-RU" sz="1200" dirty="0"/>
                        <a:t>Волынка – традиционный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музыкальный духовой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язычковый инструмент многих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народов Европы. В Шотландии</a:t>
                      </a:r>
                    </a:p>
                    <a:p>
                      <a:r>
                        <a:rPr lang="ru-RU" sz="1200" dirty="0"/>
                        <a:t>- главный национальный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инструмент. Представляет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собой мешок, который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обыкновенно делается из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воловьей (откуда и название).</a:t>
                      </a:r>
                    </a:p>
                    <a:p>
                      <a:r>
                        <a:rPr lang="ru-RU" sz="1200" dirty="0"/>
                        <a:t>Саксофон - тростевой духовой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музыкальный инструмент, по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принципу звукоизвлечения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принадлежащий к семейству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язычковых деревянных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духовых музыкальных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инструментов.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Семейство саксофонов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сконструировано в 1842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году бельгийским музыкальным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мастером Адольфом Саксом и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запатентовано им четыре года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спустя.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Тромбон - медный духовой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музыкальный инструмент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 err="1"/>
                        <a:t>басово</a:t>
                      </a:r>
                      <a:r>
                        <a:rPr lang="ru-RU" sz="1200" dirty="0"/>
                        <a:t>-тенорового </a:t>
                      </a:r>
                      <a:r>
                        <a:rPr lang="ru-RU" sz="1200" dirty="0" err="1"/>
                        <a:t>регистра.Тромбон</a:t>
                      </a:r>
                      <a:r>
                        <a:rPr lang="ru-RU" sz="1200" dirty="0"/>
                        <a:t> известен с XV века.</a:t>
                      </a:r>
                    </a:p>
                    <a:p>
                      <a:r>
                        <a:rPr lang="ru-RU" sz="1200" dirty="0"/>
                        <a:t>От других медных духовых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инструментов отличается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наличием кулисы – особой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передвижной U-образной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трубки, с помощью которой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музыкант изменяет объём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заключённого в инструменте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воздуха.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203704"/>
                  </a:ext>
                </a:extLst>
              </a:tr>
              <a:tr h="467528">
                <a:tc>
                  <a:txBody>
                    <a:bodyPr/>
                    <a:lstStyle/>
                    <a:p>
                      <a:r>
                        <a:rPr lang="ru-RU" sz="1200" dirty="0"/>
                        <a:t>Ударные музыкальные</a:t>
                      </a:r>
                    </a:p>
                    <a:p>
                      <a:r>
                        <a:rPr lang="ru-RU" sz="1200" dirty="0"/>
                        <a:t>инструменты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Трещотка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Инструмент, широко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используемый в оркестре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народных инструментов, а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также фольклорных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коллективах.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917464"/>
                  </a:ext>
                </a:extLst>
              </a:tr>
              <a:tr h="654539">
                <a:tc>
                  <a:txBody>
                    <a:bodyPr/>
                    <a:lstStyle/>
                    <a:p>
                      <a:r>
                        <a:rPr lang="ru-RU" sz="1200" dirty="0"/>
                        <a:t>Ударно-клавишные</a:t>
                      </a:r>
                    </a:p>
                    <a:p>
                      <a:r>
                        <a:rPr lang="ru-RU" sz="1200" dirty="0"/>
                        <a:t>инструменты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Вибрафон 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Рояль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Изобретён в США в конце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1910-х годов. Применяется в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академической и эстрадной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музыке, как сольный</a:t>
                      </a:r>
                    </a:p>
                    <a:p>
                      <a:r>
                        <a:rPr lang="ru-RU" sz="1200" dirty="0"/>
                        <a:t>инструмент, так и в группе.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Металлические трубы,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имеющиеся в нижней части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инструмента, создают эффект</a:t>
                      </a:r>
                    </a:p>
                    <a:p>
                      <a:r>
                        <a:rPr lang="ru-RU" sz="1200" dirty="0"/>
                        <a:t>вибрации и объемность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звучания.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Рояль считается ударным по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звукоизвлечению: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молоточек – по струнам.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796584"/>
                  </a:ext>
                </a:extLst>
              </a:tr>
              <a:tr h="1402584">
                <a:tc>
                  <a:txBody>
                    <a:bodyPr/>
                    <a:lstStyle/>
                    <a:p>
                      <a:r>
                        <a:rPr lang="ru-RU" sz="1200" dirty="0"/>
                        <a:t>Клавишно-духовые</a:t>
                      </a:r>
                    </a:p>
                    <a:p>
                      <a:r>
                        <a:rPr lang="ru-RU" sz="1200" dirty="0"/>
                        <a:t>Инструменты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Аккордеон</a:t>
                      </a:r>
                    </a:p>
                    <a:p>
                      <a:endParaRPr lang="ru-RU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r>
                        <a:rPr lang="ru-RU" sz="1200" dirty="0"/>
                        <a:t>Орган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Особую популярность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аккордеон завоевал среди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исполнителей народной музыки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в России, Италии, Германии,</a:t>
                      </a:r>
                    </a:p>
                    <a:p>
                      <a:r>
                        <a:rPr lang="ru-RU" sz="1200" dirty="0"/>
                        <a:t>Франции, Болгарии, Латвии,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США и во многих других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странах. Имеет клавиши и меха.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В русской традиции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аккордеоном принято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называть только инструменты с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правой клавиатурой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фортепьянного типа.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Кнопочный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аккордеон, у нас, обычно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называют баяном.</a:t>
                      </a:r>
                    </a:p>
                    <a:p>
                      <a:r>
                        <a:rPr lang="ru-RU" sz="1200" dirty="0"/>
                        <a:t>Орган - клавишно-духовой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музыкальный инструмент,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самый крупногабаритный вид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музыкальных инструментов.</a:t>
                      </a:r>
                    </a:p>
                    <a:p>
                      <a:r>
                        <a:rPr lang="ru-RU" sz="1200" dirty="0"/>
                        <a:t>Орган - один из древнейших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музыкальных инструментов.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Его история насчитывает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несколько тысяч лет. Искусство</a:t>
                      </a:r>
                    </a:p>
                    <a:p>
                      <a:r>
                        <a:rPr lang="ru-RU" sz="1200" dirty="0"/>
                        <a:t>строить органы развилось и в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Италии, откуда в IX веке они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выписывались во Францию.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Позднее это искусство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развилось в Германии.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Повсеместное распространение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в западной Европе орган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получил начиная с XIV века.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846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666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1063</Words>
  <Application>Microsoft Office PowerPoint</Application>
  <PresentationFormat>Широкоэкранный</PresentationFormat>
  <Paragraphs>162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Задание № 1 </vt:lpstr>
      <vt:lpstr>Задание № 2</vt:lpstr>
      <vt:lpstr>Презентация PowerPoint</vt:lpstr>
      <vt:lpstr>Презентация PowerPoint</vt:lpstr>
      <vt:lpstr>Задание 3</vt:lpstr>
      <vt:lpstr>Презентация PowerPoint</vt:lpstr>
      <vt:lpstr>Презентация PowerPoint</vt:lpstr>
      <vt:lpstr>Задание № 4</vt:lpstr>
      <vt:lpstr>Классифицируйте данные музыкальные инструменты по группам. Если какие-то инструменты, на Ваш взгляд, не соответствуют перечисленным группам, - напишите в свободной графе таблицы свое название. Дайте дополнительную информацию об инструменте, заполнив третью графу.</vt:lpstr>
      <vt:lpstr>Задание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№ 1 </dc:title>
  <dc:creator>Home</dc:creator>
  <cp:lastModifiedBy>Home</cp:lastModifiedBy>
  <cp:revision>12</cp:revision>
  <dcterms:created xsi:type="dcterms:W3CDTF">2024-09-17T07:15:34Z</dcterms:created>
  <dcterms:modified xsi:type="dcterms:W3CDTF">2024-09-17T08:32:57Z</dcterms:modified>
</cp:coreProperties>
</file>