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506FE-C0D1-42CD-8712-EE53E2D8C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F4C9EF-3D6E-43F7-AE28-E63AA014A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1D12A-D7F2-41E2-BE8C-95ADD238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8087E-F633-41E7-8363-55A85E64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94316-716F-42FB-BCE0-83FCCC1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50423-FAC7-4F28-AEC2-25FB3A3A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F35EE5-50D1-452B-97A2-0ABE9A84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0A0C-DA9B-4CFC-81CE-CCE8D955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3351E-4632-4A84-AA96-578DD7D2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3309B-4303-499E-9D40-68B47A2C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0D4D22-D44A-49C1-8902-A24E181A2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73AE18-8A8B-4800-B738-8C6EBF82A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2085F-6FEC-4264-9FCC-C8CD2A1D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86797-6E37-4C2D-A35F-BFA3A3FE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3BBB7-FF7E-4A77-8C81-5338706C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8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F838-24D8-4539-908C-9042C18E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886D6-CB6E-4656-BBD8-DF94D522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B2960F-7167-4FEA-96EC-58EFADD1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4A191-0B62-46E8-B8CF-CE6FC2F4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15610-F056-4FCE-A892-9AF71558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A3A9-5785-420A-8EE7-79114B0F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A35EB1-8AD3-4A15-B0DD-2E989EA3D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0CB7E-A302-4B4B-96D8-8337269B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389E5-5DFB-431F-B975-5887EC3D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63C7B-1325-4FE2-A394-A4B346DD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5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88F45-CEC6-4858-B840-689F8BFA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8892B-A6BA-4935-9673-CC63437E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C1F16-E64C-4239-837E-42A90933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4878B-18CE-4D99-9472-265BD7DF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070E37-EFAA-448C-BEC5-1D6B1B53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BD180-DE9B-49EA-8AE1-9AF7B982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7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BD818-DBA2-40CC-9246-00CEDF25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C0FC5-6337-4BD6-A507-945D7003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75763-EEE2-4908-A534-2D61A85D4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B44278-D56D-44C0-BEE7-3F2C17AF9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AF758E-DB68-493D-A1DD-D18C70A5A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CED25B-AC6D-49A7-8CEA-9362B2C7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D8AA86-493F-4BA5-9AE5-13B759DF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5CD942-2DF7-44B9-9BB6-9D31262F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0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B5377-37F1-4FCF-8E4C-9CA9A193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B4E4DA-0071-407C-8ED5-DE9572B3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2DB607-3D88-438F-B77D-2644B95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2E5C7B-4914-46D0-8CDE-0F5A9D17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AE087B-214C-45D4-A3C9-01E487AC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96B5AA-03D9-4266-98EB-0FCD9E52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EE78FA-769A-48F3-8952-5F89C01E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4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EE604-050F-4E1A-9A00-F0C25C35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6ABE6-A9F5-446A-94CA-A5E1DFCD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E3B42E-DAC1-4DB2-AAC7-86E6EFC2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BA300-8411-4203-8925-D92D380D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0A5F8E-9AB7-44B6-9036-9DB3EC68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CBE139-A2C5-429D-B31A-D6620A24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2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6111-D4EC-4706-A6D1-18F88EC3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17A6BD-EAA1-4591-825D-AD9D6FD32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DCC21-80DF-4555-B1B6-FE1741CEF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55A95D-4948-4812-9C5C-EB096314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4CD2A-3DD5-4255-91C8-C046DCF0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46BFD9-AF16-4B64-AAC7-5D557016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2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84E13-7BAD-4BD2-BD05-7AE77831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277C6F-15EE-4944-9271-B4493851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1F6D6-FB5A-429D-9102-B04809244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153D-6D01-4189-BBB8-E826171B983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9A966-EDBB-408F-9F6F-586B00B76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A775B-9F88-4FC7-B697-13A4C1DB2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D80C-540D-433A-80D9-31E0B40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2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9DDD9-F000-4912-8D61-9057A99C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Задание № 1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51AFC-4DC1-40CA-B954-71DDC225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901700"/>
            <a:ext cx="111125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/>
              <a:t>Что или кто является ЛИШНИМ в ряду? Лишнее слово подчеркните, впишите в таблицу и кратко объясните свой выбор. 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1. М. Глинка, П. Чайковский, М. Мусоргский, Д. Шостакович, А. Бородин</a:t>
            </a:r>
          </a:p>
          <a:p>
            <a:pPr marL="0" lvl="0" indent="0">
              <a:buNone/>
            </a:pPr>
            <a:r>
              <a:rPr lang="ru-RU" sz="2000" dirty="0"/>
              <a:t>2. Сварог, Один, Перун, </a:t>
            </a:r>
            <a:r>
              <a:rPr lang="ru-RU" sz="2000" dirty="0" err="1"/>
              <a:t>Дажьбог</a:t>
            </a:r>
            <a:r>
              <a:rPr lang="ru-RU" sz="2000" dirty="0"/>
              <a:t>, Велес</a:t>
            </a:r>
          </a:p>
          <a:p>
            <a:pPr marL="0" lvl="0" indent="0">
              <a:buNone/>
            </a:pPr>
            <a:r>
              <a:rPr lang="ru-RU" sz="2000" dirty="0"/>
              <a:t>3. «Похищение из сераля», «Каменный гость», «Дон Жуан», «Волшебная флейта». </a:t>
            </a:r>
          </a:p>
          <a:p>
            <a:pPr marL="0" lvl="0" indent="0">
              <a:buNone/>
            </a:pPr>
            <a:r>
              <a:rPr lang="ru-RU" sz="2000" dirty="0"/>
              <a:t>4. Софокл, Еврипид, Фидий, Аристофан</a:t>
            </a:r>
          </a:p>
          <a:p>
            <a:pPr marL="0" lvl="0" indent="0">
              <a:buNone/>
            </a:pPr>
            <a:r>
              <a:rPr lang="ru-RU" sz="2000" dirty="0"/>
              <a:t>5. А. Дюрер, О. Ренуар, П. Сезанн, Э. Дега, К.  Моне</a:t>
            </a:r>
          </a:p>
          <a:p>
            <a:pPr marL="0" lv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ru-RU" sz="2600" dirty="0"/>
              <a:t>Ответ</a:t>
            </a:r>
            <a:r>
              <a:rPr lang="en-US" sz="2600" dirty="0"/>
              <a:t>:</a:t>
            </a:r>
            <a:endParaRPr lang="ru-RU" sz="2600" dirty="0"/>
          </a:p>
          <a:p>
            <a:pPr marL="514350" indent="-514350">
              <a:buAutoNum type="arabicPeriod"/>
            </a:pPr>
            <a:r>
              <a:rPr lang="ru-RU" sz="2400" dirty="0"/>
              <a:t>Д. Шостакович Является композитором XX века, другие –XIX века</a:t>
            </a:r>
          </a:p>
          <a:p>
            <a:pPr marL="514350" indent="-514350">
              <a:buAutoNum type="arabicPeriod"/>
            </a:pPr>
            <a:r>
              <a:rPr lang="ru-RU" sz="2400" dirty="0"/>
              <a:t>Один Является верховным богом в германо-скандинавской мифологии, остальные –боги древних славян</a:t>
            </a:r>
          </a:p>
          <a:p>
            <a:pPr marL="457200" indent="-457200">
              <a:buAutoNum type="arabicPlain" startAt="3"/>
            </a:pPr>
            <a:r>
              <a:rPr lang="ru-RU" sz="2400" dirty="0"/>
              <a:t>«Каменный гость» Является оперой А.А. Даргомыжского, остальные – оперы     Вольфганга Амадея Моцарта</a:t>
            </a:r>
          </a:p>
          <a:p>
            <a:pPr marL="457200" indent="-457200">
              <a:buAutoNum type="arabicPlain" startAt="3"/>
            </a:pPr>
            <a:r>
              <a:rPr lang="ru-RU" sz="2400" dirty="0"/>
              <a:t>Фидий Является древнегреческим скульптором, остальные – древнегреческие драматурги</a:t>
            </a:r>
          </a:p>
          <a:p>
            <a:pPr marL="457200" indent="-457200">
              <a:buAutoNum type="arabicPlain" startAt="3"/>
            </a:pPr>
            <a:r>
              <a:rPr lang="ru-RU" sz="2400" dirty="0"/>
              <a:t>А. Дюрер Является немецким живописцем и графиком XVI века, остальные – художники-импрессионисты XIX века</a:t>
            </a:r>
          </a:p>
        </p:txBody>
      </p:sp>
    </p:spTree>
    <p:extLst>
      <p:ext uri="{BB962C8B-B14F-4D97-AF65-F5344CB8AC3E}">
        <p14:creationId xmlns:p14="http://schemas.microsoft.com/office/powerpoint/2010/main" val="380550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F9448-EF86-4069-AB1E-2939C957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Задание № 2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5725E-8ECC-4ABA-B236-EA339C24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700"/>
            <a:ext cx="10515600" cy="57023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i="1" dirty="0"/>
              <a:t>1 Вопрос</a:t>
            </a:r>
            <a:r>
              <a:rPr lang="en-US" i="1" dirty="0"/>
              <a:t>:</a:t>
            </a:r>
            <a:r>
              <a:rPr lang="ru-RU" i="1" dirty="0"/>
              <a:t> </a:t>
            </a:r>
            <a:r>
              <a:rPr lang="ru-RU" b="1" dirty="0"/>
              <a:t>Прочтите слова, помещенные ниже: </a:t>
            </a:r>
            <a:r>
              <a:rPr lang="ru-RU" b="1" i="1" dirty="0" err="1"/>
              <a:t>инсула</a:t>
            </a:r>
            <a:r>
              <a:rPr lang="ru-RU" b="1" i="1" dirty="0"/>
              <a:t>, изба, юрта, чум.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Предполагаемый вариант ответа</a:t>
            </a:r>
          </a:p>
          <a:p>
            <a:pPr marL="0" indent="0">
              <a:buNone/>
            </a:pPr>
            <a:r>
              <a:rPr lang="ru-RU" dirty="0"/>
              <a:t>Их употребляют, когда называют типы жилищ народов мира. </a:t>
            </a:r>
          </a:p>
          <a:p>
            <a:pPr marL="0" indent="0">
              <a:buNone/>
            </a:pPr>
            <a:r>
              <a:rPr lang="ru-RU" dirty="0"/>
              <a:t>Соотнесите народ и свойственный ему тип жилища, впишите свой ответ рядом на строчке: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1. Эти слова употребляют, когда называют типы жилищ народов мира.</a:t>
            </a:r>
          </a:p>
          <a:p>
            <a:pPr marL="0" indent="0">
              <a:buNone/>
            </a:pPr>
            <a:r>
              <a:rPr lang="ru-RU" dirty="0"/>
              <a:t>Соотнесите народ и свойственный ему тип жилища, впишите свой ответ</a:t>
            </a:r>
          </a:p>
          <a:p>
            <a:pPr marL="0" indent="0">
              <a:buNone/>
            </a:pPr>
            <a:r>
              <a:rPr lang="ru-RU" dirty="0"/>
              <a:t>рядом на строчке:</a:t>
            </a:r>
          </a:p>
          <a:p>
            <a:pPr marL="0" indent="0">
              <a:buNone/>
            </a:pPr>
            <a:r>
              <a:rPr lang="ru-RU" dirty="0"/>
              <a:t>ханты – чум,</a:t>
            </a:r>
          </a:p>
          <a:p>
            <a:pPr marL="0" indent="0">
              <a:buNone/>
            </a:pPr>
            <a:r>
              <a:rPr lang="ru-RU" dirty="0"/>
              <a:t>русские – изба;</a:t>
            </a:r>
          </a:p>
          <a:p>
            <a:pPr marL="0" indent="0">
              <a:buNone/>
            </a:pPr>
            <a:r>
              <a:rPr lang="ru-RU" dirty="0"/>
              <a:t>римляне – </a:t>
            </a:r>
            <a:r>
              <a:rPr lang="ru-RU" dirty="0" err="1"/>
              <a:t>инсула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казахи, монголы, киргизы – юрта.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28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BEFF6C-8034-4134-9047-55839E83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10871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2 </a:t>
            </a:r>
            <a:r>
              <a:rPr lang="ru-RU" i="1" dirty="0"/>
              <a:t>Вопрос</a:t>
            </a:r>
            <a:r>
              <a:rPr lang="en-US" i="1" dirty="0"/>
              <a:t>: </a:t>
            </a:r>
            <a:r>
              <a:rPr lang="ru-RU" b="1" dirty="0"/>
              <a:t>Ниже в таблице помещены изображения этих построек. Соотнесите название жилища и иллюстрацию. Подпишите каждую иллюстрацию. 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Ответ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  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  </a:t>
            </a:r>
            <a:r>
              <a:rPr lang="en-US" b="1" dirty="0"/>
              <a:t>A. </a:t>
            </a:r>
            <a:r>
              <a:rPr lang="ru-RU" b="1" dirty="0"/>
              <a:t>Изба           </a:t>
            </a:r>
            <a:r>
              <a:rPr lang="en-US" b="1" dirty="0"/>
              <a:t>        </a:t>
            </a:r>
            <a:r>
              <a:rPr lang="ru-RU" b="1" dirty="0"/>
              <a:t>Б. </a:t>
            </a:r>
            <a:r>
              <a:rPr lang="ru-RU" b="1" dirty="0" err="1"/>
              <a:t>Инсула</a:t>
            </a:r>
            <a:r>
              <a:rPr lang="ru-RU" b="1" dirty="0"/>
              <a:t>         </a:t>
            </a:r>
            <a:r>
              <a:rPr lang="en-US" b="1" dirty="0"/>
              <a:t>    </a:t>
            </a:r>
            <a:r>
              <a:rPr lang="ru-RU" b="1" dirty="0"/>
              <a:t>  В. Юрта                        </a:t>
            </a:r>
            <a:r>
              <a:rPr lang="en-US" b="1" dirty="0"/>
              <a:t>    </a:t>
            </a:r>
            <a:r>
              <a:rPr lang="ru-RU" b="1" dirty="0"/>
              <a:t>Г. Чум</a:t>
            </a:r>
            <a:endParaRPr lang="en-US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ukhtoma.ru/doma/40.JPG">
            <a:extLst>
              <a:ext uri="{FF2B5EF4-FFF2-40B4-BE49-F238E27FC236}">
                <a16:creationId xmlns:a16="http://schemas.microsoft.com/office/drawing/2014/main" id="{38224AD7-C161-4ACD-A947-6BDEB2F203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5" y="2527300"/>
            <a:ext cx="2489203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pload.wikimedia.org/wikipedia/commons/thumb/9/97/Insula_Araceoli-upper_floors.JPG/800px-Insula_Araceoli-upper_floors.JPG">
            <a:extLst>
              <a:ext uri="{FF2B5EF4-FFF2-40B4-BE49-F238E27FC236}">
                <a16:creationId xmlns:a16="http://schemas.microsoft.com/office/drawing/2014/main" id="{D98C42F5-FF15-474E-A30F-D75559749C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3" y="2527300"/>
            <a:ext cx="2095491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upload.wikimedia.org/wikipedia/commons/thumb/4/43/Kyrgyzsk%C3%A1_jurta%2C_Song-k%C3%B6l.jpg/1280px-Kyrgyzsk%C3%A1_jurta%2C_Song-k%C3%B6l.jpg">
            <a:extLst>
              <a:ext uri="{FF2B5EF4-FFF2-40B4-BE49-F238E27FC236}">
                <a16:creationId xmlns:a16="http://schemas.microsoft.com/office/drawing/2014/main" id="{E51CFE44-AB48-42A9-890B-BE4A71F14D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9" y="2514600"/>
            <a:ext cx="2965448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7884C8-6FF9-4561-A32B-2FB679A2F8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2" y="2527300"/>
            <a:ext cx="2965448" cy="280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46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3AE83E-54D2-457E-994F-D4C8A1B5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619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/>
              <a:t>3,4  Вопрос</a:t>
            </a:r>
            <a:r>
              <a:rPr lang="en-US" sz="3300" dirty="0"/>
              <a:t>: </a:t>
            </a:r>
            <a:r>
              <a:rPr lang="ru-RU" sz="3300" b="1" dirty="0"/>
              <a:t>Посмотрите на фотографии, помещенные ниже. Как вы считаете, в какой культуре мог появиться такой уникальный тип Дома?</a:t>
            </a:r>
          </a:p>
          <a:p>
            <a:pPr marL="0" indent="0">
              <a:buNone/>
            </a:pPr>
            <a:r>
              <a:rPr lang="ru-RU" b="1" dirty="0"/>
              <a:t> фото </a:t>
            </a:r>
            <a:r>
              <a:rPr lang="en-US" b="1" dirty="0"/>
              <a:t> 1</a:t>
            </a:r>
            <a:r>
              <a:rPr lang="ru-RU" b="1" dirty="0"/>
              <a:t>                                фото </a:t>
            </a:r>
            <a:r>
              <a:rPr lang="en-US" b="1" dirty="0"/>
              <a:t> </a:t>
            </a:r>
            <a:r>
              <a:rPr lang="ru-RU" b="1" dirty="0"/>
              <a:t>2                       фото </a:t>
            </a:r>
            <a:r>
              <a:rPr lang="en-US" b="1" dirty="0"/>
              <a:t> </a:t>
            </a:r>
            <a:r>
              <a:rPr lang="ru-RU" b="1" dirty="0"/>
              <a:t>3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Ответ</a:t>
            </a:r>
            <a:r>
              <a:rPr lang="en-US" dirty="0"/>
              <a:t>: </a:t>
            </a:r>
            <a:r>
              <a:rPr lang="ru-RU" dirty="0"/>
              <a:t>На фотографиях изображен японский дом, возможно добавление более</a:t>
            </a:r>
          </a:p>
          <a:p>
            <a:pPr marL="0" indent="0">
              <a:buNone/>
            </a:pPr>
            <a:r>
              <a:rPr lang="ru-RU" dirty="0"/>
              <a:t>конкретного названия жилища – </a:t>
            </a:r>
            <a:r>
              <a:rPr lang="ru-RU" dirty="0" err="1"/>
              <a:t>минка</a:t>
            </a:r>
            <a:r>
              <a:rPr lang="ru-RU" dirty="0"/>
              <a:t>. Конструктивные особенности</a:t>
            </a:r>
          </a:p>
          <a:p>
            <a:pPr marL="0" indent="0">
              <a:buNone/>
            </a:pPr>
            <a:r>
              <a:rPr lang="ru-RU" dirty="0"/>
              <a:t>японского дома: крыша-зонтик, опирающаяся на деревянный каркас (или</a:t>
            </a:r>
          </a:p>
          <a:p>
            <a:pPr marL="0" indent="0">
              <a:buNone/>
            </a:pPr>
            <a:r>
              <a:rPr lang="ru-RU" dirty="0"/>
              <a:t>столбы), черепичная ли тростниковая кровля выполняет роль навеса от дождя</a:t>
            </a:r>
          </a:p>
          <a:p>
            <a:pPr marL="0" indent="0">
              <a:buNone/>
            </a:pPr>
            <a:r>
              <a:rPr lang="ru-RU" dirty="0"/>
              <a:t>для стен дома; стены подвижные, легкие, в виде раздвигающихся створок,</a:t>
            </a:r>
          </a:p>
          <a:p>
            <a:pPr marL="0" indent="0">
              <a:buNone/>
            </a:pPr>
            <a:r>
              <a:rPr lang="ru-RU" dirty="0"/>
              <a:t>оклеенных белой рисовой бумагой, створки выполняют роль окон, стены</a:t>
            </a:r>
          </a:p>
          <a:p>
            <a:pPr marL="0" indent="0">
              <a:buNone/>
            </a:pPr>
            <a:r>
              <a:rPr lang="ru-RU" dirty="0"/>
              <a:t>дома открыты в сад, пол приподнят над уровнем земли для проветривания.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Японский дом">
            <a:extLst>
              <a:ext uri="{FF2B5EF4-FFF2-40B4-BE49-F238E27FC236}">
                <a16:creationId xmlns:a16="http://schemas.microsoft.com/office/drawing/2014/main" id="{B8F922DD-E807-42B6-8CB4-3C2009F7F3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" y="1997075"/>
            <a:ext cx="2082800" cy="1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инка (традиционный японский дом) и особенности современного японского жилища">
            <a:extLst>
              <a:ext uri="{FF2B5EF4-FFF2-40B4-BE49-F238E27FC236}">
                <a16:creationId xmlns:a16="http://schemas.microsoft.com/office/drawing/2014/main" id="{DC483632-9D9F-44B0-8517-30B4324F6D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9" y="1955800"/>
            <a:ext cx="1866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082.аз.2">
            <a:extLst>
              <a:ext uri="{FF2B5EF4-FFF2-40B4-BE49-F238E27FC236}">
                <a16:creationId xmlns:a16="http://schemas.microsoft.com/office/drawing/2014/main" id="{956DFE2B-3BAF-47D6-B61F-DB68D781A7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1997075"/>
            <a:ext cx="2238375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6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B29967-338C-48F7-87A8-61226D9DB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500"/>
            <a:ext cx="10515600" cy="6286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/>
              <a:t>5 </a:t>
            </a:r>
            <a:r>
              <a:rPr lang="ru-RU" sz="3400" dirty="0"/>
              <a:t>Вопрос</a:t>
            </a:r>
            <a:r>
              <a:rPr lang="en-US" sz="3400" dirty="0"/>
              <a:t>:  </a:t>
            </a:r>
            <a:r>
              <a:rPr lang="ru-RU" sz="3400" b="1" dirty="0"/>
              <a:t>Образ традиционного Дома долго хранится в народной памяти; догадайтесь, какое национальное жилище «оживлено» в современной постройке финнов? Под иллюстрацией впишите свой ответ и поясните, почему вы так считаете?</a:t>
            </a:r>
            <a:endParaRPr lang="en-US" sz="34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Ответ: перед нами на фотографии финская современная постройка из стекла,</a:t>
            </a:r>
            <a:r>
              <a:rPr lang="en-US" dirty="0"/>
              <a:t> </a:t>
            </a:r>
            <a:r>
              <a:rPr lang="ru-RU" dirty="0"/>
              <a:t>в которой использованы вариации традиционного северного жилища – иглу.</a:t>
            </a:r>
          </a:p>
          <a:p>
            <a:pPr marL="0" indent="0">
              <a:buNone/>
            </a:pPr>
            <a:r>
              <a:rPr lang="ru-RU" dirty="0"/>
              <a:t>Аргументацией для такого ответа может быть материал – снег, лед</a:t>
            </a:r>
            <a:r>
              <a:rPr lang="en-US" dirty="0"/>
              <a:t> </a:t>
            </a:r>
            <a:r>
              <a:rPr lang="ru-RU" dirty="0"/>
              <a:t>(традиционную постройку из снега– иглу – могли поливать водой для</a:t>
            </a:r>
            <a:r>
              <a:rPr lang="en-US" dirty="0"/>
              <a:t> </a:t>
            </a:r>
            <a:r>
              <a:rPr lang="ru-RU" dirty="0"/>
              <a:t>увеличения ее крепости, таким образом, образовывалась ледяная корка на</a:t>
            </a:r>
            <a:r>
              <a:rPr lang="en-US" dirty="0"/>
              <a:t> </a:t>
            </a:r>
            <a:r>
              <a:rPr lang="ru-RU" dirty="0"/>
              <a:t>жилище), финны – северный народ, Финляндия – государство на севере</a:t>
            </a:r>
            <a:r>
              <a:rPr lang="en-US" dirty="0"/>
              <a:t> </a:t>
            </a:r>
            <a:r>
              <a:rPr lang="ru-RU" dirty="0"/>
              <a:t>Европы. Современная стеклянная постройка (отель), имитирующая лед,</a:t>
            </a:r>
            <a:r>
              <a:rPr lang="en-US" dirty="0"/>
              <a:t> </a:t>
            </a:r>
            <a:r>
              <a:rPr lang="ru-RU" dirty="0"/>
              <a:t>возведена для наблюдения за северным сиянием.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22A85-4B86-46D7-B871-F0D3A7BD97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6" y="1599564"/>
            <a:ext cx="3695694" cy="270573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0A39F-C749-42D4-93DB-FB56543AB5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8" y="1597660"/>
            <a:ext cx="5318122" cy="2705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03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1569C-2DDB-48F8-903E-9AEA6816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ru-RU" sz="2400" b="1" u="sng" dirty="0"/>
              <a:t>Задание № 3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973B1-42BD-474F-BE89-675D7D87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774700"/>
            <a:ext cx="11480800" cy="58801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800" b="1" i="1" dirty="0"/>
              <a:t>1.</a:t>
            </a:r>
            <a:r>
              <a:rPr lang="ru-RU" sz="1800" b="1" i="1" dirty="0"/>
              <a:t>Прочитайте текст</a:t>
            </a:r>
            <a:r>
              <a:rPr lang="en-US" sz="1800" b="1" i="1" dirty="0"/>
              <a:t> </a:t>
            </a:r>
            <a:r>
              <a:rPr lang="ru-RU" sz="1800" b="1" i="1" dirty="0"/>
              <a:t>стихотворения</a:t>
            </a:r>
            <a:r>
              <a:rPr lang="ru-RU" sz="1800" dirty="0"/>
              <a:t> </a:t>
            </a:r>
            <a:r>
              <a:rPr lang="ru-RU" sz="1800" b="1" i="1" dirty="0"/>
              <a:t>Тарковский Арсений. Петровские казни. 1958 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Напишите название произведения русского изобразительного искусства, которое ярко иллюстрирует поэтический текст Арсения Тарковского.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Напишите имя автора художественного полотна.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Назовите художественные средства живописи и поэзии для передачи эмоциональной атмосферы события, о котором идет речь в двух текстах.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Определите и напишите эмоциональные доминанты каждого произведения.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800" b="1" dirty="0"/>
              <a:t>Автор и название произведения живописи: </a:t>
            </a:r>
            <a:r>
              <a:rPr lang="ru-RU" sz="1800" dirty="0"/>
              <a:t>Василий Иванович Суриков «Утро стрелецкой казни»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800" b="1" dirty="0"/>
              <a:t>Автор и название поэтического произведения: </a:t>
            </a:r>
            <a:r>
              <a:rPr lang="ru-RU" sz="1800" dirty="0"/>
              <a:t>Тарковский А. Петровские казни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800" b="1" dirty="0"/>
              <a:t>Средства живописи(примерное описание)</a:t>
            </a:r>
            <a:r>
              <a:rPr lang="en-US" sz="1800" b="1" dirty="0"/>
              <a:t>: </a:t>
            </a:r>
            <a:r>
              <a:rPr lang="ru-RU" sz="1800" dirty="0"/>
              <a:t>Глубокий трагизм момента подчёркивает и тёмный колорит картины.  Художник выбрал время изображения казни – утро после дождливой осенней ночи, когда только начало светать и над площадью не успел полностью рассеяться холодный утренний туман. В этой обстановке среди тёмной толпы выделяются белые рубахи осуждённых и мерцающие огоньки их свечей.</a:t>
            </a:r>
          </a:p>
          <a:p>
            <a:pPr marL="0" lvl="0" indent="0">
              <a:buNone/>
            </a:pPr>
            <a:r>
              <a:rPr lang="ru-RU" sz="1800" b="1" dirty="0"/>
              <a:t>Средства поэзии</a:t>
            </a:r>
            <a:r>
              <a:rPr lang="en-US" sz="1800" b="1" dirty="0"/>
              <a:t>: </a:t>
            </a:r>
            <a:r>
              <a:rPr lang="ru-RU" sz="1800" dirty="0"/>
              <a:t>Стихотворение «Петровские казни»</a:t>
            </a:r>
            <a:r>
              <a:rPr lang="en-US" sz="1800" dirty="0"/>
              <a:t> </a:t>
            </a:r>
            <a:r>
              <a:rPr lang="ru-RU" sz="1800" dirty="0"/>
              <a:t>посвящено времени Петра, и годам</a:t>
            </a:r>
            <a:r>
              <a:rPr lang="en-US" sz="1800" dirty="0"/>
              <a:t> </a:t>
            </a:r>
            <a:r>
              <a:rPr lang="ru-RU" sz="1800" dirty="0"/>
              <a:t>Великой Отечественной войны,</a:t>
            </a:r>
            <a:r>
              <a:rPr lang="en-US" sz="1800" dirty="0"/>
              <a:t> </a:t>
            </a:r>
            <a:r>
              <a:rPr lang="ru-RU" sz="1800" dirty="0"/>
              <a:t>которое пережил А. Тарковский,</a:t>
            </a:r>
            <a:r>
              <a:rPr lang="en-US" sz="1800" dirty="0"/>
              <a:t> </a:t>
            </a:r>
            <a:r>
              <a:rPr lang="ru-RU" sz="1800" dirty="0"/>
              <a:t>являясь военным журналистом на</a:t>
            </a:r>
            <a:r>
              <a:rPr lang="en-US" sz="1800" dirty="0"/>
              <a:t> </a:t>
            </a:r>
            <a:r>
              <a:rPr lang="ru-RU" sz="1800" dirty="0"/>
              <a:t>фронтах….</a:t>
            </a:r>
          </a:p>
        </p:txBody>
      </p:sp>
    </p:spTree>
    <p:extLst>
      <p:ext uri="{BB962C8B-B14F-4D97-AF65-F5344CB8AC3E}">
        <p14:creationId xmlns:p14="http://schemas.microsoft.com/office/powerpoint/2010/main" val="305187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0F59E7-D823-41C0-BC40-90D852B7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400"/>
            <a:ext cx="10515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Эмоциональные доминанты</a:t>
            </a:r>
            <a:r>
              <a:rPr lang="en-US" sz="2000" b="1" dirty="0"/>
              <a:t> </a:t>
            </a:r>
            <a:r>
              <a:rPr lang="ru-RU" sz="2000" b="1" dirty="0"/>
              <a:t>живописной работы</a:t>
            </a:r>
            <a:r>
              <a:rPr lang="en-US" sz="2000" b="1" dirty="0"/>
              <a:t>: </a:t>
            </a:r>
            <a:r>
              <a:rPr lang="ru-RU" sz="2000" dirty="0"/>
              <a:t>Художник сосредоточил внимание</a:t>
            </a:r>
            <a:r>
              <a:rPr lang="en-US" sz="2000" dirty="0"/>
              <a:t> </a:t>
            </a:r>
            <a:r>
              <a:rPr lang="ru-RU" sz="2000" dirty="0"/>
              <a:t>на душевном состоянии</a:t>
            </a:r>
            <a:r>
              <a:rPr lang="en-US" sz="2000" dirty="0"/>
              <a:t> </a:t>
            </a:r>
            <a:r>
              <a:rPr lang="ru-RU" sz="2000" dirty="0"/>
              <a:t>приговорённых и том, что</a:t>
            </a:r>
            <a:r>
              <a:rPr lang="en-US" sz="2000" dirty="0"/>
              <a:t> </a:t>
            </a:r>
            <a:r>
              <a:rPr lang="ru-RU" sz="2000" dirty="0"/>
              <a:t>переживает каждый из них в</a:t>
            </a:r>
            <a:r>
              <a:rPr lang="en-US" sz="2000" dirty="0"/>
              <a:t> </a:t>
            </a:r>
            <a:r>
              <a:rPr lang="ru-RU" sz="2000" dirty="0"/>
              <a:t>последние минуты своей жизни.</a:t>
            </a:r>
            <a:r>
              <a:rPr lang="en-US" sz="2000" dirty="0"/>
              <a:t> </a:t>
            </a:r>
            <a:r>
              <a:rPr lang="ru-RU" sz="2000" dirty="0"/>
              <a:t>Молодой Пётр, сидящий на коне</a:t>
            </a:r>
            <a:r>
              <a:rPr lang="en-US" sz="2000" dirty="0"/>
              <a:t> </a:t>
            </a:r>
            <a:r>
              <a:rPr lang="ru-RU" sz="2000" dirty="0"/>
              <a:t>возле кремлёвских стен, и рыжий</a:t>
            </a:r>
            <a:r>
              <a:rPr lang="en-US" sz="2000" dirty="0"/>
              <a:t> </a:t>
            </a:r>
            <a:r>
              <a:rPr lang="ru-RU" sz="2000" dirty="0"/>
              <a:t>стрелец, гневно смотрящий на царя</a:t>
            </a:r>
            <a:r>
              <a:rPr lang="en-US" sz="2000" dirty="0"/>
              <a:t> </a:t>
            </a:r>
            <a:r>
              <a:rPr lang="ru-RU" sz="2000" dirty="0"/>
              <a:t>эмоциональный центр</a:t>
            </a:r>
            <a:r>
              <a:rPr lang="en-US" sz="2000" dirty="0"/>
              <a:t> </a:t>
            </a:r>
            <a:r>
              <a:rPr lang="ru-RU" sz="2000" dirty="0"/>
              <a:t>композиции. В руках стрелец</a:t>
            </a:r>
            <a:r>
              <a:rPr lang="en-US" sz="2000" dirty="0"/>
              <a:t> </a:t>
            </a:r>
            <a:r>
              <a:rPr lang="ru-RU" sz="2000" dirty="0"/>
              <a:t>сжимает свечу с взметнувшимся</a:t>
            </a:r>
            <a:r>
              <a:rPr lang="en-US" sz="2000" dirty="0"/>
              <a:t> </a:t>
            </a:r>
            <a:r>
              <a:rPr lang="ru-RU" sz="2000" dirty="0"/>
              <a:t>языком пламени. Пётр глядит на</a:t>
            </a:r>
            <a:r>
              <a:rPr lang="en-US" sz="2000" dirty="0"/>
              <a:t> </a:t>
            </a:r>
            <a:r>
              <a:rPr lang="ru-RU" sz="2000" dirty="0"/>
              <a:t>стрельцов не менее гневным и</a:t>
            </a:r>
            <a:r>
              <a:rPr lang="en-US" sz="2000" dirty="0"/>
              <a:t> </a:t>
            </a:r>
            <a:r>
              <a:rPr lang="ru-RU" sz="2000" dirty="0"/>
              <a:t>непримиримым взглядом. Он полон</a:t>
            </a:r>
            <a:r>
              <a:rPr lang="en-US" sz="2000" dirty="0"/>
              <a:t> </a:t>
            </a:r>
            <a:r>
              <a:rPr lang="ru-RU" sz="2000" dirty="0"/>
              <a:t>сознания своей правоты. Между</a:t>
            </a:r>
            <a:r>
              <a:rPr lang="en-US" sz="2000" dirty="0"/>
              <a:t> </a:t>
            </a:r>
            <a:r>
              <a:rPr lang="ru-RU" sz="2000" dirty="0"/>
              <a:t>фигурами стрельца и Петра можно</a:t>
            </a:r>
            <a:r>
              <a:rPr lang="en-US" sz="2000" dirty="0"/>
              <a:t> </a:t>
            </a:r>
            <a:r>
              <a:rPr lang="ru-RU" sz="2000" dirty="0"/>
              <a:t>провести диагональную линию, она</a:t>
            </a:r>
            <a:r>
              <a:rPr lang="en-US" sz="2000" dirty="0"/>
              <a:t> </a:t>
            </a:r>
            <a:r>
              <a:rPr lang="ru-RU" sz="2000" dirty="0"/>
              <a:t>зрительно демонстрирует</a:t>
            </a:r>
            <a:r>
              <a:rPr lang="en-US" sz="2000" dirty="0"/>
              <a:t> </a:t>
            </a:r>
            <a:r>
              <a:rPr lang="ru-RU" sz="2000" dirty="0"/>
              <a:t>противостояние этих персонажей. Эмоционально показаны и другие</a:t>
            </a:r>
            <a:r>
              <a:rPr lang="en-US" sz="2000" dirty="0"/>
              <a:t> </a:t>
            </a:r>
            <a:r>
              <a:rPr lang="ru-RU" sz="2000" dirty="0"/>
              <a:t>стрельцы: чернобородый стрелец в</a:t>
            </a:r>
            <a:r>
              <a:rPr lang="en-US" sz="2000" dirty="0"/>
              <a:t> </a:t>
            </a:r>
            <a:r>
              <a:rPr lang="ru-RU" sz="2000" dirty="0"/>
              <a:t>накинутом на плечи красном</a:t>
            </a:r>
            <a:r>
              <a:rPr lang="en-US" sz="2000" dirty="0"/>
              <a:t> </a:t>
            </a:r>
            <a:r>
              <a:rPr lang="ru-RU" sz="2000" dirty="0"/>
              <a:t>кафтане мрачно, исподлобья</a:t>
            </a:r>
            <a:r>
              <a:rPr lang="en-US" sz="2000" dirty="0"/>
              <a:t> </a:t>
            </a:r>
            <a:r>
              <a:rPr lang="ru-RU" sz="2000" dirty="0"/>
              <a:t>озирается вокруг. Он не покорился</a:t>
            </a:r>
            <a:r>
              <a:rPr lang="en-US" sz="2000" dirty="0"/>
              <a:t> </a:t>
            </a:r>
            <a:r>
              <a:rPr lang="ru-RU" sz="2000" dirty="0"/>
              <a:t>приговору Петра, и сознание</a:t>
            </a:r>
            <a:r>
              <a:rPr lang="en-US" sz="2000" dirty="0"/>
              <a:t> </a:t>
            </a:r>
            <a:r>
              <a:rPr lang="ru-RU" sz="2000" dirty="0"/>
              <a:t>помутилось от ужаса грядущей</a:t>
            </a:r>
            <a:r>
              <a:rPr lang="en-US" sz="2000" dirty="0"/>
              <a:t> </a:t>
            </a:r>
            <a:r>
              <a:rPr lang="ru-RU" sz="2000" dirty="0"/>
              <a:t>казни, он не видит припавших к</a:t>
            </a:r>
            <a:r>
              <a:rPr lang="en-US" sz="2000" dirty="0"/>
              <a:t> </a:t>
            </a:r>
            <a:r>
              <a:rPr lang="ru-RU" sz="2000" dirty="0"/>
              <a:t>нему детей. Солдат выхватывает</a:t>
            </a:r>
            <a:r>
              <a:rPr lang="en-US" sz="2000" dirty="0"/>
              <a:t> </a:t>
            </a:r>
            <a:r>
              <a:rPr lang="ru-RU" sz="2000" dirty="0"/>
              <a:t>свечу из его разжатой бессильной</a:t>
            </a:r>
            <a:r>
              <a:rPr lang="en-US" sz="2000" dirty="0"/>
              <a:t> </a:t>
            </a:r>
            <a:r>
              <a:rPr lang="ru-RU" sz="2000" dirty="0"/>
              <a:t>руки. Склонившаяся голова</a:t>
            </a:r>
            <a:r>
              <a:rPr lang="en-US" sz="2000" dirty="0"/>
              <a:t> </a:t>
            </a:r>
            <a:r>
              <a:rPr lang="ru-RU" sz="2000" dirty="0"/>
              <a:t>стоящего на телеге стрельца</a:t>
            </a:r>
            <a:r>
              <a:rPr lang="en-US" sz="2000" dirty="0"/>
              <a:t> </a:t>
            </a:r>
            <a:r>
              <a:rPr lang="ru-RU" sz="2000" dirty="0"/>
              <a:t>предвещает его будущую участь.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ru-RU" sz="2000" b="1" dirty="0"/>
              <a:t>Эмоциональные доминанты</a:t>
            </a:r>
            <a:r>
              <a:rPr lang="en-US" sz="2000" b="1" dirty="0"/>
              <a:t> </a:t>
            </a:r>
            <a:r>
              <a:rPr lang="ru-RU" sz="2000" b="1" dirty="0"/>
              <a:t>поэтического произведения</a:t>
            </a:r>
            <a:r>
              <a:rPr lang="en-US" sz="2000" b="1" dirty="0"/>
              <a:t>: </a:t>
            </a:r>
            <a:r>
              <a:rPr lang="ru-RU" sz="2000" dirty="0"/>
              <a:t>Эмоциональный центр</a:t>
            </a:r>
            <a:r>
              <a:rPr lang="en-US" sz="2000" dirty="0"/>
              <a:t> </a:t>
            </a:r>
            <a:r>
              <a:rPr lang="ru-RU" sz="2000" dirty="0"/>
              <a:t>стихотворения – изображение Петра</a:t>
            </a:r>
            <a:r>
              <a:rPr lang="en-US" sz="2000" dirty="0"/>
              <a:t> </a:t>
            </a:r>
            <a:r>
              <a:rPr lang="ru-RU" sz="2000" dirty="0"/>
              <a:t>Первого, осуществляющего свои</a:t>
            </a:r>
            <a:r>
              <a:rPr lang="en-US" sz="2000" dirty="0"/>
              <a:t> </a:t>
            </a:r>
            <a:r>
              <a:rPr lang="ru-RU" sz="2000" dirty="0"/>
              <a:t>замыслы путем изменения</a:t>
            </a:r>
            <a:r>
              <a:rPr lang="en-US" sz="2000" dirty="0"/>
              <a:t> </a:t>
            </a:r>
            <a:r>
              <a:rPr lang="ru-RU" sz="2000" dirty="0"/>
              <a:t>привычного. «С косой» идет</a:t>
            </a:r>
            <a:r>
              <a:rPr lang="en-US" sz="2000" dirty="0"/>
              <a:t> </a:t>
            </a:r>
            <a:r>
              <a:rPr lang="ru-RU" sz="2000" dirty="0"/>
              <a:t>«косарь», изменяя все на своем пути,</a:t>
            </a:r>
            <a:r>
              <a:rPr lang="en-US" sz="2000" dirty="0"/>
              <a:t> </a:t>
            </a:r>
            <a:r>
              <a:rPr lang="ru-RU" sz="2000" dirty="0"/>
              <a:t>жестоко и кроваво. Эмоциональное</a:t>
            </a:r>
            <a:r>
              <a:rPr lang="en-US" sz="2000" dirty="0"/>
              <a:t> </a:t>
            </a:r>
            <a:r>
              <a:rPr lang="ru-RU" sz="2000" dirty="0"/>
              <a:t>отношение автора к стрельцам –сожаление, безысходность и</a:t>
            </a:r>
            <a:r>
              <a:rPr lang="en-US" sz="2000" dirty="0"/>
              <a:t> </a:t>
            </a:r>
            <a:r>
              <a:rPr lang="ru-RU" sz="2000" dirty="0"/>
              <a:t>бес</a:t>
            </a:r>
            <a:r>
              <a:rPr lang="en-US" sz="2000" dirty="0"/>
              <a:t> </a:t>
            </a:r>
            <a:r>
              <a:rPr lang="ru-RU" sz="2000" dirty="0"/>
              <a:t>по</a:t>
            </a:r>
            <a:r>
              <a:rPr lang="en-US" sz="2000" dirty="0"/>
              <a:t> </a:t>
            </a:r>
            <a:r>
              <a:rPr lang="ru-RU" sz="2000" dirty="0"/>
              <a:t>мощность. «Сынки мои</a:t>
            </a:r>
            <a:r>
              <a:rPr lang="en-US" sz="2000" dirty="0"/>
              <a:t> </a:t>
            </a:r>
            <a:r>
              <a:rPr lang="ru-RU" sz="2000" dirty="0"/>
              <a:t>сынки!» Возможно, в этом</a:t>
            </a:r>
            <a:r>
              <a:rPr lang="en-US" sz="2000" dirty="0"/>
              <a:t> </a:t>
            </a:r>
            <a:r>
              <a:rPr lang="ru-RU" sz="2000" dirty="0"/>
              <a:t>выражается боль автора за смерть</a:t>
            </a:r>
            <a:r>
              <a:rPr lang="en-US" sz="2000" dirty="0"/>
              <a:t> </a:t>
            </a:r>
            <a:r>
              <a:rPr lang="ru-RU" sz="2000" dirty="0"/>
              <a:t>близких людей, не желающих</a:t>
            </a:r>
            <a:r>
              <a:rPr lang="en-US" sz="2000" dirty="0"/>
              <a:t> </a:t>
            </a:r>
            <a:r>
              <a:rPr lang="ru-RU" sz="2000" dirty="0"/>
              <a:t>покориться новому и неведомом</a:t>
            </a:r>
            <a:r>
              <a:rPr lang="en-US" sz="2000" dirty="0"/>
              <a:t> </a:t>
            </a:r>
            <a:r>
              <a:rPr lang="ru-RU" sz="2000" dirty="0"/>
              <a:t>порядку…</a:t>
            </a:r>
          </a:p>
        </p:txBody>
      </p:sp>
    </p:spTree>
    <p:extLst>
      <p:ext uri="{BB962C8B-B14F-4D97-AF65-F5344CB8AC3E}">
        <p14:creationId xmlns:p14="http://schemas.microsoft.com/office/powerpoint/2010/main" val="136481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799FD-2283-417C-AB70-C31E50C5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04"/>
          </a:xfrm>
        </p:spPr>
        <p:txBody>
          <a:bodyPr>
            <a:noAutofit/>
          </a:bodyPr>
          <a:lstStyle/>
          <a:p>
            <a:r>
              <a:rPr lang="ru-RU" sz="2800" b="1" u="sng" dirty="0"/>
              <a:t>Задание № 4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0926B-7AB8-460B-8B65-1EB66259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542131"/>
            <a:ext cx="11506200" cy="563483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Даны изображения 9 архитектурных сооружений 3-х разных стилей.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1. Соберите номера сооружений в группы по стилям.</a:t>
            </a:r>
          </a:p>
          <a:p>
            <a:pPr marL="0" indent="0">
              <a:buNone/>
            </a:pPr>
            <a:r>
              <a:rPr lang="ru-RU" sz="1800" dirty="0"/>
              <a:t>2. Напишите отличительные характерные признаки каждого архитектурного стиля.</a:t>
            </a:r>
          </a:p>
          <a:p>
            <a:pPr marL="0" indent="0">
              <a:buNone/>
            </a:pPr>
            <a:r>
              <a:rPr lang="ru-RU" sz="1800" dirty="0"/>
              <a:t>3. Объедините здания в группы по другим признакам, не обозначенным вами во втором пункте. Укажите эти признаки «группировки».</a:t>
            </a:r>
          </a:p>
          <a:p>
            <a:pPr marL="0" indent="0">
              <a:buNone/>
            </a:pPr>
            <a:r>
              <a:rPr lang="ru-RU" dirty="0"/>
              <a:t>Ответ</a:t>
            </a:r>
            <a:r>
              <a:rPr lang="en-US" dirty="0"/>
              <a:t>: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753A258-282C-4F08-A9B2-3D291761A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8932"/>
              </p:ext>
            </p:extLst>
          </p:nvPr>
        </p:nvGraphicFramePr>
        <p:xfrm>
          <a:off x="393700" y="2628900"/>
          <a:ext cx="11404600" cy="39354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771595541"/>
                    </a:ext>
                  </a:extLst>
                </a:gridCol>
                <a:gridCol w="1386448">
                  <a:extLst>
                    <a:ext uri="{9D8B030D-6E8A-4147-A177-3AD203B41FA5}">
                      <a16:colId xmlns:a16="http://schemas.microsoft.com/office/drawing/2014/main" val="1601791011"/>
                    </a:ext>
                  </a:extLst>
                </a:gridCol>
                <a:gridCol w="5674752">
                  <a:extLst>
                    <a:ext uri="{9D8B030D-6E8A-4147-A177-3AD203B41FA5}">
                      <a16:colId xmlns:a16="http://schemas.microsoft.com/office/drawing/2014/main" val="3149203938"/>
                    </a:ext>
                  </a:extLst>
                </a:gridCol>
              </a:tblGrid>
              <a:tr h="33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стиля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фотографий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3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Признаки стиля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809924"/>
                  </a:ext>
                </a:extLst>
              </a:tr>
              <a:tr h="1176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Конструктивизм,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1,8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Здание должно было строго отвечать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своим функциям, никаких излишеств,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только строгость, геометрически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правильные формы, отсутствие внешнего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декорирования.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402624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2. Модерн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2,3,4,5,6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Асимметричность постройки,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органическое наращиваете объемов,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разный характер фасадов, использование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балконов, крылец, эркеров.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097145"/>
                  </a:ext>
                </a:extLst>
              </a:tr>
              <a:tr h="1039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ru-RU" sz="1400" dirty="0" err="1">
                          <a:effectLst/>
                        </a:rPr>
                        <a:t>Деконструктивизм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7,9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Стиль архитектуры уводящих от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рационалистических решений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строительных задач, характерны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нерационалистические решения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21726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0E72CC4-7813-440F-B908-406025CF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90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:\Users\user\Desktop\конструктивизм.jpg">
            <a:extLst>
              <a:ext uri="{FF2B5EF4-FFF2-40B4-BE49-F238E27FC236}">
                <a16:creationId xmlns:a16="http://schemas.microsoft.com/office/drawing/2014/main" id="{DC38FFAF-53A3-4B02-95BA-856282FA51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44" y="3110310"/>
            <a:ext cx="698500" cy="9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big_42998.jpg">
            <a:extLst>
              <a:ext uri="{FF2B5EF4-FFF2-40B4-BE49-F238E27FC236}">
                <a16:creationId xmlns:a16="http://schemas.microsoft.com/office/drawing/2014/main" id="{7CF9B5B5-B163-42A9-8761-8E844FC086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/>
          <a:stretch>
            <a:fillRect/>
          </a:stretch>
        </p:blipFill>
        <p:spPr bwMode="auto">
          <a:xfrm>
            <a:off x="1989550" y="3133328"/>
            <a:ext cx="1215227" cy="9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gingerbreadhouse_gaudi.jpg">
            <a:extLst>
              <a:ext uri="{FF2B5EF4-FFF2-40B4-BE49-F238E27FC236}">
                <a16:creationId xmlns:a16="http://schemas.microsoft.com/office/drawing/2014/main" id="{94372804-87C1-49A1-BA7A-73CE33AB4D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2" y="4439047"/>
            <a:ext cx="957262" cy="96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dom_s_baПИТЕР.jpg">
            <a:extLst>
              <a:ext uri="{FF2B5EF4-FFF2-40B4-BE49-F238E27FC236}">
                <a16:creationId xmlns:a16="http://schemas.microsoft.com/office/drawing/2014/main" id="{2ECB4AC0-890D-4D89-BB1D-4CDAC5F00DE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b="11473"/>
          <a:stretch>
            <a:fillRect/>
          </a:stretch>
        </p:blipFill>
        <p:spPr bwMode="auto">
          <a:xfrm>
            <a:off x="1605760" y="4202112"/>
            <a:ext cx="957262" cy="6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ПИТЕР.jpg">
            <a:extLst>
              <a:ext uri="{FF2B5EF4-FFF2-40B4-BE49-F238E27FC236}">
                <a16:creationId xmlns:a16="http://schemas.microsoft.com/office/drawing/2014/main" id="{207002D0-6E1A-4EF3-8E02-35278D1EA0E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3" y="4887118"/>
            <a:ext cx="866775" cy="6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100161106_arhitektor_shehtel_osobnyak_morozovoy.jpg">
            <a:extLst>
              <a:ext uri="{FF2B5EF4-FFF2-40B4-BE49-F238E27FC236}">
                <a16:creationId xmlns:a16="http://schemas.microsoft.com/office/drawing/2014/main" id="{AB8D1B70-9C17-4C2F-937F-21B6F822239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r="2899"/>
          <a:stretch>
            <a:fillRect/>
          </a:stretch>
        </p:blipFill>
        <p:spPr bwMode="auto">
          <a:xfrm>
            <a:off x="3487744" y="4577556"/>
            <a:ext cx="1236277" cy="9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ГАУДИ.jpg">
            <a:extLst>
              <a:ext uri="{FF2B5EF4-FFF2-40B4-BE49-F238E27FC236}">
                <a16:creationId xmlns:a16="http://schemas.microsoft.com/office/drawing/2014/main" id="{250F821D-7BC3-4190-921A-EFC8AB3B037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94" y="4203302"/>
            <a:ext cx="1050523" cy="79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------113_20130823-1556.jpg">
            <a:extLst>
              <a:ext uri="{FF2B5EF4-FFF2-40B4-BE49-F238E27FC236}">
                <a16:creationId xmlns:a16="http://schemas.microsoft.com/office/drawing/2014/main" id="{E3B3BB8A-FF6C-408A-A53A-45320AC4F78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44" y="5585220"/>
            <a:ext cx="1130300" cy="9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ocuments\Семинар мхк\деконструк\img14.jpg">
            <a:extLst>
              <a:ext uri="{FF2B5EF4-FFF2-40B4-BE49-F238E27FC236}">
                <a16:creationId xmlns:a16="http://schemas.microsoft.com/office/drawing/2014/main" id="{3AA5CC0A-8B83-47DC-8285-87CEB036E16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11105" r="6944"/>
          <a:stretch>
            <a:fillRect/>
          </a:stretch>
        </p:blipFill>
        <p:spPr bwMode="auto">
          <a:xfrm>
            <a:off x="2207431" y="5585220"/>
            <a:ext cx="1130300" cy="90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47A0-E601-425C-B2A1-64E4B45C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075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Задание № 5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6FE23-2875-4D17-A92A-BB6D7505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87400"/>
            <a:ext cx="11430000" cy="5705475"/>
          </a:xfrm>
        </p:spPr>
        <p:txBody>
          <a:bodyPr>
            <a:noAutofit/>
          </a:bodyPr>
          <a:lstStyle/>
          <a:p>
            <a:r>
              <a:rPr lang="ru-RU" sz="1800" dirty="0"/>
              <a:t>Составьте сценарий творческого вечера, посвящённого 210-летию со</a:t>
            </a:r>
            <a:r>
              <a:rPr lang="en-US" sz="1800" dirty="0"/>
              <a:t> </a:t>
            </a:r>
            <a:r>
              <a:rPr lang="ru-RU" sz="1800" dirty="0"/>
              <a:t>дня рождения русского поэта Михаила Юрьевича Лермонтова, с учётом</a:t>
            </a:r>
            <a:r>
              <a:rPr lang="en-US" sz="1800" dirty="0"/>
              <a:t> </a:t>
            </a:r>
            <a:r>
              <a:rPr lang="ru-RU" sz="1800" dirty="0"/>
              <a:t>представленных критериев.</a:t>
            </a:r>
          </a:p>
          <a:p>
            <a:r>
              <a:rPr lang="ru-RU" sz="1800" b="1" dirty="0"/>
              <a:t>Критерий 1. </a:t>
            </a:r>
            <a:r>
              <a:rPr lang="ru-RU" sz="1800" dirty="0"/>
              <a:t>Грамотное композиционное построение сценария</a:t>
            </a:r>
            <a:r>
              <a:rPr lang="en-US" sz="1800" dirty="0"/>
              <a:t> </a:t>
            </a:r>
            <a:r>
              <a:rPr lang="ru-RU" sz="1800" dirty="0"/>
              <a:t>творческого вечера (целостность, единство содержания и формы, подчинённость всех средств выступлений сценарному замыслу). </a:t>
            </a:r>
          </a:p>
          <a:p>
            <a:r>
              <a:rPr lang="ru-RU" sz="1800" b="1" dirty="0"/>
              <a:t>Критерий 2. </a:t>
            </a:r>
            <a:r>
              <a:rPr lang="ru-RU" sz="1800" dirty="0"/>
              <a:t>Представление творческой деятельности поэта в сценарии вечера (событийный ряд сюжетной линии, использование значимых деталей в творчестве).</a:t>
            </a:r>
          </a:p>
          <a:p>
            <a:r>
              <a:rPr lang="ru-RU" sz="1800" b="1" dirty="0"/>
              <a:t>Критерий 3. </a:t>
            </a:r>
            <a:r>
              <a:rPr lang="ru-RU" sz="1800" dirty="0"/>
              <a:t>Навыки анализа и интерпретации предложенных культурных фактов. При оценке по данному критерию учитывается, насколько качественно и содержательно школьник анализирует и интерпретирует выбранный им культурный материал в соответствии с целью и задачами сценария творческого вечера.</a:t>
            </a:r>
          </a:p>
          <a:p>
            <a:r>
              <a:rPr lang="ru-RU" sz="1800" b="1" dirty="0"/>
              <a:t>Критерий 4</a:t>
            </a:r>
            <a:r>
              <a:rPr lang="ru-RU" sz="1800" dirty="0"/>
              <a:t>. Эрудиция, навыки историко-культурного мышления:</a:t>
            </a:r>
          </a:p>
          <a:p>
            <a:pPr marL="0" indent="0">
              <a:buNone/>
            </a:pPr>
            <a:r>
              <a:rPr lang="ru-RU" sz="1800" dirty="0"/>
              <a:t>- биографические сведения и иные значимые для сценария вечера обстоятельства жизни и творчества автора;</a:t>
            </a:r>
          </a:p>
          <a:p>
            <a:pPr marL="0" indent="0">
              <a:buNone/>
            </a:pPr>
            <a:r>
              <a:rPr lang="ru-RU" sz="1800" dirty="0"/>
              <a:t>- знание, понимание и умение использовать представленный материал при разработке сценария творческого вечера..</a:t>
            </a:r>
          </a:p>
          <a:p>
            <a:r>
              <a:rPr lang="ru-RU" sz="1800" b="1" dirty="0"/>
              <a:t>Критерий 5</a:t>
            </a:r>
            <a:r>
              <a:rPr lang="ru-RU" sz="1800" dirty="0"/>
              <a:t>. Коммуникативная составляющая проекта, формы взаимодействия с аудиторией, их соответствие актуальной культурной ситуации. Балл от 0 до 10 выставляется на основании полноты и содержательности коммуникативной составляющей представленного сценария творческого вечера: название, привлекательность для аудитории, спонсоров, текстовое сопровождение события и музыкальное сопровождение, формы взаимодействия с аудиторией во время и после события; сетевые и иные возможности информационной поддержки. </a:t>
            </a:r>
          </a:p>
        </p:txBody>
      </p:sp>
    </p:spTree>
    <p:extLst>
      <p:ext uri="{BB962C8B-B14F-4D97-AF65-F5344CB8AC3E}">
        <p14:creationId xmlns:p14="http://schemas.microsoft.com/office/powerpoint/2010/main" val="1967751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1320</Words>
  <Application>Microsoft Office PowerPoint</Application>
  <PresentationFormat>Широкоэкранный</PresentationFormat>
  <Paragraphs>110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Задание № 1 </vt:lpstr>
      <vt:lpstr>Задание № 2 </vt:lpstr>
      <vt:lpstr>Презентация PowerPoint</vt:lpstr>
      <vt:lpstr>Презентация PowerPoint</vt:lpstr>
      <vt:lpstr>Презентация PowerPoint</vt:lpstr>
      <vt:lpstr>Задание № 3</vt:lpstr>
      <vt:lpstr>Презентация PowerPoint</vt:lpstr>
      <vt:lpstr>Задание № 4 </vt:lpstr>
      <vt:lpstr>Задание №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14</cp:revision>
  <dcterms:created xsi:type="dcterms:W3CDTF">2024-09-17T05:44:37Z</dcterms:created>
  <dcterms:modified xsi:type="dcterms:W3CDTF">2024-09-17T07:14:45Z</dcterms:modified>
</cp:coreProperties>
</file>