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77" r:id="rId7"/>
    <p:sldId id="262" r:id="rId8"/>
    <p:sldId id="263" r:id="rId9"/>
    <p:sldId id="264" r:id="rId10"/>
    <p:sldId id="278" r:id="rId11"/>
    <p:sldId id="266" r:id="rId12"/>
    <p:sldId id="268" r:id="rId13"/>
    <p:sldId id="267" r:id="rId14"/>
    <p:sldId id="269" r:id="rId15"/>
    <p:sldId id="279" r:id="rId16"/>
    <p:sldId id="280" r:id="rId17"/>
    <p:sldId id="270" r:id="rId18"/>
    <p:sldId id="272" r:id="rId19"/>
    <p:sldId id="281" r:id="rId20"/>
    <p:sldId id="282" r:id="rId21"/>
    <p:sldId id="283" r:id="rId22"/>
    <p:sldId id="284" r:id="rId23"/>
    <p:sldId id="271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4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4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9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4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8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6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8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9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5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1DA1-032B-4372-BA74-901F26A55E00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F394-64E6-4065-8294-79F875333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6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0345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заданий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этапа всероссийской олимпиады школьников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5926015"/>
            <a:ext cx="9144000" cy="55391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5443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письменных заданий целесообразно организовать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825625"/>
            <a:ext cx="110109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не спеша, внимательно прочитайте задание;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обдумайте и сформулируйте ваш ответ;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не забывайте, что единственно верного ответа нет – важнее, чтобы ответ опирался на анализ художественного текста, знание литературного материала и терминологии, а ваша точка зрения была убедительной и аргументированной;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после выполнения всех предложенных заданий обязательно проверьте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5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 АНАЛИЗ ТЕКСТА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38654"/>
            <a:ext cx="10515600" cy="50643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Выполните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целостный анализ одного из предложенных произведений: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прозаического, ИЛИ поэтического.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можете опираться на предложенные после каждого произведения вопросы или выбрать собственный путь анализа. В ходе анализа выявите ряд ключевых выражений, подтверждающих главную мысль произведения. Пишите связно, свободно, понятно, доказательно и грамотно. Рекомендуемый объём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слов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работа должна представлять собой цельный, связный, завершённый текст.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за задание –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59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вопросы к тексту: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главным героем сделан «маляр», как соотносятся в тексте понятия «маляр» и «мастер»?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заключается смысл названия текста?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своеобразие средств создания городского пейзажа и изображения героев (поступки, речь, отношение других персонажей и др.).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найти «переклички» этого произведения (на уровне сюжета, героев, основной мысли) с другими известными вам произведениями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4578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47541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Стефановна Петрушевская (род.26.05.1938г.)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19247" y="1825624"/>
            <a:ext cx="7183316" cy="48477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Современная 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поэтесса, драматург, прозаик, певица и </a:t>
            </a: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сценаристка </a:t>
            </a:r>
            <a:endParaRPr lang="ru-RU" sz="4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любимый жанр самой писательницы. Настоящая сказка может быть веселой как весёлой, так и грустной, но непременно с хорошим концом. Роль мифологического контекста в сказках Л.С. Петрушевской – сохранить древние нравственные законы, правила поведения в сложной ситуации, подсказать путь к свету и 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добру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673104"/>
            <a:ext cx="3437792" cy="4503859"/>
          </a:xfrm>
        </p:spPr>
      </p:pic>
    </p:spTree>
    <p:extLst>
      <p:ext uri="{BB962C8B-B14F-4D97-AF65-F5344CB8AC3E}">
        <p14:creationId xmlns:p14="http://schemas.microsoft.com/office/powerpoint/2010/main" val="27564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993531"/>
            <a:ext cx="10515600" cy="5183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очень прост: богач предлагает маляру перекрасить листья деревьев в золотые, чтобы затем богач мог продать город людоеду, который любит золотые яблоки. И мастер оказывается перед сложным выбором, который испытывает на прочность его убеждения. Конфликт, в котором оказывается маляр,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актуальный.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мастер-маляр — хороший человек и хороший мастер, однако отношение к нему довольно противоречиво</a:t>
            </a:r>
          </a:p>
        </p:txBody>
      </p:sp>
    </p:spTree>
    <p:extLst>
      <p:ext uri="{BB962C8B-B14F-4D97-AF65-F5344CB8AC3E}">
        <p14:creationId xmlns:p14="http://schemas.microsoft.com/office/powerpoint/2010/main" val="32751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431"/>
            <a:ext cx="10515600" cy="11781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названия текста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92" y="1433146"/>
            <a:ext cx="11131062" cy="506436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выражение того, что маляр неплохо знает свое дело. Мастером здесь называют человека, полностью отдавшего себя работе и достигшего в ней наивысшего уровня. В тоже время, безымянный маляр не обезличен, как народ, так как Мастеров своего дела много не бывает. Он уникален, и его образ можно описать даже одним словом: «Мастер». Как в романе Булгакова «Мастер и Маргарита», имени главного героя мы не знаем, но уже по тому уважению автора и других героев произведения, заключенного в этом имени «Мастер», мы можем понять, что это  не простой человек, а уникум, достигший мастерства в любимом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211015"/>
            <a:ext cx="10861431" cy="109903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«Переклички» этого произведения с другими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406770"/>
            <a:ext cx="11342077" cy="523142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«Не всё то золото, что блестит». «Красиво снаружи, да грязно внутри». «Вид блестящий, а сам смердящий.» Упомянутый в начале слух о спасении паука к финалу оказывается правдой — под обликом богача мы видим того же самого паука, но облитого краской. Весь город стараниями маляра выглядел как новый и прекрасный, хотя на самом деле был ветхим и полуразрушенным. За личиной внешней красоты скрывалась неприглядная действительность.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«Моя хата с краю — ничего не знаю», потому что маляр безразличен к общим интересам – он пускает пыль в глаза жителям города, крася старый город в яркие цвета, ему все равно, что городок принадлежит богачу и  что он собирается продать его. Для него это только работа, он не рассматривает свои действия как помощь злодею-богачу, он просто выполняет то,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71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38" y="430823"/>
            <a:ext cx="10597662" cy="5746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 smtClean="0"/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мифологического контекста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                    Л.С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Петрушевской – сохранить древние нравственные законы, правила поведения в сложной ситуации, подсказать путь к свету и добру.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Литературная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 в раздумьях о мотивах действий героев, о последствиях этих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заставляет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задуматься о том, насколько важна правда, насколько важно то, что внутри, в отличие от внешней красоты и мнимого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5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369" y="219808"/>
            <a:ext cx="4431323" cy="8001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97877" y="1019908"/>
            <a:ext cx="5421923" cy="570620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Заболоцкий</a:t>
            </a:r>
          </a:p>
          <a:p>
            <a:pPr marL="0" indent="0" algn="ctr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Сыплет дождик большие горошины,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Рвется ветер, и даль нечиста.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Закрывается тополь взъерошенный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Серебристой изнанкой листа.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взгляни: сквозь отверстие облака,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сквозь арку из каменных плит,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царство тумана и морока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луч, пробиваясь, летит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даль не навек занавешена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Облаками, и, значит, не зря,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девушка, вспыхнув, орешина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Засияла в конце сентября.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теперь, живописец, выхватывай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Кисть за кистью, и на полотне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Золотой, как огонь, и гранатовой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эту девушку мне.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Нарисуй, словно деревце, зыбкую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Молодую царевну в венце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беспокойно скользящей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заплаканном юном лице.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			      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18285" y="325315"/>
            <a:ext cx="5735515" cy="621616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92" y="232995"/>
            <a:ext cx="51844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вопросы к тексту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9085" y="1450731"/>
            <a:ext cx="10764715" cy="5213837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охватывают поэта в начале и в конце стихотворения?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какой части стихотворения совершается перемена настроения в стихотворении?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начале стихотворения мы видим «тополь взъерошенный, а в конце – «засиявшую орешину»?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красками призывает поэт запечатлеть праздник осени? 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последней строфе стихотворения соседствуют слова и образы, противоречащие друг другу? 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какой композиции свидетельствует построение стихотворного текста?  Прокомментируйте особенности поэтического синтаксиса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449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заданий соревновательного тура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5807"/>
            <a:ext cx="10515600" cy="36711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за всю работу –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ru-RU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пишется за год до смерти Николая Заболоцкого, в нём он словно бы спешит поделиться своим видением русской природы и пониманием жизни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22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произведение с минорных нот, когда поэт представляет нам картину осени, полной естественной печали: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Сыплет дождик большие горошины,</a:t>
            </a:r>
            <a:b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Рвется ветер, и даль нечиста…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 время даже тополь, ещё не отвыкший от летнего тепла, пытается спрятаться от сырости сентября под изнанкой своей листвы, словно бы девица кутается в теплые одежды.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на место минору уже во втором катрене приходит надежда, которую автор показывает в виде луча солнца, пробивающегося сквозь низкие тучи.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 царство тумана и морока</a:t>
            </a:r>
            <a:b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луч, пробиваясь, летит…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Этой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зарисовкой Заболоцкий говорит, что свет всегда найдет проход в царстве темноты, что надежда есть по любому и рано или поздно она найдет выражение в реальности, надо только стремится к ней всем сердцем.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третьей строфе на сцене произведения появляется орешина, которую автор сравнивает с девушкой из-за осеннего багрянца, похожего на вспышку скромности девицы.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Словно девушка, вспыхнув, орешина</a:t>
            </a:r>
            <a:b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Засияла в конце сентября…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0485"/>
            <a:ext cx="10515600" cy="581647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четвертом катрене лирический герой, за маской которого просматривается сам Заболоцкий, просит великого художника природу выхватить эту девушку-красавицу из общего пейзажа и сохранить её облик для него в отдельности.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последнем четверостишии продолжается просьба героя нарисовать ему милый образ, похожий на царевну в венце, у которой беспокойная улыбка и юное заплаканное лицо.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беспокойно скользящей </a:t>
            </a:r>
            <a:r>
              <a:rPr lang="ru-RU" sz="3200" dirty="0" err="1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заплаканном юном лице.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Так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сливает вместе человека и природу, вечное и земное, печальное и оставляющее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надежду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0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ТВОРЧЕСКОЕ ЗАДАНИЕ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46" y="1283677"/>
            <a:ext cx="11491546" cy="53017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театральной постановки. Определите литературное произведение, по которому поставлен данный спектакль.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Представьте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вам – пресс-секретарю кукольного театра – нужно выступить на радио и рассказать о готовящейся к выходу постановке.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своего выступления о предложенной театральной интерпретации. Коротко и живо расскажите о режиссёрском замысле постановки, опишите декорации, куклы, 1-2 отобранные сцены.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своего выступления лаконичное и выразительное заглавие. Примерный объём работы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150-200 слов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Максимальный балл за задание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5530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3" y="68873"/>
            <a:ext cx="3163570" cy="23241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/>
          <a:stretch/>
        </p:blipFill>
        <p:spPr bwMode="auto">
          <a:xfrm>
            <a:off x="3445120" y="1126808"/>
            <a:ext cx="3314700" cy="2318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74" y="3575539"/>
            <a:ext cx="3203575" cy="20955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" b="7199"/>
          <a:stretch/>
        </p:blipFill>
        <p:spPr bwMode="auto">
          <a:xfrm>
            <a:off x="8774723" y="4623289"/>
            <a:ext cx="3276600" cy="209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3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53915"/>
            <a:ext cx="10515600" cy="9583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373923"/>
            <a:ext cx="10515600" cy="380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Обучающимся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класса предлагается выполнить одно аналитическое задание и одно творческое задание.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 количество времени для работы над аналитическим и творческим заданиями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868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356337"/>
            <a:ext cx="10515600" cy="382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оценке по первому критерию 0 баллов соответствуют «двойке», 5 баллов – «тройке», 10 баллов – «четвёрке» и 15 баллов – «пятёрке». Возможны промежуточные варианты (например, 8 баллов соответствуют «четвёрке с минусом»)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Пример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шкалы. При оценивании работы по первому критерию ученик в целом понимает текст, делает верные наблюдения, но часть смыслов упускает, не все яркие моменты подчёркивает. Работа по этому критерию выглядит как «четвёрка с минусом». В системе оценок по  критерию «четвёрке» соответствует 20 баллов, «тройке» – 10 баллов. Соответственно, оценка выбирается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 из 16-19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1" y="365125"/>
            <a:ext cx="1116036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аналитического задания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839" y="1851691"/>
            <a:ext cx="8132884" cy="48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38" y="365125"/>
            <a:ext cx="11746524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аналитического задания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34013"/>
              </p:ext>
            </p:extLst>
          </p:nvPr>
        </p:nvGraphicFramePr>
        <p:xfrm>
          <a:off x="958361" y="1846385"/>
          <a:ext cx="10395436" cy="42115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72570">
                  <a:extLst>
                    <a:ext uri="{9D8B030D-6E8A-4147-A177-3AD203B41FA5}">
                      <a16:colId xmlns:a16="http://schemas.microsoft.com/office/drawing/2014/main" val="2769816327"/>
                    </a:ext>
                  </a:extLst>
                </a:gridCol>
                <a:gridCol w="1013377">
                  <a:extLst>
                    <a:ext uri="{9D8B030D-6E8A-4147-A177-3AD203B41FA5}">
                      <a16:colId xmlns:a16="http://schemas.microsoft.com/office/drawing/2014/main" val="2358403428"/>
                    </a:ext>
                  </a:extLst>
                </a:gridCol>
                <a:gridCol w="409489">
                  <a:extLst>
                    <a:ext uri="{9D8B030D-6E8A-4147-A177-3AD203B41FA5}">
                      <a16:colId xmlns:a16="http://schemas.microsoft.com/office/drawing/2014/main" val="353919515"/>
                    </a:ext>
                  </a:extLst>
                </a:gridCol>
              </a:tblGrid>
              <a:tr h="3696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языковая и речевая грамотность (отсутствие языковых, речевых, грамматических,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орфографических и пунктуационных ошибок).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Прим. 1: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сплошная проверка работы по привычным школьным критериям грамотности с полным подсчетом ошибок не предусматривается.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Прим. 2: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наличии в работе речевых, грамматических, а также орфографических и пунктуационных ошибок, затрудняющих чтение и понимание текста, обращающих на себя внимание и отвлекающих от чтения (в среднем более трех ошибок на страницу текста), работа по этому критерию получает ноль баллов.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5 баллов. Шкала оценок: 0 – 1 – 3 – 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47" marR="66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47" marR="66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57166"/>
                  </a:ext>
                </a:extLst>
              </a:tr>
              <a:tr h="5154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Максимальный̆ балл за аналитическое задание –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47" marR="66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83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7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3" y="365125"/>
            <a:ext cx="115091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и критерии оценивания творческого задания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900799"/>
              </p:ext>
            </p:extLst>
          </p:nvPr>
        </p:nvGraphicFramePr>
        <p:xfrm>
          <a:off x="896814" y="2286000"/>
          <a:ext cx="10456985" cy="4245675"/>
        </p:xfrm>
        <a:graphic>
          <a:graphicData uri="http://schemas.openxmlformats.org/drawingml/2006/table">
            <a:tbl>
              <a:tblPr firstRow="1" firstCol="1" bandRow="1"/>
              <a:tblGrid>
                <a:gridCol w="712178">
                  <a:extLst>
                    <a:ext uri="{9D8B030D-6E8A-4147-A177-3AD203B41FA5}">
                      <a16:colId xmlns:a16="http://schemas.microsoft.com/office/drawing/2014/main" val="3317952480"/>
                    </a:ext>
                  </a:extLst>
                </a:gridCol>
                <a:gridCol w="9186200">
                  <a:extLst>
                    <a:ext uri="{9D8B030D-6E8A-4147-A177-3AD203B41FA5}">
                      <a16:colId xmlns:a16="http://schemas.microsoft.com/office/drawing/2014/main" val="2834599558"/>
                    </a:ext>
                  </a:extLst>
                </a:gridCol>
                <a:gridCol w="558607">
                  <a:extLst>
                    <a:ext uri="{9D8B030D-6E8A-4147-A177-3AD203B41FA5}">
                      <a16:colId xmlns:a16="http://schemas.microsoft.com/office/drawing/2014/main" val="3171641328"/>
                    </a:ext>
                  </a:extLst>
                </a:gridCol>
              </a:tblGrid>
              <a:tr h="678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00015"/>
                  </a:ext>
                </a:extLst>
              </a:tr>
              <a:tr h="203825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Правильное названо произведение (Н.В. Гоголь «Ревизор»). Продемонстрировано знание текста: определен идейный замысел, названы и описаны герои, сцены. Наличие/отсутствие фактических ошибок.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 10 баллов. Шкала оценок: 0 – 3 – 7 – 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633781"/>
                  </a:ext>
                </a:extLst>
              </a:tr>
              <a:tr h="1528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Композиционная стройность работы, её стилистическая однородность, соответствие жанру. Ёмкость, точность, выразительность заглавия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 5 баллов. Шкала оценок: 0 – 1 – 3 – 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98" marR="64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1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и критерии оценивания творческого задания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859686"/>
              </p:ext>
            </p:extLst>
          </p:nvPr>
        </p:nvGraphicFramePr>
        <p:xfrm>
          <a:off x="1371600" y="1907929"/>
          <a:ext cx="9381392" cy="4308232"/>
        </p:xfrm>
        <a:graphic>
          <a:graphicData uri="http://schemas.openxmlformats.org/drawingml/2006/table">
            <a:tbl>
              <a:tblPr firstRow="1" firstCol="1" bandRow="1"/>
              <a:tblGrid>
                <a:gridCol w="7863156">
                  <a:extLst>
                    <a:ext uri="{9D8B030D-6E8A-4147-A177-3AD203B41FA5}">
                      <a16:colId xmlns:a16="http://schemas.microsoft.com/office/drawing/2014/main" val="3994043302"/>
                    </a:ext>
                  </a:extLst>
                </a:gridCol>
                <a:gridCol w="887501">
                  <a:extLst>
                    <a:ext uri="{9D8B030D-6E8A-4147-A177-3AD203B41FA5}">
                      <a16:colId xmlns:a16="http://schemas.microsoft.com/office/drawing/2014/main" val="3672797240"/>
                    </a:ext>
                  </a:extLst>
                </a:gridCol>
                <a:gridCol w="630735">
                  <a:extLst>
                    <a:ext uri="{9D8B030D-6E8A-4147-A177-3AD203B41FA5}">
                      <a16:colId xmlns:a16="http://schemas.microsoft.com/office/drawing/2014/main" val="481912923"/>
                    </a:ext>
                  </a:extLst>
                </a:gridCol>
              </a:tblGrid>
              <a:tr h="1566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Владение теоретико-литературным понятийным аппаратом и умение использовать термины корректно, точно и только в тех случаях, когда это необходимо, без искусственного усложнения текста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 5 баллов. Шкала оценок: 0 – 1 – 3 – 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769099"/>
                  </a:ext>
                </a:extLst>
              </a:tr>
              <a:tr h="78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Оригинальность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 5 баллов. Шкала оценок: 0 – 1 – 3 – 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200192"/>
                  </a:ext>
                </a:extLst>
              </a:tr>
              <a:tr h="1566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Грамотность (наличие/отсутствие речевых, грамматических, орфографических, пунктуационных ошибок) (в пределах изученного по русскому языку материала).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 5 баллов. Шкала оценок: 0 – 1 – 3 – 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221028"/>
                  </a:ext>
                </a:extLst>
              </a:tr>
              <a:tr h="39165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Максимальный̆ балл за творческое задание –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9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4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1844</Words>
  <Application>Microsoft Office PowerPoint</Application>
  <PresentationFormat>Широкоэкранный</PresentationFormat>
  <Paragraphs>105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Print</vt:lpstr>
      <vt:lpstr>Times New Roman</vt:lpstr>
      <vt:lpstr>Тема Office</vt:lpstr>
      <vt:lpstr>Разбор заданий  школьного этапа всероссийской олимпиады школьников  по литературе 9 класс </vt:lpstr>
      <vt:lpstr>Время выполнения заданий соревновательного тура – 200 минут</vt:lpstr>
      <vt:lpstr>Критерии оценивания  </vt:lpstr>
      <vt:lpstr>Критерии оценивания</vt:lpstr>
      <vt:lpstr>Критерии оценивания</vt:lpstr>
      <vt:lpstr>Критерии оценивания аналитического задания</vt:lpstr>
      <vt:lpstr>Критерии оценивания аналитического задания</vt:lpstr>
      <vt:lpstr>Комментарии и критерии оценивания творческого задания  </vt:lpstr>
      <vt:lpstr>Комментарии и критерии оценивания творческого задания</vt:lpstr>
      <vt:lpstr>Выполнение письменных заданий целесообразно организовать следующим образом:</vt:lpstr>
      <vt:lpstr>Задание 1.  АНАЛИЗ ТЕКСТА </vt:lpstr>
      <vt:lpstr>1 вариант </vt:lpstr>
      <vt:lpstr>Людмила Стефановна Петрушевская (род.26.05.1938г.) </vt:lpstr>
      <vt:lpstr>Презентация PowerPoint</vt:lpstr>
      <vt:lpstr>Смысл названия текста</vt:lpstr>
      <vt:lpstr>«Переклички» этого произведения с другими</vt:lpstr>
      <vt:lpstr>Презентация PowerPoint</vt:lpstr>
      <vt:lpstr>2 вариант</vt:lpstr>
      <vt:lpstr>Опорные вопросы к тексту </vt:lpstr>
      <vt:lpstr>    Стихотворение пишется за год до смерти Николая Заболоцкого, в нём он словно бы спешит поделиться своим видением русской природы и пониманием жизни</vt:lpstr>
      <vt:lpstr>Презентация PowerPoint</vt:lpstr>
      <vt:lpstr>Презентация PowerPoint</vt:lpstr>
      <vt:lpstr>Задание 2. ТВОРЧЕСКОЕ ЗАДАНИЕ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Ковальчук Фаина Алексеевна</cp:lastModifiedBy>
  <cp:revision>24</cp:revision>
  <dcterms:created xsi:type="dcterms:W3CDTF">2024-09-20T03:09:06Z</dcterms:created>
  <dcterms:modified xsi:type="dcterms:W3CDTF">2024-09-20T14:09:43Z</dcterms:modified>
</cp:coreProperties>
</file>