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91" r:id="rId2"/>
    <p:sldId id="267" r:id="rId3"/>
    <p:sldId id="292" r:id="rId4"/>
    <p:sldId id="293" r:id="rId5"/>
    <p:sldId id="278" r:id="rId6"/>
    <p:sldId id="283" r:id="rId7"/>
    <p:sldId id="284" r:id="rId8"/>
    <p:sldId id="285" r:id="rId9"/>
    <p:sldId id="294" r:id="rId10"/>
    <p:sldId id="295" r:id="rId11"/>
    <p:sldId id="296" r:id="rId12"/>
    <p:sldId id="290" r:id="rId13"/>
    <p:sldId id="287" r:id="rId14"/>
    <p:sldId id="288" r:id="rId15"/>
    <p:sldId id="289" r:id="rId16"/>
    <p:sldId id="29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68098C6-64CE-4235-A415-7A715C7DDA1F}">
          <p14:sldIdLst>
            <p14:sldId id="291"/>
            <p14:sldId id="267"/>
            <p14:sldId id="292"/>
            <p14:sldId id="293"/>
            <p14:sldId id="278"/>
            <p14:sldId id="283"/>
            <p14:sldId id="284"/>
            <p14:sldId id="285"/>
            <p14:sldId id="294"/>
            <p14:sldId id="295"/>
            <p14:sldId id="296"/>
            <p14:sldId id="290"/>
            <p14:sldId id="287"/>
            <p14:sldId id="288"/>
            <p14:sldId id="289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94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57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90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36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7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4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1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7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8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3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25A6116-C626-4815-9890-CCBF714A2C61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DC31A23-989C-4015-ABC0-185B3B261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3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886" y="766917"/>
            <a:ext cx="11005457" cy="45453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заданий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этапа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литературе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7-8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766619"/>
            <a:ext cx="9144000" cy="81116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учебный год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915" y="239485"/>
            <a:ext cx="11680372" cy="62701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Стихотворение  «Красная осень» написано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1962 году.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Жанр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пейзажная лирика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Стихотворный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– пятистопный ямб.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Описание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 от первого лица. </a:t>
            </a:r>
            <a:r>
              <a:rPr lang="ru-RU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стихотворения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постепенный, необратимый, яркий приход осени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Перед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нами предстает картина наступающей яркой осени. В первой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строфе показан  красный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 - визуальный образ осеннего леса. Появляется он «внезапно». Г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лагол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«вкрался» подчеркивает неуверенность и чуждость первого красного листа. Сравнение его с сердцем леса, которое «готово на муку и на риск», создает образ живого начала. Сердце – «обнажилось», то есть стало незащищенным и уязвимым. Лес – это живой организм, а красный цвет выступает здесь как разрушитель обыденности.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строфе красного цвета становится больше – «вспыхнул красный куст». Красный цвет здесь сравнивается с полураскрытыми устами (олицетворение). Куст, как будто кричит от боли, а гипербола «две тысячи» подчеркивает необратимость наступающих изменений.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следующей строфе – кульминация стихотворения: как только весь лес окрасился в красный цвет – как будто загорелся, сразу и облако также стало красным. Метафора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«облако впитало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подчеркивает неестественность процесса, обреченность, но вместе с тем, единения земли и неба. И далее они уже являются единым целым: «праздником листьев и небес». Эпитет «в своем спокойном благородстве» подчеркивает уравновешенность и смирение. Кульминационный характер строфы подчеркивают фонетические особенности : ассонанс ударных гласных 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Внез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пно кр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сным ст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 окрестный лес,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облако впит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 кр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сный отсвет.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Светился пр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здник листьев и небес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своём спокойном благородстве.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Последняя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строфа – картина большого заката – окончания определенного жизненного этапа.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510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057" y="478971"/>
            <a:ext cx="11266714" cy="619397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построено на приёме контраста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Красный цвет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как цвет крови, и как цвет праздника.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тем наблюдаем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контраст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чувств: сожаление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уходящем времени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радость от постижения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красоты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нового, приходящего ему на смену, мира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на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синтаксического построения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произведения. Стихотворение составляют 6 предложений. Все они повествовательные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невосклицательные,т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есть настроение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стихотворения не пафосное, а спокойное и благородное. Ощущается некая неуверенность лирического героя в своём следующем шаге по этой обновленной земле.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 преобладают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сложноподчиненные предложения,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свидетельствует о неуверенности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будущего лирического героя.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тексте преобладают существительные (18), которые описывают картины природы ( зелень, лес, лист, облако, небеса, земля) , ощущения (мука, риск, благородство), человеческие характеристики (сердце, уста).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Прилагательных-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 причем 4 из них «красный». Глаголы в тексте (их всего 11) употребляются в форме прошедшего времени, и только один глагол «шагаю» - в настоящем. Этим подчеркивается, что изменения уже произошли, и лирический герой уже принял для себя те изменения, которые произошли и живет настоящим. Он четко понимает, что нужно идти дальше, не смотря ни на что, это подчеркивает семантика глагола «шагаю» ( шагать можно только твердо).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стихотворении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начинаются «внезапно», а заканчиваются «наугад». Внезапные изменения в жизни заставляют лирического героя принять бытность и твердо шагать в будущее по обновленной земле, пусть пока и наугад.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Идея стихотворения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жизнь не стоит на месте: на смену лета приходит осень, и нужно смело и уверенно шагать вперед, даже если пока не уверен в завтрашнем дне.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993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D43441-533D-4A97-9684-D733896B5052}"/>
              </a:ext>
            </a:extLst>
          </p:cNvPr>
          <p:cNvSpPr txBox="1"/>
          <p:nvPr/>
        </p:nvSpPr>
        <p:spPr>
          <a:xfrm>
            <a:off x="957943" y="544286"/>
            <a:ext cx="83928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2.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ЗАДАНИЕ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8932FE-93A2-4EFC-ABD5-5727962418AC}"/>
              </a:ext>
            </a:extLst>
          </p:cNvPr>
          <p:cNvSpPr txBox="1"/>
          <p:nvPr/>
        </p:nvSpPr>
        <p:spPr>
          <a:xfrm>
            <a:off x="631371" y="1503295"/>
            <a:ext cx="1123405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Напишите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рассказ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бы обычный бытовой предмет претерпевал </a:t>
            </a:r>
            <a:r>
              <a:rPr lang="ru-RU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метаморфозу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(метаморфоза –  полная, совершенная перемена, изменение), открывался перед читателем с новой, неожиданной стороны, влиял на героя и его жизнь, способствовал развитию сюжета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за задание 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760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146325"/>
            <a:ext cx="89965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заданию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625" y="1223543"/>
            <a:ext cx="111497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latin typeface="Constantia" panose="02030602050306030303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роли редактора и в других ролях, требующих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филологической подготовки, широкого литературного и культурного кругозора, языкового чутья и художественного вкуса. </a:t>
            </a:r>
          </a:p>
          <a:p>
            <a:endParaRPr lang="ru-RU" sz="2800" b="1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204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7522" y="146325"/>
            <a:ext cx="8898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творческого задания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7DBA322-C9A2-4C50-8E8D-BFAA7C6444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46"/>
          <a:stretch/>
        </p:blipFill>
        <p:spPr>
          <a:xfrm>
            <a:off x="838986" y="1074656"/>
            <a:ext cx="10623671" cy="532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058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4502" y="146325"/>
            <a:ext cx="9547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Критерии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оценивания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творческого задания</a:t>
            </a:r>
            <a:endParaRPr 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B642F2-3BE6-48C2-B969-2678448A5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18" y="1112364"/>
            <a:ext cx="10469650" cy="508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55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686" y="163287"/>
            <a:ext cx="10050561" cy="8273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выполнения задания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371" y="664029"/>
            <a:ext cx="11745686" cy="55081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  На </a:t>
            </a:r>
            <a:r>
              <a:rPr lang="ru-RU" sz="2400" dirty="0"/>
              <a:t>улице морозы</a:t>
            </a:r>
            <a:r>
              <a:rPr lang="ru-RU" sz="2400" dirty="0" smtClean="0"/>
              <a:t>...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Мама </a:t>
            </a:r>
            <a:r>
              <a:rPr lang="ru-RU" sz="2400" dirty="0"/>
              <a:t>достала с антресолей свою старенькую детскую </a:t>
            </a:r>
            <a:r>
              <a:rPr lang="ru-RU" sz="2400" dirty="0" smtClean="0"/>
              <a:t>шубу и велела </a:t>
            </a:r>
            <a:r>
              <a:rPr lang="ru-RU" sz="2400" dirty="0"/>
              <a:t>идти гулять в ней. Это катастрофа, а не шуба! Тяжёлая, как шкаф. Лохматая, как овцебык. А главное, в ней всё равно было холодно. В лицо мне летели острые снежинки. Они царапали щёки и нос. Ветер высасывал тепло через дырки для пуговиц. Я почти сразу превратился в ледышку. Шёл и звякал. Шуба – колокол, я – язычок. </a:t>
            </a:r>
            <a:r>
              <a:rPr lang="ru-RU" sz="2400" dirty="0" err="1"/>
              <a:t>Дилинь</a:t>
            </a:r>
            <a:r>
              <a:rPr lang="ru-RU" sz="2400" dirty="0"/>
              <a:t>-дон-дон!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Тогда </a:t>
            </a:r>
            <a:r>
              <a:rPr lang="ru-RU" sz="2400" dirty="0"/>
              <a:t>я втянул внутрь голову, а следом руки и ноги. В шубе оказалось просторно, но темно. Я пошарил по стенкам - нашёл выключатель. Под потолком замигала гирлянда. Сразу стало уютней. Я осмелел, вытащил из внутреннего кармана чайник, чашки, заварку. Когда чайник закипел, в шубу постучались первые гости – мои друзья по двору Сашка и Толик. Потом заглянула на огонёк Леночка. Она старательно застегнула за собой все пуговицы и угостила нас конфетами. Мы пили чай и смеялись.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Я </a:t>
            </a:r>
            <a:r>
              <a:rPr lang="ru-RU" sz="2400" dirty="0"/>
              <a:t>был очень рад за маму, что у неё в детстве была такая чудесная согревающая шуба. И за себя тоже был рад.</a:t>
            </a:r>
          </a:p>
        </p:txBody>
      </p:sp>
    </p:spTree>
    <p:extLst>
      <p:ext uri="{BB962C8B-B14F-4D97-AF65-F5344CB8AC3E}">
        <p14:creationId xmlns:p14="http://schemas.microsoft.com/office/powerpoint/2010/main" val="137667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085" y="1734532"/>
            <a:ext cx="11122109" cy="4266388"/>
          </a:xfrm>
        </p:spPr>
        <p:txBody>
          <a:bodyPr>
            <a:noAutofit/>
          </a:bodyPr>
          <a:lstStyle/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тему и основную мысль произведения, основной конфликт;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особенности композиции;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характеризовать героев-персонажей, давать их сравнительные характеристики; оценивать систему персонажей;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выявлять особенности языка и стиля писателя; находить основные изобразительно-выразительные средства, характерные для творческой манеры писателя, определять их художественные функции;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жанровую, родовую специфику художественного произведения; 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 своё понимание нравственно-философской, социально-исторической и эстетической проблематики произведений;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литературные произведения разных жанров; 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авторское отношение к героям и событиям, к читателю;  </a:t>
            </a:r>
          </a:p>
          <a:p>
            <a:pPr lvl="0" fontAlgn="base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уместно пользоваться основными теоретико-литературными терминами и понятиями;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представлять развёрнутый устный или письменный ответ на поставленные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C592AEA-B2E1-4439-85CA-0FA7C15A9393}"/>
              </a:ext>
            </a:extLst>
          </p:cNvPr>
          <p:cNvSpPr/>
          <p:nvPr/>
        </p:nvSpPr>
        <p:spPr>
          <a:xfrm>
            <a:off x="1008668" y="435430"/>
            <a:ext cx="9407951" cy="1082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успешного выполнения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олимпиады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</a:t>
            </a:r>
          </a:p>
        </p:txBody>
      </p:sp>
    </p:spTree>
    <p:extLst>
      <p:ext uri="{BB962C8B-B14F-4D97-AF65-F5344CB8AC3E}">
        <p14:creationId xmlns:p14="http://schemas.microsoft.com/office/powerpoint/2010/main" val="162868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2451" y="840657"/>
            <a:ext cx="11253019" cy="1548581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выполнения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минут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2451" y="3023420"/>
            <a:ext cx="11253019" cy="3094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 за всю работу  –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8568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7582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письменных заданий целесообразно организовать следующим образом: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2915"/>
            <a:ext cx="10515600" cy="526093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/>
              <a:t>−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спеша, внимательно прочитайте задание и критерии оценивания;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обдумайте и сформулируйте ваш ответ;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не забывайте, что единственно верного ответа нет – важнее, чтобы ответ соответствовал заданию и критериям, опирался на анализ художественного текста, знание литературного материала и терминологии, а ваша точка зрения была убедительной и аргументированной;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после выполнения всех предложенных заданий обязательно проверьте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41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2513" y="1306286"/>
            <a:ext cx="1145177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Вид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целостный анализ текста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прозаического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поэтического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(выбор типа текста – право ученика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Анализируя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текст, ученик должен показать степень сформированности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филологических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</a:p>
          <a:p>
            <a:pPr algn="ctr"/>
            <a:endParaRPr lang="ru-RU" b="1" dirty="0">
              <a:latin typeface="Constantia" panose="02030602050306030303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двух предложенных текстов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(поэтический или прозаический).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задания к ним. Напишите сочинение. Вы можете опираться на предложенные после каждого произведения вопросы или выбрать собственный путь анализа. Ваша работа должна представлять собой цельный, связный, завершённый текст. Рекомендуемый объём – 150-200 слов</a:t>
            </a:r>
            <a:r>
              <a:rPr lang="ru-RU" dirty="0"/>
              <a:t>. </a:t>
            </a:r>
            <a:endParaRPr lang="ru-RU" b="1" dirty="0">
              <a:latin typeface="Constantia" panose="02030602050306030303" pitchFamily="18" charset="0"/>
            </a:endParaRPr>
          </a:p>
          <a:p>
            <a:pPr algn="ctr"/>
            <a:endParaRPr lang="ru-RU" b="1" dirty="0">
              <a:latin typeface="Constantia" panose="02030602050306030303" pitchFamily="18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за задание –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Constantia" panose="02030602050306030303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9971" y="392277"/>
            <a:ext cx="85126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1.</a:t>
            </a:r>
            <a:r>
              <a:rPr lang="ru-RU" sz="32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  ТЕКСТА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83150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5613" y="88179"/>
            <a:ext cx="7428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Требования к заданию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656" y="870858"/>
            <a:ext cx="111252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определить методы и приёмы анализа, структуру и последовательность изложения своих мыслей.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анализ текста приводил к главному –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пониманию автора, смысла его высказывания, его позиции, способов, которыми он эту позицию выразил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текста – это не повод демонстрировать знание филологической терминологии; цель его не в создании наукообразного текста о тексте художественном. Обилие терминов в работе  не означает научности. Гораздо важнее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сказать о своём понимании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ясно и точно, а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использовать к месту и дозированно.</a:t>
            </a:r>
          </a:p>
        </p:txBody>
      </p:sp>
    </p:spTree>
    <p:extLst>
      <p:ext uri="{BB962C8B-B14F-4D97-AF65-F5344CB8AC3E}">
        <p14:creationId xmlns:p14="http://schemas.microsoft.com/office/powerpoint/2010/main" val="42346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749" y="215999"/>
            <a:ext cx="104025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Пример аналитического задания </a:t>
            </a:r>
            <a:endParaRPr 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FAAFE0-8557-48D6-A523-D12FD25967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7"/>
          <a:stretch/>
        </p:blipFill>
        <p:spPr>
          <a:xfrm>
            <a:off x="1132114" y="800774"/>
            <a:ext cx="9873343" cy="571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6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7522" y="146325"/>
            <a:ext cx="88981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Критерии оценивания </a:t>
            </a:r>
            <a:b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аналитического задания</a:t>
            </a:r>
            <a:endParaRPr 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D9EDC0-CF3F-4967-AE18-98A7099077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63"/>
          <a:stretch/>
        </p:blipFill>
        <p:spPr>
          <a:xfrm>
            <a:off x="877590" y="1100432"/>
            <a:ext cx="10492033" cy="558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79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0043" y="359230"/>
            <a:ext cx="9718928" cy="545374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Давид Самуилович Самойлов – настоящая фамилия Кауфман родился 1 июня 1920 года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Москве.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детства его, как ребёнка из интеллигентной семьи, обучали французскому, немецкому и музыке. Самойлов окончил первую опытно – показательную школу имени Горького, где были прекрасные педагоги. В 1938 году поступил в ИФЛИ 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(Институт философии, литературы и истории).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окончив курса, 21-летний Давид Самойлов ушёл на войну. Прошёл путь от Волхова и до Берлина, служил в пулемётном расчёте, был разведчиком, получил ранения, был удостоен боевых наград, но никогда не кичился этим. ВОВ стала решающим событием, повлиявшим на становление его художественного мира. Ужасы войны, гибель товарищей, лишения и страдания гражданского населения – всё это обострило восприятие мира, оставило неизгладимую печать на всём творчестве этого поэта.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его стихах преобладают трагические ноты, отразился страшный опыт ХХ столетия.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стихах есть и светлая радость победы утверждение столь высокой ценой завоёванной мирной жизни. Он оставил потомкам стихи проникнутые своими мыслями, чувствами и переживаниями.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Давид Самойл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63" y="437446"/>
            <a:ext cx="1950280" cy="323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03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402</TotalTime>
  <Words>753</Words>
  <Application>Microsoft Office PowerPoint</Application>
  <PresentationFormat>Широкоэкранный</PresentationFormat>
  <Paragraphs>67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Cambria</vt:lpstr>
      <vt:lpstr>Constantia</vt:lpstr>
      <vt:lpstr>Rockwell</vt:lpstr>
      <vt:lpstr>Rockwell Condensed</vt:lpstr>
      <vt:lpstr>Times New Roman</vt:lpstr>
      <vt:lpstr>Wingdings</vt:lpstr>
      <vt:lpstr>Дерево</vt:lpstr>
      <vt:lpstr>Разбор заданий  школьного   этапа  всероссийской олимпиады школьников  по литературе 7-8 классы </vt:lpstr>
      <vt:lpstr>Презентация PowerPoint</vt:lpstr>
      <vt:lpstr>Время выполнения заданий– 120 минут</vt:lpstr>
      <vt:lpstr>Выполнение письменных заданий целесообразно организовать следующим образом: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Вариант выполнения задания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Гуменюк Марина Игоревна </cp:lastModifiedBy>
  <cp:revision>38</cp:revision>
  <dcterms:created xsi:type="dcterms:W3CDTF">2019-06-20T04:28:06Z</dcterms:created>
  <dcterms:modified xsi:type="dcterms:W3CDTF">2024-09-19T18:31:12Z</dcterms:modified>
</cp:coreProperties>
</file>