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91" r:id="rId2"/>
    <p:sldId id="267" r:id="rId3"/>
    <p:sldId id="292" r:id="rId4"/>
    <p:sldId id="293" r:id="rId5"/>
    <p:sldId id="278" r:id="rId6"/>
    <p:sldId id="283" r:id="rId7"/>
    <p:sldId id="284" r:id="rId8"/>
    <p:sldId id="298" r:id="rId9"/>
    <p:sldId id="285" r:id="rId10"/>
    <p:sldId id="300" r:id="rId11"/>
    <p:sldId id="299" r:id="rId12"/>
    <p:sldId id="301" r:id="rId13"/>
    <p:sldId id="290" r:id="rId14"/>
    <p:sldId id="287" r:id="rId15"/>
    <p:sldId id="289" r:id="rId16"/>
    <p:sldId id="29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68098C6-64CE-4235-A415-7A715C7DDA1F}">
          <p14:sldIdLst>
            <p14:sldId id="291"/>
            <p14:sldId id="267"/>
            <p14:sldId id="292"/>
            <p14:sldId id="293"/>
            <p14:sldId id="278"/>
            <p14:sldId id="283"/>
            <p14:sldId id="284"/>
            <p14:sldId id="298"/>
            <p14:sldId id="285"/>
            <p14:sldId id="300"/>
            <p14:sldId id="299"/>
            <p14:sldId id="301"/>
            <p14:sldId id="290"/>
            <p14:sldId id="287"/>
            <p14:sldId id="289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94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57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90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36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7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34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1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07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88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43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23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886" y="766917"/>
            <a:ext cx="11005457" cy="454531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 заданий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этапа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олимпиады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литературе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766619"/>
            <a:ext cx="9144000" cy="81116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учебный год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2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799" y="466725"/>
            <a:ext cx="8724901" cy="57054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Фёдор Иванович Тютчев – известный русский поэт, дипломат, публицист и тайный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советник.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12 лет Фёдор начал переводить оды Горация, а через два года в свободном порядке стал посещать лекции словесного отделения Московского университета. В 15 лет его приняли в число студентов университета, а уже в следующем году избрали в Общество любителей российской словесности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После окончания университета Фёдор стал служащим в Государственной коллегии иностранных дел и уехал в Германию в качестве внештатного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атташе.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произведениях он отводит большую роль философским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темам.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 из таких произведений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и ночь». Оно было написано Тютчевым в возрасте 36 лет, в 1839 году, когда он уже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 сформировавшимся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поэтом, пусть еще и не признанным, успешным дипломатом и государственным деятелем. Именно такой род деятельности заставлял Федора Ивановича все больше размышлять на философские темы.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таких размышлений стало весьма необычное описание вполне обычного явления: смены дня и ночи</a:t>
            </a:r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Биография Тютчева | Лирик Тютчев | Фёдор Иванович Тютчев ..."/>
          <p:cNvSpPr>
            <a:spLocks noChangeAspect="1" noChangeArrowheads="1"/>
          </p:cNvSpPr>
          <p:nvPr/>
        </p:nvSpPr>
        <p:spPr bwMode="auto">
          <a:xfrm flipH="1">
            <a:off x="1546225" y="1419225"/>
            <a:ext cx="1222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925" y="466725"/>
            <a:ext cx="2628900" cy="329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7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225" y="542925"/>
            <a:ext cx="11058525" cy="5629275"/>
          </a:xfrm>
        </p:spPr>
        <p:txBody>
          <a:bodyPr>
            <a:normAutofit/>
          </a:bodyPr>
          <a:lstStyle/>
          <a:p>
            <a:pPr fontAlgn="base"/>
            <a:r>
              <a:rPr lang="ru-RU" dirty="0"/>
              <a:t>Стихотворение «День и ночь» не делится на четверостишия, </a:t>
            </a:r>
            <a:r>
              <a:rPr lang="ru-RU" dirty="0" smtClean="0"/>
              <a:t>но оно </a:t>
            </a:r>
            <a:r>
              <a:rPr lang="ru-RU" dirty="0"/>
              <a:t>разделено на две смысловые части, его композиция строится на противопоставлении дня и ночи.</a:t>
            </a:r>
          </a:p>
          <a:p>
            <a:pPr fontAlgn="base"/>
            <a:r>
              <a:rPr lang="ru-RU" b="1" dirty="0"/>
              <a:t>В первой части </a:t>
            </a:r>
            <a:r>
              <a:rPr lang="ru-RU" dirty="0"/>
              <a:t>описан </a:t>
            </a:r>
            <a:r>
              <a:rPr lang="ru-RU" dirty="0" smtClean="0"/>
              <a:t>день.</a:t>
            </a:r>
            <a:r>
              <a:rPr lang="ru-RU" dirty="0"/>
              <a:t> </a:t>
            </a:r>
            <a:r>
              <a:rPr lang="ru-RU" dirty="0" smtClean="0"/>
              <a:t>Он </a:t>
            </a:r>
            <a:r>
              <a:rPr lang="ru-RU" dirty="0"/>
              <a:t>для Тютчева- «покров златотканый», который наброшен «на мир таинственный духов» «высокой волею богов». Так поэт  признает теорию божественного происхождения мира, внося в нее некоторые изменения. Он считает, что боги, набрасывая этот «покров», стараются защитить весь мир от тьмы, показать свет и доброту. </a:t>
            </a:r>
            <a:endParaRPr lang="ru-RU" dirty="0"/>
          </a:p>
          <a:p>
            <a:pPr fontAlgn="base"/>
            <a:r>
              <a:rPr lang="ru-RU" b="1" dirty="0"/>
              <a:t>Во второй </a:t>
            </a:r>
            <a:r>
              <a:rPr lang="ru-RU" b="1" dirty="0" smtClean="0"/>
              <a:t>части </a:t>
            </a:r>
            <a:r>
              <a:rPr lang="ru-RU" dirty="0"/>
              <a:t>изображена ночь, приносящая с собой страхи и мглу. </a:t>
            </a:r>
            <a:r>
              <a:rPr lang="ru-RU" dirty="0"/>
              <a:t>Эта «бездна» внушает людям ужас, потому что «нет преград меж ней и нами» и именно этим «нам ночь страшна» по мнению поэта.</a:t>
            </a:r>
          </a:p>
          <a:p>
            <a:pPr fontAlgn="base"/>
            <a:r>
              <a:rPr lang="ru-RU" dirty="0" smtClean="0"/>
              <a:t>Обе </a:t>
            </a:r>
            <a:r>
              <a:rPr lang="ru-RU" dirty="0"/>
              <a:t>эти части </a:t>
            </a:r>
            <a:r>
              <a:rPr lang="ru-RU" dirty="0" smtClean="0"/>
              <a:t>создают </a:t>
            </a:r>
            <a:r>
              <a:rPr lang="ru-RU" dirty="0"/>
              <a:t>необычную </a:t>
            </a:r>
            <a:r>
              <a:rPr lang="ru-RU" dirty="0" err="1" smtClean="0"/>
              <a:t>композицию.</a:t>
            </a:r>
            <a:r>
              <a:rPr lang="ru-RU" u="sng" dirty="0" err="1" smtClean="0"/>
              <a:t>Противостояние</a:t>
            </a:r>
            <a:r>
              <a:rPr lang="ru-RU" u="sng" dirty="0" smtClean="0"/>
              <a:t> </a:t>
            </a:r>
            <a:r>
              <a:rPr lang="ru-RU" u="sng" dirty="0"/>
              <a:t>дня и ночи, </a:t>
            </a:r>
            <a:r>
              <a:rPr lang="ru-RU" u="sng" dirty="0" smtClean="0"/>
              <a:t>света </a:t>
            </a:r>
            <a:r>
              <a:rPr lang="ru-RU" u="sng" dirty="0"/>
              <a:t>и тьмы является основной темой произведения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r>
              <a:rPr lang="ru-RU" dirty="0" smtClean="0"/>
              <a:t>Поэт </a:t>
            </a:r>
            <a:r>
              <a:rPr lang="ru-RU" dirty="0"/>
              <a:t>подчеркивает границу между светом и мглой, роли которых отличаются друг от друга и по-разному влияют как на мир, так и на человека. Если день исцеляет и направляет, то ночь открывает бездонные глубины неба, навевают страх и тоску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03689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075" y="628650"/>
            <a:ext cx="11153775" cy="554355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Главная мысль стихотворения «День и ночь» заключается в том, что и у мира, и у человека есть темные и светлые стороны. Все они важны и должны гармонично сосуществовать друг с другом. День представляет собой ту часть души человека, которая стремится к радости и гармонии, ночь же является таинственным уголком, скрывающим все потаенные страхи и ужасы человеческого сердца. Именно поэтому люди так боятся ночи, ведь она обнажает всё скрытое и нежеланное, но при этом и несёт с собой правду, которая часто бывает неприятной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/>
              <a:t>Тропы в стихотворении «День и ночь» </a:t>
            </a:r>
            <a:r>
              <a:rPr lang="ru-RU" dirty="0" smtClean="0"/>
              <a:t>:</a:t>
            </a:r>
            <a:endParaRPr lang="ru-RU" dirty="0"/>
          </a:p>
          <a:p>
            <a:pPr marL="0" indent="0" fontAlgn="base">
              <a:buNone/>
            </a:pPr>
            <a:r>
              <a:rPr lang="ru-RU" dirty="0" smtClean="0"/>
              <a:t>-Эпитеты</a:t>
            </a:r>
            <a:r>
              <a:rPr lang="ru-RU" dirty="0"/>
              <a:t>: «покров златотканый», « высокая воля», «душа болящая», «ткань благодатная», «мир роковой».</a:t>
            </a:r>
          </a:p>
          <a:p>
            <a:pPr marL="0" indent="0" fontAlgn="base">
              <a:buNone/>
            </a:pPr>
            <a:r>
              <a:rPr lang="ru-RU" dirty="0"/>
              <a:t>-</a:t>
            </a:r>
            <a:r>
              <a:rPr lang="ru-RU" dirty="0" smtClean="0"/>
              <a:t>Олицетворение</a:t>
            </a:r>
            <a:r>
              <a:rPr lang="ru-RU" dirty="0"/>
              <a:t>: встречается в 9-12 строках, где ночь «срывает» и «отбрасывает прочь» благодатный покров дня.</a:t>
            </a:r>
          </a:p>
          <a:p>
            <a:pPr marL="0" indent="0" fontAlgn="base">
              <a:buNone/>
            </a:pPr>
            <a:r>
              <a:rPr lang="ru-RU" dirty="0" smtClean="0"/>
              <a:t>-Инверсия</a:t>
            </a:r>
            <a:r>
              <a:rPr lang="ru-RU" dirty="0"/>
              <a:t>: «земнородных оживленье», «души болящей исцеленье».</a:t>
            </a:r>
          </a:p>
          <a:p>
            <a:pPr marL="0" indent="0" fontAlgn="base">
              <a:buNone/>
            </a:pPr>
            <a:r>
              <a:rPr lang="ru-RU" dirty="0" smtClean="0"/>
              <a:t>-В </a:t>
            </a:r>
            <a:r>
              <a:rPr lang="ru-RU" dirty="0"/>
              <a:t>стихотворении встречается аллитерация «л», </a:t>
            </a:r>
            <a:r>
              <a:rPr lang="ru-RU" dirty="0" smtClean="0"/>
              <a:t>придающего приятное </a:t>
            </a:r>
            <a:r>
              <a:rPr lang="ru-RU" dirty="0"/>
              <a:t>звучание </a:t>
            </a:r>
            <a:r>
              <a:rPr lang="ru-RU" dirty="0" smtClean="0"/>
              <a:t>5-7 </a:t>
            </a:r>
            <a:r>
              <a:rPr lang="ru-RU" dirty="0"/>
              <a:t>строке. В строках </a:t>
            </a:r>
            <a:r>
              <a:rPr lang="ru-RU" dirty="0" smtClean="0"/>
              <a:t>о ночи </a:t>
            </a:r>
            <a:r>
              <a:rPr lang="ru-RU" dirty="0"/>
              <a:t>часто повторяется «р», </a:t>
            </a:r>
            <a:r>
              <a:rPr lang="ru-RU" dirty="0" smtClean="0"/>
              <a:t>подчеркивающий </a:t>
            </a:r>
            <a:r>
              <a:rPr lang="ru-RU" dirty="0"/>
              <a:t>резкость и даже хаос этого времени.</a:t>
            </a:r>
          </a:p>
          <a:p>
            <a:pPr marL="0" indent="0" fontAlgn="base">
              <a:buNone/>
            </a:pPr>
            <a:r>
              <a:rPr lang="ru-RU" dirty="0" smtClean="0"/>
              <a:t>-Архаизмы </a:t>
            </a:r>
            <a:r>
              <a:rPr lang="ru-RU" dirty="0"/>
              <a:t>делают лексику стихотворения более интересной и высокой: «земнородный», «сей», меж ей и нами».</a:t>
            </a:r>
          </a:p>
          <a:p>
            <a:r>
              <a:rPr lang="ru-RU" dirty="0"/>
              <a:t>Произведение отличает богатая </a:t>
            </a:r>
            <a:r>
              <a:rPr lang="ru-RU" dirty="0" err="1"/>
              <a:t>цветопись</a:t>
            </a:r>
            <a:r>
              <a:rPr lang="ru-RU" dirty="0"/>
              <a:t> (</a:t>
            </a:r>
            <a:r>
              <a:rPr lang="ru-RU" i="1" dirty="0"/>
              <a:t>златотканый, меркнет день</a:t>
            </a:r>
            <a:r>
              <a:rPr lang="ru-RU" dirty="0"/>
              <a:t>). Восклицательные окончания обеих строф придают стихотворению </a:t>
            </a:r>
            <a:r>
              <a:rPr lang="ru-RU" dirty="0" smtClean="0"/>
              <a:t>ораторскую </a:t>
            </a:r>
            <a:r>
              <a:rPr lang="ru-RU" dirty="0"/>
              <a:t>интонацию.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366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D43441-533D-4A97-9684-D733896B5052}"/>
              </a:ext>
            </a:extLst>
          </p:cNvPr>
          <p:cNvSpPr txBox="1"/>
          <p:nvPr/>
        </p:nvSpPr>
        <p:spPr>
          <a:xfrm>
            <a:off x="247650" y="181042"/>
            <a:ext cx="11465379" cy="703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2. </a:t>
            </a: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</a:t>
            </a: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«Кушать подано!»</a:t>
            </a:r>
            <a:endParaRPr lang="ru-RU" sz="40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8932FE-93A2-4EFC-ABD5-5727962418AC}"/>
              </a:ext>
            </a:extLst>
          </p:cNvPr>
          <p:cNvSpPr txBox="1"/>
          <p:nvPr/>
        </p:nvSpPr>
        <p:spPr>
          <a:xfrm>
            <a:off x="342900" y="884531"/>
            <a:ext cx="679132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открываете ресторан, в классическом меню которого – блюда из художественных произведений русской литературы.  При составлении меню используйте не менее 5 позиций. Придумайте название каждому блюду, кратко опишите его, не забудьте сделать отсылку к автору и герою произведения/ названию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балл за задание –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81850" y="1304926"/>
            <a:ext cx="4724401" cy="5468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Информационная справка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Классическим подходом при составлении меню является группировка блюд в порядке традиционной трапезы или сервировки стола. Согласно российским правилам питания структура должна иметь следующий вид: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Фирменные закуски и блюда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Холодные закуски и блюда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Горячие закуски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Супы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Горячие блюда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Десерты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Горячие напитки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Холодные напитки и соки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Гарниры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Кондитерские изделия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760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146325"/>
            <a:ext cx="89965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заданию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3625" y="1223543"/>
            <a:ext cx="111497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latin typeface="Constantia" panose="02030602050306030303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тексты,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роли редактора и в других ролях, требующих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филологической подготовки, широкого литературного и культурного кругозора, языкового чутья и художественного вкуса. </a:t>
            </a:r>
          </a:p>
          <a:p>
            <a:endParaRPr lang="ru-RU" sz="2800" b="1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204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4502" y="146325"/>
            <a:ext cx="91163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Критерии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оценивания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026034"/>
              </p:ext>
            </p:extLst>
          </p:nvPr>
        </p:nvGraphicFramePr>
        <p:xfrm>
          <a:off x="542925" y="942974"/>
          <a:ext cx="11106151" cy="53074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0751">
                  <a:extLst>
                    <a:ext uri="{9D8B030D-6E8A-4147-A177-3AD203B41FA5}">
                      <a16:colId xmlns:a16="http://schemas.microsoft.com/office/drawing/2014/main" val="2104573905"/>
                    </a:ext>
                  </a:extLst>
                </a:gridCol>
                <a:gridCol w="10298182">
                  <a:extLst>
                    <a:ext uri="{9D8B030D-6E8A-4147-A177-3AD203B41FA5}">
                      <a16:colId xmlns:a16="http://schemas.microsoft.com/office/drawing/2014/main" val="1550547976"/>
                    </a:ext>
                  </a:extLst>
                </a:gridCol>
                <a:gridCol w="187218">
                  <a:extLst>
                    <a:ext uri="{9D8B030D-6E8A-4147-A177-3AD203B41FA5}">
                      <a16:colId xmlns:a16="http://schemas.microsoft.com/office/drawing/2014/main" val="3101640764"/>
                    </a:ext>
                  </a:extLst>
                </a:gridCol>
              </a:tblGrid>
              <a:tr h="129361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11" marR="508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В меню не менее 5 позиций. За каждую позицию 1 балл.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5 баллов. Шкала оценок: 0 – 1 – 3 – 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11" marR="50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811" marR="50811" marT="0" marB="0"/>
                </a:tc>
                <a:extLst>
                  <a:ext uri="{0D108BD9-81ED-4DB2-BD59-A6C34878D82A}">
                    <a16:rowId xmlns:a16="http://schemas.microsoft.com/office/drawing/2014/main" val="113654064"/>
                  </a:ext>
                </a:extLst>
              </a:tr>
              <a:tr h="12333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 Сделана отсылка к автору (1) и герою произведения русской литературы/ названию стихотворения (1), дано краткое описание блюда (1).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15 баллов. Шкала оценок: 0 – 5 – 10 – 15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11" marR="50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811" marR="50811" marT="0" marB="0"/>
                </a:tc>
                <a:extLst>
                  <a:ext uri="{0D108BD9-81ED-4DB2-BD59-A6C34878D82A}">
                    <a16:rowId xmlns:a16="http://schemas.microsoft.com/office/drawing/2014/main" val="604676850"/>
                  </a:ext>
                </a:extLst>
              </a:tr>
              <a:tr h="826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 Речевая точность и выразительность, грамматическая правильность при описании блюда.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5 баллов. Шкала оценок: 0 – 1 – 3 – 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11" marR="50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811" marR="50811" marT="0" marB="0"/>
                </a:tc>
                <a:extLst>
                  <a:ext uri="{0D108BD9-81ED-4DB2-BD59-A6C34878D82A}">
                    <a16:rowId xmlns:a16="http://schemas.microsoft.com/office/drawing/2014/main" val="66868833"/>
                  </a:ext>
                </a:extLst>
              </a:tr>
              <a:tr h="15523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Нешаблонность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оригинальность (индикаторы – яркость названия, оригинальность при описании).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5 баллов. Шкала оценок: 0 – 1 – 3 – 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11" marR="50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811" marR="50811" marT="0" marB="0"/>
                </a:tc>
                <a:extLst>
                  <a:ext uri="{0D108BD9-81ED-4DB2-BD59-A6C34878D82A}">
                    <a16:rowId xmlns:a16="http://schemas.microsoft.com/office/drawing/2014/main" val="4006574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5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686" y="163287"/>
            <a:ext cx="10050561" cy="82731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выполнения задания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371" y="664029"/>
            <a:ext cx="11745686" cy="55081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  </a:t>
            </a:r>
            <a:endParaRPr lang="ru-RU" sz="2400" dirty="0" smtClean="0"/>
          </a:p>
          <a:p>
            <a:pPr marL="0" indent="0">
              <a:buNone/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Бланкет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телятины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сливочное рагу из телятины, приготовленное с большим количеством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маслаливок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моркови. Традиционно рагу сгущают с помощью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смеси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муки и сливочного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масла, подают с рисом</a:t>
            </a:r>
            <a:r>
              <a:rPr lang="ru-RU" sz="1800" dirty="0"/>
              <a:t>.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891" y="4208231"/>
            <a:ext cx="3056277" cy="20375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0800000" flipV="1">
            <a:off x="1009651" y="1889195"/>
            <a:ext cx="10848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Улитки по-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улитки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 обычно на праздники, по шесть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двенадцать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штук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специальных фарфоровых или металлических блюдах с углублениями. Для них сервируют специальную вилочку с двумя зубцами, которыми удобно доставать моллюска из панциря</a:t>
            </a:r>
            <a:r>
              <a:rPr lang="ru-RU" dirty="0">
                <a:solidFill>
                  <a:srgbClr val="000000"/>
                </a:solidFill>
                <a:latin typeface="Pragmatica"/>
              </a:rPr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9574" y="2886075"/>
            <a:ext cx="112299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Уха с грибами 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варится 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из речной, так и из морской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рыбы. Из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речной рыбы подходят, например, ёрш, окунь, щука, сазан, сырок, сом, линь, язь, карп,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карась.Из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речной рыбы можно сварить двойную уху. Для этого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варят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мелкую рыбку, часто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непотрошёную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жабрами, просто хорошо промытую: ершей, окуней. Полученный рыбный бульон процедить. В процеженный бульон положить разделанную на порционные куски крупную рыбу, например сома или сазана и варить с картофелем и специями до готовности.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5825" y="4436952"/>
            <a:ext cx="8258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Мясная кулебяка с кроликом и уткой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угол </a:t>
            </a:r>
            <a:r>
              <a:rPr lang="ru-RU" dirty="0" smtClean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тесто кладут осетрину, </a:t>
            </a:r>
            <a:r>
              <a:rPr lang="ru-RU" dirty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другой </a:t>
            </a:r>
            <a:r>
              <a:rPr lang="ru-RU" dirty="0" smtClean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-гречневую кашу, грибы </a:t>
            </a:r>
            <a:r>
              <a:rPr lang="ru-RU" dirty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smtClean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лучком и молоко. Да </a:t>
            </a:r>
            <a:r>
              <a:rPr lang="ru-RU" dirty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она с одного </a:t>
            </a:r>
            <a:r>
              <a:rPr lang="ru-RU" dirty="0" smtClean="0">
                <a:solidFill>
                  <a:srgbClr val="2727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боку подрумянилась, в центр– мясо утки и кролика с луком.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67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085" y="1734532"/>
            <a:ext cx="11122109" cy="4266388"/>
          </a:xfrm>
        </p:spPr>
        <p:txBody>
          <a:bodyPr>
            <a:noAutofit/>
          </a:bodyPr>
          <a:lstStyle/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тему и основную мысль произведения, основной конфликт;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особенности композиции;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характеризовать героев-персонажей, давать их сравнительные характеристики; оценивать систему персонажей;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выявлять особенности языка и стиля писателя; находить основные изобразительно-выразительные средства, характерные для творческой манеры писателя, определять их художественные функции;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жанровую, родовую специфику художественного произведения; 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объяснять своё понимание нравственно-философской, социально-исторической и эстетической проблематики произведений;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литературные произведения разных жанров; 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авторское отношение к героям и событиям, к читателю; 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уместно пользоваться основными теоретико-литературными терминами и понятиями;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 развёрнутый устный или письменный ответ на поставленные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C592AEA-B2E1-4439-85CA-0FA7C15A9393}"/>
              </a:ext>
            </a:extLst>
          </p:cNvPr>
          <p:cNvSpPr/>
          <p:nvPr/>
        </p:nvSpPr>
        <p:spPr>
          <a:xfrm>
            <a:off x="1008668" y="435430"/>
            <a:ext cx="9407951" cy="1082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успешного выполнения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олимпиады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необходимо:</a:t>
            </a:r>
          </a:p>
        </p:txBody>
      </p:sp>
    </p:spTree>
    <p:extLst>
      <p:ext uri="{BB962C8B-B14F-4D97-AF65-F5344CB8AC3E}">
        <p14:creationId xmlns:p14="http://schemas.microsoft.com/office/powerpoint/2010/main" val="162868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2451" y="840657"/>
            <a:ext cx="11253019" cy="1548581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выполнения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заданий–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минут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42451" y="3023420"/>
            <a:ext cx="11253019" cy="3094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 за всю работу  –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8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7582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письменных заданий целесообразно организовать следующим образом: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2915"/>
            <a:ext cx="10515600" cy="526093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/>
              <a:t>−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спеша, внимательно прочитайте задание и критерии оценивания;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обдумайте и сформулируйте ваш ответ;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не забывайте, что единственно верного ответа нет – важнее, чтобы ответ соответствовал заданию и критериям, опирался на анализ художественного текста, знание литературного материала и терминологии, а ваша точка зрения была убедительной и аргументированной;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после выполнения всех предложенных заданий обязательно проверьте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41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2513" y="1306286"/>
            <a:ext cx="11451773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 целостный анализ одного из предложенных произведений: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прозаического, ИЛИ поэтического.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Выбор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 текста – Ваше право.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можете опираться на предложенные после каждого произведения вопросы или выбрать собственный путь анализа. В ходе анализа выявите ряд ключевых выражений, подтверждающих главную мысль произведения. Пишите связно, свободно, понятно, доказательно и грамотно. Рекомендуемый объём – 250–350  слов. Ваша работа должна представлять собой цельный, связный, завершённый текст.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 за задание –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Constantia" panose="02030602050306030303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9971" y="392277"/>
            <a:ext cx="85126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1.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  ТЕКСТА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83150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5613" y="88179"/>
            <a:ext cx="7428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Требования к заданию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656" y="870858"/>
            <a:ext cx="111252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определить методы и приёмы анализа, структуру и последовательность изложения своих мыслей.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анализ текста приводил к главному –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пониманию автора, смысла его высказывания, его позиции, способов, которыми он эту позицию выразил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текста – это не повод демонстрировать знание филологической терминологии; цель его не в создании наукообразного текста о тексте художественном. Обилие терминов в работе  не означает научности. Гораздо важнее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сказать о своём понимании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ясно и точно, а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использовать к месту и дозированно.</a:t>
            </a:r>
          </a:p>
        </p:txBody>
      </p:sp>
    </p:spTree>
    <p:extLst>
      <p:ext uri="{BB962C8B-B14F-4D97-AF65-F5344CB8AC3E}">
        <p14:creationId xmlns:p14="http://schemas.microsoft.com/office/powerpoint/2010/main" val="42346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6749" y="215999"/>
            <a:ext cx="104025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Пример </a:t>
            </a:r>
            <a:r>
              <a:rPr lang="ru-RU" sz="3200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задания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66749" y="1047750"/>
            <a:ext cx="11191875" cy="3821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вариант:  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Александра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Щипина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АЛЬКА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ЧЕРЕПАХА»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к тексту: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-Можно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утверждать, что рассказ Александра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Щипина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интерпретация знаменитой апории Зенона об Ахиллесе и черепахе?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спорит с древнегреческим философом или соглашается с ним?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-Какова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имен собственных в рассказе? С какой идеей связана образная система рассказа?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-Дайте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характеристику времени и пространству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хронотопу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рассказе.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ли в рассказе отсылки к произведениям классической литературы?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16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8151" y="533399"/>
            <a:ext cx="8896349" cy="6105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вариант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стихотворение Ф.И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Тютчева «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 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ночь»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 мир таинственный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духо́в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этой бездной безымянной,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Покров наброшен златотканый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Высокой волею богов.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 — сей блистательный покров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День, земнородных оживленье,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Души болящей исцеленье,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 богов!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 меркнет день — настала ночь;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Пришла — и, с мира рокового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Ткань благодатную покрова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Сорвав, отбрасывает прочь…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 бездна нам обнажена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 своими страхами и мглами,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 нет преград меж ей и нами –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отчего нам ночь страшна!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43499" y="2571750"/>
            <a:ext cx="6505575" cy="3608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dirty="0"/>
              <a:t>Выполняя целостный анализ произведения Ф. Тютчева «День и ночь»,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примите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 внимание следующие особенности его содержания и формы: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525"/>
              </a:spcAft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элементы противопоставления, отраженные в композиции стихотворения;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525"/>
              </a:spcAft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черты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двоемирия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понимании поэта;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525"/>
              </a:spcAft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мироощущение лирического героя;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525"/>
              </a:spcAft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языковые особенности стихотворения.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91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7522" y="146325"/>
            <a:ext cx="88981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Критерии оценивания </a:t>
            </a:r>
            <a:endParaRPr lang="ru-RU" sz="2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28683"/>
              </p:ext>
            </p:extLst>
          </p:nvPr>
        </p:nvGraphicFramePr>
        <p:xfrm>
          <a:off x="437322" y="669546"/>
          <a:ext cx="11479694" cy="56898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344">
                  <a:extLst>
                    <a:ext uri="{9D8B030D-6E8A-4147-A177-3AD203B41FA5}">
                      <a16:colId xmlns:a16="http://schemas.microsoft.com/office/drawing/2014/main" val="1914333151"/>
                    </a:ext>
                  </a:extLst>
                </a:gridCol>
                <a:gridCol w="142352">
                  <a:extLst>
                    <a:ext uri="{9D8B030D-6E8A-4147-A177-3AD203B41FA5}">
                      <a16:colId xmlns:a16="http://schemas.microsoft.com/office/drawing/2014/main" val="2683408213"/>
                    </a:ext>
                  </a:extLst>
                </a:gridCol>
                <a:gridCol w="11205159">
                  <a:extLst>
                    <a:ext uri="{9D8B030D-6E8A-4147-A177-3AD203B41FA5}">
                      <a16:colId xmlns:a16="http://schemas.microsoft.com/office/drawing/2014/main" val="1128875058"/>
                    </a:ext>
                  </a:extLst>
                </a:gridCol>
                <a:gridCol w="50839">
                  <a:extLst>
                    <a:ext uri="{9D8B030D-6E8A-4147-A177-3AD203B41FA5}">
                      <a16:colId xmlns:a16="http://schemas.microsoft.com/office/drawing/2014/main" val="2781848499"/>
                    </a:ext>
                  </a:extLst>
                </a:gridCol>
              </a:tblGrid>
              <a:tr h="58763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 dirty="0">
                          <a:effectLst/>
                        </a:rPr>
                        <a:t>№ п/п</a:t>
                      </a:r>
                      <a:endParaRPr lang="ru-RU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 dirty="0">
                          <a:effectLst/>
                        </a:rPr>
                        <a:t>№ 1</a:t>
                      </a:r>
                      <a:endParaRPr lang="ru-RU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>
                          <a:effectLst/>
                        </a:rPr>
                        <a:t>Балл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>
                          <a:effectLst/>
                        </a:rPr>
                        <a:t> </a:t>
                      </a:r>
                      <a:endParaRPr lang="ru-RU" sz="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>
                          <a:effectLst/>
                        </a:rPr>
                        <a:t>Критерии оценки</a:t>
                      </a:r>
                      <a:endParaRPr lang="ru-RU" sz="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429609"/>
                  </a:ext>
                </a:extLst>
              </a:tr>
              <a:tr h="804643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 dirty="0">
                          <a:effectLst/>
                        </a:rPr>
                        <a:t>70</a:t>
                      </a:r>
                      <a:endParaRPr lang="ru-RU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1.1. Понимание произведения как «сложно построенного смысла» (Ю. М. Лотман), последовательное и адекватное раскрытие этого смысла в динамике, в «лабиринте сцеплений», через конкретные наблюдения, сделанные по тексту. </a:t>
                      </a:r>
                      <a:r>
                        <a:rPr lang="ru-RU" sz="1800" baseline="0" dirty="0" smtClean="0">
                          <a:effectLst/>
                        </a:rPr>
                        <a:t>           </a:t>
                      </a:r>
                      <a:r>
                        <a:rPr lang="ru-RU" sz="1800" b="1" dirty="0" smtClean="0">
                          <a:effectLst/>
                        </a:rPr>
                        <a:t>Максимально </a:t>
                      </a:r>
                      <a:r>
                        <a:rPr lang="ru-RU" sz="1800" b="1" dirty="0">
                          <a:effectLst/>
                        </a:rPr>
                        <a:t>30 баллов. Шкала оценок: 0 – 10 – 20 – 30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 dirty="0">
                          <a:effectLst/>
                        </a:rPr>
                        <a:t>30</a:t>
                      </a:r>
                      <a:endParaRPr lang="ru-RU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 dirty="0">
                          <a:effectLst/>
                        </a:rPr>
                        <a:t>15</a:t>
                      </a:r>
                      <a:endParaRPr lang="ru-RU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 dirty="0">
                          <a:effectLst/>
                        </a:rPr>
                        <a:t>10</a:t>
                      </a:r>
                      <a:endParaRPr lang="ru-RU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extLst>
                  <a:ext uri="{0D108BD9-81ED-4DB2-BD59-A6C34878D82A}">
                    <a16:rowId xmlns:a16="http://schemas.microsoft.com/office/drawing/2014/main" val="1387412874"/>
                  </a:ext>
                </a:extLst>
              </a:tr>
              <a:tr h="5663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1.2. Композиционная стройность работы и её стилистическая однородность. Точность формулировок, уместность цитат и отсылок к тексту. </a:t>
                      </a:r>
                      <a:r>
                        <a:rPr lang="ru-RU" sz="1800" baseline="0" dirty="0" smtClean="0">
                          <a:effectLst/>
                        </a:rPr>
                        <a:t>     </a:t>
                      </a:r>
                      <a:r>
                        <a:rPr lang="ru-RU" sz="1800" b="1" dirty="0" smtClean="0">
                          <a:effectLst/>
                        </a:rPr>
                        <a:t>Максимально </a:t>
                      </a:r>
                      <a:r>
                        <a:rPr lang="ru-RU" sz="1800" b="1" dirty="0">
                          <a:effectLst/>
                        </a:rPr>
                        <a:t>15 баллов. Шкала оценок: 0 – 5 – 10 – 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601454"/>
                  </a:ext>
                </a:extLst>
              </a:tr>
              <a:tr h="804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1.3. Владение теоретико-литературным понятийным аппаратом и умение использовать термины корректно, точно и только в тех случаях, когда это необходимо, без искусственного усложнения текста работы. </a:t>
                      </a:r>
                      <a:r>
                        <a:rPr lang="ru-RU" sz="1800" baseline="0" dirty="0" smtClean="0">
                          <a:effectLst/>
                        </a:rPr>
                        <a:t>                                                                  </a:t>
                      </a:r>
                      <a:r>
                        <a:rPr lang="ru-RU" sz="1800" b="1" dirty="0" smtClean="0">
                          <a:effectLst/>
                        </a:rPr>
                        <a:t>Максимально </a:t>
                      </a:r>
                      <a:r>
                        <a:rPr lang="ru-RU" sz="1800" b="1" dirty="0">
                          <a:effectLst/>
                        </a:rPr>
                        <a:t>10 баллов. Шкала оценок: 0 – 3 – 7 – 10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84134"/>
                  </a:ext>
                </a:extLst>
              </a:tr>
              <a:tr h="528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1.4. Историко-литературная эрудиция, отсутствие фактических ошибок, уместность использования фонового материала из области </a:t>
                      </a:r>
                      <a:r>
                        <a:rPr lang="ru-RU" sz="1800" dirty="0" smtClean="0">
                          <a:effectLst/>
                        </a:rPr>
                        <a:t>литературы.   </a:t>
                      </a:r>
                      <a:r>
                        <a:rPr lang="ru-RU" sz="1800" b="1" dirty="0" smtClean="0">
                          <a:effectLst/>
                        </a:rPr>
                        <a:t>Максимально </a:t>
                      </a:r>
                      <a:r>
                        <a:rPr lang="ru-RU" sz="1800" b="1" dirty="0">
                          <a:effectLst/>
                        </a:rPr>
                        <a:t>10 баллов. Шкала оценок: 0 – 3 – 7 – 10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 dirty="0">
                          <a:effectLst/>
                        </a:rPr>
                        <a:t>10</a:t>
                      </a:r>
                      <a:endParaRPr lang="ru-RU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extLst>
                  <a:ext uri="{0D108BD9-81ED-4DB2-BD59-A6C34878D82A}">
                    <a16:rowId xmlns:a16="http://schemas.microsoft.com/office/drawing/2014/main" val="4190384774"/>
                  </a:ext>
                </a:extLst>
              </a:tr>
              <a:tr h="25703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1.5. Общая языковая и речевая грамотность (отсутствие языковых, речевых, грамматических ошибок).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Прим. 1: сплошная проверка работы по привычным школьным критериям грамотности с полным подсчетом ошибок не предусматривается.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Прим. 2: при наличии в работе речевых, грамматических, а также орфографических и пунктуационных ошибок, затрудняющих чтение и понимание текста, обращающих на себя внимание и отвлекающих от чтения (в среднем более трех ошибок на страницу текста), работа по этому критерию получает ноль баллов.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                                                                                                         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Максимально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5 баллов. Шкала оценок: 0 – 1 – 3 – 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" dirty="0">
                          <a:effectLst/>
                        </a:rPr>
                        <a:t>5</a:t>
                      </a:r>
                      <a:endParaRPr lang="ru-RU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88" marR="11188" marT="0" marB="0"/>
                </a:tc>
                <a:extLst>
                  <a:ext uri="{0D108BD9-81ED-4DB2-BD59-A6C34878D82A}">
                    <a16:rowId xmlns:a16="http://schemas.microsoft.com/office/drawing/2014/main" val="264452299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1126759" y="2086446"/>
            <a:ext cx="49304077" cy="49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790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496</TotalTime>
  <Words>1702</Words>
  <Application>Microsoft Office PowerPoint</Application>
  <PresentationFormat>Широкоэкранный</PresentationFormat>
  <Paragraphs>137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</vt:lpstr>
      <vt:lpstr>Calibri</vt:lpstr>
      <vt:lpstr>Cambria</vt:lpstr>
      <vt:lpstr>Constantia</vt:lpstr>
      <vt:lpstr>Pragmatica</vt:lpstr>
      <vt:lpstr>Rockwell</vt:lpstr>
      <vt:lpstr>Rockwell Condensed</vt:lpstr>
      <vt:lpstr>Times New Roman</vt:lpstr>
      <vt:lpstr>Wingdings</vt:lpstr>
      <vt:lpstr>Дерево</vt:lpstr>
      <vt:lpstr>Разбор заданий  школьного   этапа  всероссийской олимпиады школьников  по литературе 11 классы </vt:lpstr>
      <vt:lpstr>Презентация PowerPoint</vt:lpstr>
      <vt:lpstr>Время выполнения заданий– 200 минут</vt:lpstr>
      <vt:lpstr>Выполнение письменных заданий целесообразно организовать следующим образом: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Вариант выполнения задания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Гуменюк Марина Игоревна </cp:lastModifiedBy>
  <cp:revision>48</cp:revision>
  <dcterms:created xsi:type="dcterms:W3CDTF">2019-06-20T04:28:06Z</dcterms:created>
  <dcterms:modified xsi:type="dcterms:W3CDTF">2024-09-19T20:08:51Z</dcterms:modified>
</cp:coreProperties>
</file>