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70" r:id="rId6"/>
    <p:sldId id="262" r:id="rId7"/>
    <p:sldId id="265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xmlns="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9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12F93-AE91-4748-893E-C3539CC520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C7370-A325-4A43-9EC3-0DD84F2D8B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31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C7370-A325-4A43-9EC3-0DD84F2D8B2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47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549405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96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05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61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948019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5096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87228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19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496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590635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17905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1494589-5C2A-43B7-8DD7-E9ECF5826D5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D1164A5-5427-4D20-9B28-A481713709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4809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9BD66E-C225-11AC-64F5-E1FBAA136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070" y="1788454"/>
            <a:ext cx="9616964" cy="2098226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</a:t>
            </a: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 школьного этапа всероссийской олимпиады школьников</a:t>
            </a:r>
            <a:b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2023-2024 </a:t>
            </a: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2839EDC-4944-A081-E461-08448A532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3500" dirty="0"/>
              <a:t>АНГЛИЙСКИЙ ЯЗЫК </a:t>
            </a:r>
          </a:p>
          <a:p>
            <a:r>
              <a:rPr lang="ru-RU" sz="13500" dirty="0" smtClean="0"/>
              <a:t>9</a:t>
            </a:r>
            <a:r>
              <a:rPr lang="ru-RU" sz="13500" dirty="0" smtClean="0"/>
              <a:t> КЛАСС</a:t>
            </a:r>
            <a:endParaRPr lang="ru-RU" sz="13500" dirty="0"/>
          </a:p>
          <a:p>
            <a:endParaRPr lang="ru-RU" sz="4400" dirty="0"/>
          </a:p>
          <a:p>
            <a:endParaRPr lang="ru-RU" sz="4400" dirty="0"/>
          </a:p>
          <a:p>
            <a:r>
              <a:rPr lang="ru-RU" sz="4400" dirty="0"/>
              <a:t>МБОУ лицей 1</a:t>
            </a:r>
          </a:p>
        </p:txBody>
      </p:sp>
    </p:spTree>
    <p:extLst>
      <p:ext uri="{BB962C8B-B14F-4D97-AF65-F5344CB8AC3E}">
        <p14:creationId xmlns:p14="http://schemas.microsoft.com/office/powerpoint/2010/main" xmlns="" val="3807838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82869" y="236483"/>
          <a:ext cx="11098923" cy="6621517"/>
        </p:xfrm>
        <a:graphic>
          <a:graphicData uri="http://schemas.openxmlformats.org/drawingml/2006/table">
            <a:tbl>
              <a:tblPr/>
              <a:tblGrid>
                <a:gridCol w="649038"/>
                <a:gridCol w="1904579"/>
                <a:gridCol w="2535284"/>
                <a:gridCol w="2176661"/>
                <a:gridCol w="2483947"/>
                <a:gridCol w="1349414"/>
              </a:tblGrid>
              <a:tr h="3934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Минус 1б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Коммуникативная задача выполнена.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Тема раскрыта, однако в работе не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выполнен или частично выполнен один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или более пунктов задания (см. выше).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За невыполнение пункта снимается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балла, за частичное выполнение пункта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снимается 1 балл.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 целом лексический состав текста соответствует заданной теме, однако имеются неточности в выборе слов и лексической сочетаемости (1-2), которые не затрудняют понимания текста. Или: используется стандартная, однообразная лексика. Использованы менее 5 прилагательных.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 целом лексический состав текста соответствует заданной теме, однако имеются неточности в выборе слов и лексической сочетаемости (1-2), которые не затрудняют понимания текста. Или: используется стандартная, однообразная лексика.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2 балла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 тексте присутствует ряд незначительных грамматических и/или синтаксических ошибок, не затрудняющих общего понимания текста (1-2).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Работа оформлена небрежно, невозможно прочитать слово(а), есть зачеркивания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0 баллов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Коммуникативная задача не выполнена. Не выполнен ни один из 6 пунктов задания), или объем работы менее 50% от заданного.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0 баллов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Участник демонстрирует крайне ограниченный словарный запас. Или: имеются многочисленные ошибки в употреблении лексики, затрудняющие понимание текста. (больше 3).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баллов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В тексте присутствуют многочисленные грамматические ошибки, затрудняющие его понимание.(больше 3).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В тексте присутствуют многочисленные орфографические и/или пунктуационные ошибки, затрудняющие его понимание (больше 3).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AB4193-B210-019B-F3C2-7300E5EC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7650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dirty="0"/>
              <a:t>Работа содержит 4 раздела.</a:t>
            </a:r>
            <a:br>
              <a:rPr lang="ru-RU" sz="3200" dirty="0"/>
            </a:br>
            <a:r>
              <a:rPr lang="ru-RU" sz="3200" dirty="0"/>
              <a:t>Максимальная сумма баллов </a:t>
            </a:r>
            <a:r>
              <a:rPr lang="en-US" sz="3200" dirty="0"/>
              <a:t>: </a:t>
            </a:r>
            <a:r>
              <a:rPr lang="en-US" sz="3200" dirty="0" smtClean="0"/>
              <a:t>6</a:t>
            </a:r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7F7DE4-0709-3F83-46A9-757D7762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03649"/>
            <a:ext cx="10310327" cy="5486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LISTENING </a:t>
            </a:r>
            <a:r>
              <a:rPr lang="de-DE" sz="2800" dirty="0"/>
              <a:t>(7 </a:t>
            </a:r>
            <a:r>
              <a:rPr lang="de-DE" sz="2800" dirty="0" err="1"/>
              <a:t>points</a:t>
            </a:r>
            <a:r>
              <a:rPr lang="de-DE" sz="2800" dirty="0"/>
              <a:t>)</a:t>
            </a:r>
            <a:r>
              <a:rPr lang="ru-RU" sz="2800" dirty="0"/>
              <a:t> - Аудирование – 7 баллов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За каждый правильный ответ -1 балл , всего 7 вопросов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REA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 </a:t>
            </a:r>
            <a:r>
              <a:rPr lang="de-DE" sz="2800" dirty="0"/>
              <a:t>(</a:t>
            </a:r>
            <a:r>
              <a:rPr lang="de-DE" sz="2800" dirty="0" smtClean="0"/>
              <a:t>1</a:t>
            </a:r>
            <a:r>
              <a:rPr lang="ru-RU" sz="2800" dirty="0" smtClean="0"/>
              <a:t>3</a:t>
            </a:r>
            <a:r>
              <a:rPr lang="de-DE" sz="2800" dirty="0" smtClean="0"/>
              <a:t> </a:t>
            </a:r>
            <a:r>
              <a:rPr lang="de-DE" sz="2800" dirty="0"/>
              <a:t>points)</a:t>
            </a:r>
            <a:r>
              <a:rPr lang="ru-RU" sz="2800" dirty="0"/>
              <a:t> - Чтение – </a:t>
            </a:r>
            <a:r>
              <a:rPr lang="ru-RU" sz="2800" dirty="0" smtClean="0"/>
              <a:t>13 </a:t>
            </a:r>
            <a:r>
              <a:rPr lang="ru-RU" sz="2800" dirty="0"/>
              <a:t>баллов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За каждый правильный ответ -1 балл , 2 части </a:t>
            </a:r>
            <a:r>
              <a:rPr lang="ru-RU" sz="2800" dirty="0" smtClean="0">
                <a:solidFill>
                  <a:srgbClr val="0070C0"/>
                </a:solidFill>
              </a:rPr>
              <a:t>( 7 и 6 вопросов) </a:t>
            </a:r>
            <a:r>
              <a:rPr lang="ru-RU" sz="2800" dirty="0">
                <a:solidFill>
                  <a:srgbClr val="0070C0"/>
                </a:solidFill>
              </a:rPr>
              <a:t>– всего </a:t>
            </a:r>
            <a:r>
              <a:rPr lang="ru-RU" sz="2800" dirty="0" smtClean="0">
                <a:solidFill>
                  <a:srgbClr val="0070C0"/>
                </a:solidFill>
              </a:rPr>
              <a:t>13 </a:t>
            </a:r>
            <a:r>
              <a:rPr lang="ru-RU" sz="2800" dirty="0">
                <a:solidFill>
                  <a:srgbClr val="0070C0"/>
                </a:solidFill>
              </a:rPr>
              <a:t>вопросов</a:t>
            </a:r>
            <a:endParaRPr lang="ru-RU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USE OF ENGLISH </a:t>
            </a:r>
            <a:r>
              <a:rPr lang="en-US" sz="2800" dirty="0"/>
              <a:t>(</a:t>
            </a:r>
            <a:r>
              <a:rPr lang="en-US" sz="2800" dirty="0" smtClean="0"/>
              <a:t>2</a:t>
            </a:r>
            <a:r>
              <a:rPr lang="ru-RU" sz="2800" dirty="0" smtClean="0"/>
              <a:t>0</a:t>
            </a:r>
            <a:r>
              <a:rPr lang="en-US" sz="2800" dirty="0" smtClean="0"/>
              <a:t> </a:t>
            </a:r>
            <a:r>
              <a:rPr lang="en-US" sz="2800" dirty="0"/>
              <a:t>points)</a:t>
            </a:r>
            <a:r>
              <a:rPr lang="ru-RU" sz="2800" dirty="0"/>
              <a:t> – Лексико-грамматический тест – </a:t>
            </a:r>
            <a:r>
              <a:rPr lang="ru-RU" sz="2800" dirty="0" smtClean="0"/>
              <a:t>20 </a:t>
            </a:r>
            <a:r>
              <a:rPr lang="ru-RU" sz="2800" dirty="0"/>
              <a:t>баллов</a:t>
            </a:r>
            <a:endParaRPr lang="en-US" sz="2800" dirty="0"/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За каждый правильный ответ – 1 балл. 2 части – 5 и </a:t>
            </a:r>
            <a:r>
              <a:rPr lang="ru-RU" sz="2800" dirty="0" smtClean="0">
                <a:solidFill>
                  <a:srgbClr val="0070C0"/>
                </a:solidFill>
              </a:rPr>
              <a:t>15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вопросов – всего </a:t>
            </a:r>
            <a:r>
              <a:rPr lang="ru-RU" sz="2800" dirty="0" smtClean="0">
                <a:solidFill>
                  <a:srgbClr val="0070C0"/>
                </a:solidFill>
              </a:rPr>
              <a:t>20 </a:t>
            </a:r>
            <a:r>
              <a:rPr lang="ru-RU" sz="2800" dirty="0">
                <a:solidFill>
                  <a:srgbClr val="0070C0"/>
                </a:solidFill>
              </a:rPr>
              <a:t>вопросов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WRITING </a:t>
            </a:r>
            <a:r>
              <a:rPr lang="de-DE" sz="2800" dirty="0" smtClean="0"/>
              <a:t>(</a:t>
            </a:r>
            <a:r>
              <a:rPr lang="ru-RU" sz="2800" dirty="0" smtClean="0"/>
              <a:t>20</a:t>
            </a:r>
            <a:r>
              <a:rPr lang="de-DE" sz="2800" dirty="0" smtClean="0"/>
              <a:t> </a:t>
            </a:r>
            <a:r>
              <a:rPr lang="de-DE" sz="2800" dirty="0"/>
              <a:t>points)</a:t>
            </a:r>
            <a:r>
              <a:rPr lang="ru-RU" sz="2800" dirty="0"/>
              <a:t> – </a:t>
            </a:r>
            <a:r>
              <a:rPr lang="ru-RU" sz="2800" dirty="0" smtClean="0"/>
              <a:t>Обзор сайта– 20 </a:t>
            </a:r>
            <a:r>
              <a:rPr lang="ru-RU" sz="2800" dirty="0"/>
              <a:t>баллов - </a:t>
            </a:r>
            <a:r>
              <a:rPr lang="ru-RU" sz="2800" dirty="0">
                <a:solidFill>
                  <a:srgbClr val="0070C0"/>
                </a:solidFill>
              </a:rPr>
              <a:t>оценивается по критериям оценивания письменной речи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306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204BFC-AFD1-069F-4D5F-1F2AAC1CCE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2414" y="107950"/>
            <a:ext cx="8418786" cy="742950"/>
          </a:xfrm>
        </p:spPr>
        <p:txBody>
          <a:bodyPr>
            <a:normAutofit/>
          </a:bodyPr>
          <a:lstStyle/>
          <a:p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LISTENING. </a:t>
            </a:r>
            <a:r>
              <a:rPr lang="ru-RU" sz="3600" dirty="0"/>
              <a:t>Аудирование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A9314F-BCDA-95EC-29CB-540A0D2946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9975" y="677917"/>
            <a:ext cx="11122025" cy="6072133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smtClean="0">
                <a:latin typeface="Calibri" pitchFamily="34" charset="0"/>
              </a:rPr>
              <a:t>You will hear a dialogue. Decide which of the answers A-D is correct. </a:t>
            </a:r>
            <a:r>
              <a:rPr lang="en-US" sz="5600" b="1" dirty="0" smtClean="0">
                <a:latin typeface="Calibri" pitchFamily="34" charset="0"/>
              </a:rPr>
              <a:t>You </a:t>
            </a:r>
            <a:r>
              <a:rPr lang="en-US" sz="5600" b="1" dirty="0" smtClean="0">
                <a:latin typeface="Calibri" pitchFamily="34" charset="0"/>
              </a:rPr>
              <a:t>will hear the recording twice</a:t>
            </a:r>
            <a:r>
              <a:rPr lang="en-US" sz="5600" b="1" dirty="0" smtClean="0">
                <a:latin typeface="Calibri" pitchFamily="34" charset="0"/>
              </a:rPr>
              <a:t>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1</a:t>
            </a:r>
            <a:r>
              <a:rPr lang="ru-RU" sz="5600" dirty="0" smtClean="0">
                <a:latin typeface="Calibri" pitchFamily="34" charset="0"/>
              </a:rPr>
              <a:t> </a:t>
            </a:r>
            <a:r>
              <a:rPr lang="en-US" sz="5600" dirty="0" smtClean="0">
                <a:latin typeface="Calibri" pitchFamily="34" charset="0"/>
              </a:rPr>
              <a:t>How </a:t>
            </a:r>
            <a:r>
              <a:rPr lang="en-US" sz="5600" dirty="0" smtClean="0">
                <a:latin typeface="Calibri" pitchFamily="34" charset="0"/>
              </a:rPr>
              <a:t>did Ben learn about the project</a:t>
            </a:r>
            <a:r>
              <a:rPr lang="en-US" sz="5600" dirty="0" smtClean="0">
                <a:latin typeface="Calibri" pitchFamily="34" charset="0"/>
              </a:rPr>
              <a:t>? 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A) His teacher informed him.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B) His friend told him.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C) From the newspaper “My Dream school”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D) His mother told him.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2 Why </a:t>
            </a:r>
            <a:r>
              <a:rPr lang="en-US" sz="5600" dirty="0" smtClean="0">
                <a:latin typeface="Calibri" pitchFamily="34" charset="0"/>
              </a:rPr>
              <a:t>does Andy like working in a team?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A</a:t>
            </a:r>
            <a:r>
              <a:rPr lang="en-US" sz="5600" dirty="0" smtClean="0">
                <a:latin typeface="Calibri" pitchFamily="34" charset="0"/>
              </a:rPr>
              <a:t>) It is easier to work </a:t>
            </a:r>
            <a:r>
              <a:rPr lang="en-US" sz="5600" dirty="0" smtClean="0">
                <a:latin typeface="Calibri" pitchFamily="34" charset="0"/>
              </a:rPr>
              <a:t>together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B</a:t>
            </a:r>
            <a:r>
              <a:rPr lang="en-US" sz="5600" dirty="0" smtClean="0">
                <a:latin typeface="Calibri" pitchFamily="34" charset="0"/>
              </a:rPr>
              <a:t>) You can’t discuss problems.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C) You can work faster.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D) You can share ideas.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3</a:t>
            </a:r>
            <a:r>
              <a:rPr lang="ru-RU" sz="5600" dirty="0" smtClean="0">
                <a:latin typeface="Calibri" pitchFamily="34" charset="0"/>
              </a:rPr>
              <a:t> </a:t>
            </a:r>
            <a:r>
              <a:rPr lang="en-US" sz="5600" dirty="0" smtClean="0">
                <a:latin typeface="Calibri" pitchFamily="34" charset="0"/>
              </a:rPr>
              <a:t> </a:t>
            </a:r>
            <a:r>
              <a:rPr lang="en-US" sz="5600" dirty="0" smtClean="0">
                <a:latin typeface="Calibri" pitchFamily="34" charset="0"/>
              </a:rPr>
              <a:t>When does Ben work in the library?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A</a:t>
            </a:r>
            <a:r>
              <a:rPr lang="en-US" sz="5600" dirty="0" smtClean="0">
                <a:latin typeface="Calibri" pitchFamily="34" charset="0"/>
              </a:rPr>
              <a:t>) When his parents are at home.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B) When he works with friends.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C) If he needs to search for information.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D) If he needs a noisy place.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4</a:t>
            </a:r>
            <a:r>
              <a:rPr lang="ru-RU" sz="5600" dirty="0" smtClean="0">
                <a:latin typeface="Calibri" pitchFamily="34" charset="0"/>
              </a:rPr>
              <a:t>  </a:t>
            </a:r>
            <a:r>
              <a:rPr lang="en-US" sz="5600" dirty="0" smtClean="0">
                <a:latin typeface="Calibri" pitchFamily="34" charset="0"/>
              </a:rPr>
              <a:t>Where </a:t>
            </a:r>
            <a:r>
              <a:rPr lang="en-US" sz="5600" dirty="0" smtClean="0">
                <a:latin typeface="Calibri" pitchFamily="34" charset="0"/>
              </a:rPr>
              <a:t>will Ben and his friend do the project?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A</a:t>
            </a:r>
            <a:r>
              <a:rPr lang="en-US" sz="5600" dirty="0" smtClean="0">
                <a:latin typeface="Calibri" pitchFamily="34" charset="0"/>
              </a:rPr>
              <a:t>) At school.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B) In the Internet café.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Calibri" pitchFamily="34" charset="0"/>
              </a:rPr>
              <a:t>C) At home.</a:t>
            </a:r>
            <a:endParaRPr lang="ru-RU" sz="5600" dirty="0" smtClean="0">
              <a:latin typeface="Calibri" pitchFamily="34" charset="0"/>
            </a:endParaRPr>
          </a:p>
          <a:p>
            <a:pPr marL="457200" indent="-457200">
              <a:buFont typeface="Franklin Gothic Book" panose="020B0503020102020204" pitchFamily="34" charset="0"/>
              <a:buAutoNum type="arabicPeriod"/>
            </a:pP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Franklin Gothic Book" panose="020B0503020102020204" pitchFamily="34" charset="0"/>
              <a:buAutoNum type="arabicPeriod"/>
            </a:pP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Franklin Gothic Book" panose="020B0503020102020204" pitchFamily="34" charset="0"/>
              <a:buAutoNum type="arabicPeriod"/>
            </a:pPr>
            <a:endParaRPr lang="ru-RU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93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3917" y="252248"/>
            <a:ext cx="818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LISTENING. </a:t>
            </a:r>
            <a:r>
              <a:rPr lang="ru-RU" sz="3600" dirty="0" err="1" smtClean="0"/>
              <a:t>Аудирование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8277" y="1119353"/>
          <a:ext cx="4256690" cy="4792716"/>
        </p:xfrm>
        <a:graphic>
          <a:graphicData uri="http://schemas.openxmlformats.org/drawingml/2006/table">
            <a:tbl>
              <a:tblPr/>
              <a:tblGrid>
                <a:gridCol w="342980"/>
                <a:gridCol w="3913710"/>
              </a:tblGrid>
              <a:tr h="3195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5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What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kind of swimming-pool are the boys going to design?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0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A) Outdoor.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B)  Scientific.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C) A pool for kids.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D) Indoor.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5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Where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do they plan eating?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0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A) In the laboratory.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B) In the canteen.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C) Nowhere.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D) Outdoors.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5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7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Which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lessons will take place outdoors?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0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A) English.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B) PE.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C) Biology.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D) Science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996785" y="1668312"/>
          <a:ext cx="3512043" cy="3471244"/>
        </p:xfrm>
        <a:graphic>
          <a:graphicData uri="http://schemas.openxmlformats.org/drawingml/2006/table">
            <a:tbl>
              <a:tblPr/>
              <a:tblGrid>
                <a:gridCol w="1442785"/>
                <a:gridCol w="2069258"/>
              </a:tblGrid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Listening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574" y="311948"/>
            <a:ext cx="4463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REA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</a:t>
            </a:r>
            <a:r>
              <a:rPr lang="ru-RU" sz="3600" dirty="0" smtClean="0"/>
              <a:t>Чтение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88224" y="1109958"/>
          <a:ext cx="4602217" cy="5495797"/>
        </p:xfrm>
        <a:graphic>
          <a:graphicData uri="http://schemas.openxmlformats.org/drawingml/2006/table">
            <a:tbl>
              <a:tblPr/>
              <a:tblGrid>
                <a:gridCol w="1748238"/>
                <a:gridCol w="2853979"/>
              </a:tblGrid>
              <a:tr h="423655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 D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6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30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6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655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30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6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30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6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30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G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1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1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1">
                <a:tc>
                  <a:txBody>
                    <a:bodyPr/>
                    <a:lstStyle/>
                    <a:p>
                      <a:pPr marL="2952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A1B144-976A-7DC2-4F85-2B8BFC0B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4" y="66675"/>
            <a:ext cx="10334625" cy="18859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III. USE OF ENGLISH.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Лексико-грамматический тест</a:t>
            </a:r>
            <a:b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ru-RU" sz="1000" dirty="0"/>
              <a:t/>
            </a:r>
            <a:br>
              <a:rPr lang="ru-RU" sz="1000" dirty="0"/>
            </a:b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981075" y="1243720"/>
          <a:ext cx="9329573" cy="548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85"/>
                <a:gridCol w="2004247"/>
                <a:gridCol w="2004247"/>
                <a:gridCol w="902687"/>
                <a:gridCol w="3105807"/>
              </a:tblGrid>
              <a:tr h="365174">
                <a:tc>
                  <a:txBody>
                    <a:bodyPr/>
                    <a:lstStyle/>
                    <a:p>
                      <a:r>
                        <a:rPr lang="en-US" dirty="0" smtClean="0"/>
                        <a:t>Part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599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70DF29-E992-60AD-918B-D1DFFAD4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171449"/>
            <a:ext cx="10172700" cy="12159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IV. WRITING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REVIEW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обзор сайта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A9B338-D4E4-FD9A-81D6-60125E8A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634" y="1292772"/>
            <a:ext cx="10359916" cy="53937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i="1" dirty="0" smtClean="0"/>
              <a:t>1 </a:t>
            </a:r>
            <a:r>
              <a:rPr lang="en-US" b="1" i="1" dirty="0" smtClean="0"/>
              <a:t>Write as many words that mean “good” and “bad” as you can. </a:t>
            </a:r>
            <a:endParaRPr lang="ru-RU" b="1" i="1" dirty="0" smtClean="0"/>
          </a:p>
          <a:p>
            <a:pPr marL="0" lvl="0" indent="0">
              <a:buNone/>
            </a:pPr>
            <a:r>
              <a:rPr lang="ru-RU" b="1" i="1" dirty="0" smtClean="0"/>
              <a:t>2 </a:t>
            </a:r>
            <a:r>
              <a:rPr lang="en-US" b="1" i="1" dirty="0" smtClean="0"/>
              <a:t>Use the written words (or their forms) in the following task. Write a review of a website of your choice. You should mention: </a:t>
            </a:r>
            <a:r>
              <a:rPr lang="en-US" sz="18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Downloading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content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presentation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graphics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sound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special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features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985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3 </a:t>
            </a:r>
            <a:r>
              <a:rPr lang="en-US" b="1" dirty="0" smtClean="0"/>
              <a:t>Use the verb “to be ” in your review not more than only four times. You should write 100-140 words.</a:t>
            </a:r>
            <a:endParaRPr lang="ru-RU" b="1" dirty="0" smtClean="0">
              <a:latin typeface="Calibri"/>
              <a:ea typeface="Calibri"/>
              <a:cs typeface="Times New Roman"/>
            </a:endParaRPr>
          </a:p>
          <a:p>
            <a:pPr marL="457200" marR="334645">
              <a:lnSpc>
                <a:spcPct val="107000"/>
              </a:lnSpc>
              <a:spcBef>
                <a:spcPts val="685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 descr="C:\Users\admin\Downloads\Без названия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58350" y="2559155"/>
            <a:ext cx="3037398" cy="1550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13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9447" y="331077"/>
            <a:ext cx="111304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IV. WRITING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/>
              <a:t> При оценивании задания учитывается количество слов. Необходимое количество слов для выполнения этого задания – 100-140. Сокращение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объема на 10% и более, ведет к снижению финальной оценки за это задание на 5 баллов.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Увеличение объёма на 10% и более влияет на общую оценку. Оценивается тот объем работы, который обозначен в задании.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8275" y="1024759"/>
          <a:ext cx="11193517" cy="4618674"/>
        </p:xfrm>
        <a:graphic>
          <a:graphicData uri="http://schemas.openxmlformats.org/drawingml/2006/table">
            <a:tbl>
              <a:tblPr/>
              <a:tblGrid>
                <a:gridCol w="654570"/>
                <a:gridCol w="1920812"/>
                <a:gridCol w="2556891"/>
                <a:gridCol w="2195213"/>
                <a:gridCol w="2505116"/>
                <a:gridCol w="1360915"/>
              </a:tblGrid>
              <a:tr h="21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баллы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Содержание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Оформление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2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Содержание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(максимум 10 баллов)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Внимание! При оценке 0 по критерию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"Содержание" выставляется общая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оценка 0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Лексика (максимум 3 балла)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Грамматика (максимум 3 балла)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Орфография и пунктуация (максимум 3 балла)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Аккуратность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(1балл)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Коммуникативная задача полностью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выполнена.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 работе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1. есть 10 и более прилагательных-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2. есть название сайта-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3. описаны 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 пунктов о сайте-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 балла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Участник демонстрирует богатый лексический запас, необходимый для раскрытия темы.Работа не имеет ошибок с точки зрения лексического оформления.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 балла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Участник демонстрирует грамотное и уместное употребление структур, необходимых для раскрытия темы. Работа не имеет ошибок с точки зрения грамматического оформления. 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В работе не более 4 предложений со структурой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“ IT IS”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 балла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Участник демонстрирует уверенное владение навыками орфографии и пунктуации. Работа не имеет ошибок с точки зрения орфографического и пунктуационного оформления.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Работа оформлена аккуратно, все читаемо</a:t>
                      </a:r>
                    </a:p>
                  </a:txBody>
                  <a:tcPr marL="58003" marR="58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278</TotalTime>
  <Words>806</Words>
  <Application>Microsoft Office PowerPoint</Application>
  <PresentationFormat>Произвольный</PresentationFormat>
  <Paragraphs>205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Уголки</vt:lpstr>
      <vt:lpstr>  Разбор заданий школьного этапа всероссийской олимпиады школьников 2023-2024 УЧЕБНОГО ГОДА.</vt:lpstr>
      <vt:lpstr>Работа содержит 4 раздела. Максимальная сумма баллов : 60</vt:lpstr>
      <vt:lpstr>I. LISTENING. Аудирование</vt:lpstr>
      <vt:lpstr>Слайд 4</vt:lpstr>
      <vt:lpstr>Слайд 5</vt:lpstr>
      <vt:lpstr>III. USE OF ENGLISH.  Лексико-грамматический тест   </vt:lpstr>
      <vt:lpstr>IV. WRITING. A REVIEW (обзор сайта)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заданий школьного этапа всероссийской олимпиады школьников 2022-2023 УЧЕБНОГО ГОДА.</dc:title>
  <dc:creator>Lenovo</dc:creator>
  <cp:lastModifiedBy>Natalia</cp:lastModifiedBy>
  <cp:revision>13</cp:revision>
  <dcterms:created xsi:type="dcterms:W3CDTF">2022-09-21T18:17:04Z</dcterms:created>
  <dcterms:modified xsi:type="dcterms:W3CDTF">2023-09-18T00:57:26Z</dcterms:modified>
</cp:coreProperties>
</file>