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69" r:id="rId5"/>
    <p:sldId id="259" r:id="rId6"/>
    <p:sldId id="260" r:id="rId7"/>
    <p:sldId id="261" r:id="rId8"/>
    <p:sldId id="262" r:id="rId9"/>
    <p:sldId id="263" r:id="rId10"/>
    <p:sldId id="265" r:id="rId11"/>
    <p:sldId id="266" r:id="rId12"/>
    <p:sldId id="267" r:id="rId13"/>
    <p:sldId id="268" r:id="rId14"/>
    <p:sldId id="280" r:id="rId15"/>
    <p:sldId id="28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12F93-AE91-4748-893E-C3539CC520B9}" type="datetimeFigureOut">
              <a:rPr lang="ru-RU" smtClean="0"/>
              <a:t>18.09.2023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C7370-A325-4A43-9EC3-0DD84F2D8B22}"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9FC7370-A325-4A43-9EC3-0DD84F2D8B22}"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1494589-5C2A-43B7-8DD7-E9ECF5826D5F}" type="datetimeFigureOut">
              <a:rPr lang="ru-RU" smtClean="0"/>
              <a:t>18.09.2023</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D1164A5-5427-4D20-9B28-A481713709A0}"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494589-5C2A-43B7-8DD7-E9ECF5826D5F}"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1164A5-5427-4D20-9B28-A481713709A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494589-5C2A-43B7-8DD7-E9ECF5826D5F}"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1164A5-5427-4D20-9B28-A481713709A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1494589-5C2A-43B7-8DD7-E9ECF5826D5F}" type="datetimeFigureOut">
              <a:rPr lang="ru-RU" smtClean="0"/>
              <a:t>18.09.2023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1164A5-5427-4D20-9B28-A481713709A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1494589-5C2A-43B7-8DD7-E9ECF5826D5F}" type="datetimeFigureOut">
              <a:rPr lang="ru-RU" smtClean="0"/>
              <a:t>18.09.2023</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D1164A5-5427-4D20-9B28-A481713709A0}"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1494589-5C2A-43B7-8DD7-E9ECF5826D5F}" type="datetimeFigureOut">
              <a:rPr lang="ru-RU" smtClean="0"/>
              <a:t>18.09.2023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1164A5-5427-4D20-9B28-A481713709A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1494589-5C2A-43B7-8DD7-E9ECF5826D5F}" type="datetimeFigureOut">
              <a:rPr lang="ru-RU" smtClean="0"/>
              <a:t>18.09.2023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D1164A5-5427-4D20-9B28-A481713709A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494589-5C2A-43B7-8DD7-E9ECF5826D5F}" type="datetimeFigureOut">
              <a:rPr lang="ru-RU" smtClean="0"/>
              <a:t>18.09.2023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D1164A5-5427-4D20-9B28-A481713709A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94589-5C2A-43B7-8DD7-E9ECF5826D5F}" type="datetimeFigureOut">
              <a:rPr lang="ru-RU" smtClean="0"/>
              <a:t>18.09.2023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D1164A5-5427-4D20-9B28-A481713709A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1494589-5C2A-43B7-8DD7-E9ECF5826D5F}" type="datetimeFigureOut">
              <a:rPr lang="ru-RU" smtClean="0"/>
              <a:t>18.09.2023</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D1164A5-5427-4D20-9B28-A481713709A0}"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1494589-5C2A-43B7-8DD7-E9ECF5826D5F}" type="datetimeFigureOut">
              <a:rPr lang="ru-RU" smtClean="0"/>
              <a:t>18.09.2023</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D1164A5-5427-4D20-9B28-A481713709A0}"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1494589-5C2A-43B7-8DD7-E9ECF5826D5F}" type="datetimeFigureOut">
              <a:rPr lang="ru-RU" smtClean="0"/>
              <a:t>18.09.2023</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D1164A5-5427-4D20-9B28-A481713709A0}"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175" indent="-384175"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400" dirty="0">
                <a:solidFill>
                  <a:schemeClr val="tx1"/>
                </a:solidFill>
                <a:effectLst>
                  <a:outerShdw blurRad="38100" dist="38100" dir="2700000" algn="tl">
                    <a:srgbClr val="000000">
                      <a:alpha val="43137"/>
                    </a:srgbClr>
                  </a:outerShdw>
                </a:effectLst>
              </a:rPr>
              <a:t>Разбор заданий школьного этапа всероссийской олимпиады школьников</a:t>
            </a:r>
            <a:br>
              <a:rPr lang="ru-RU" sz="4400" dirty="0">
                <a:solidFill>
                  <a:schemeClr val="tx1"/>
                </a:solidFill>
                <a:effectLst>
                  <a:outerShdw blurRad="38100" dist="38100" dir="2700000" algn="tl">
                    <a:srgbClr val="000000">
                      <a:alpha val="43137"/>
                    </a:srgbClr>
                  </a:outerShdw>
                </a:effectLst>
              </a:rPr>
            </a:br>
            <a:r>
              <a:rPr lang="ru-RU" sz="4400" dirty="0">
                <a:solidFill>
                  <a:schemeClr val="tx1"/>
                </a:solidFill>
                <a:effectLst>
                  <a:outerShdw blurRad="38100" dist="38100" dir="2700000" algn="tl">
                    <a:srgbClr val="000000">
                      <a:alpha val="43137"/>
                    </a:srgbClr>
                  </a:outerShdw>
                </a:effectLst>
              </a:rPr>
              <a:t>2023-2024 УЧЕБНОГО ГОДА.</a:t>
            </a:r>
          </a:p>
        </p:txBody>
      </p:sp>
      <p:sp>
        <p:nvSpPr>
          <p:cNvPr id="3" name="Подзаголовок 2"/>
          <p:cNvSpPr>
            <a:spLocks noGrp="1"/>
          </p:cNvSpPr>
          <p:nvPr>
            <p:ph type="subTitle" idx="1"/>
          </p:nvPr>
        </p:nvSpPr>
        <p:spPr/>
        <p:txBody>
          <a:bodyPr>
            <a:normAutofit fontScale="25000" lnSpcReduction="20000"/>
          </a:bodyPr>
          <a:lstStyle/>
          <a:p>
            <a:r>
              <a:rPr lang="ru-RU" sz="13500" dirty="0"/>
              <a:t>АНГЛИЙСКИЙ ЯЗЫК </a:t>
            </a:r>
          </a:p>
          <a:p>
            <a:r>
              <a:rPr lang="ru-RU" sz="13500" dirty="0"/>
              <a:t>7-8 КЛАССЫ</a:t>
            </a:r>
          </a:p>
          <a:p>
            <a:endParaRPr lang="ru-RU" sz="4400" dirty="0"/>
          </a:p>
          <a:p>
            <a:endParaRPr lang="ru-RU" sz="4400" dirty="0"/>
          </a:p>
          <a:p>
            <a:r>
              <a:rPr lang="ru-RU" sz="4400" dirty="0"/>
              <a:t>МБОУ лицей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9675" y="171449"/>
            <a:ext cx="10172700" cy="3152775"/>
          </a:xfrm>
        </p:spPr>
        <p:txBody>
          <a:bodyPr>
            <a:normAutofit/>
          </a:bodyPr>
          <a:lstStyle/>
          <a:p>
            <a:pPr>
              <a:lnSpc>
                <a:spcPct val="150000"/>
              </a:lnSpc>
              <a:spcAft>
                <a:spcPts val="800"/>
              </a:spcAft>
            </a:pPr>
            <a:r>
              <a:rPr lang="en-US"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IV. WRITING</a:t>
            </a:r>
            <a:r>
              <a:rPr lang="ru-RU"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r>
              <a:rPr lang="ru-RU" dirty="0">
                <a:latin typeface="+mn-lt"/>
                <a:ea typeface="Calibri" panose="020F0502020204030204" pitchFamily="34" charset="0"/>
                <a:cs typeface="Times New Roman" panose="02020603050405020304" pitchFamily="18" charset="0"/>
              </a:rPr>
              <a:t>Письмо</a:t>
            </a:r>
            <a:r>
              <a:rPr lang="en-US" dirty="0">
                <a:latin typeface="+mn-lt"/>
                <a:ea typeface="Calibri" panose="020F0502020204030204" pitchFamily="34" charset="0"/>
                <a:cs typeface="Times New Roman" panose="02020603050405020304" pitchFamily="18" charset="0"/>
              </a:rPr>
              <a:t> </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1371600" y="1394460"/>
            <a:ext cx="9886950" cy="5292090"/>
          </a:xfrm>
        </p:spPr>
        <p:txBody>
          <a:bodyPr>
            <a:normAutofit/>
          </a:bodyPr>
          <a:lstStyle/>
          <a:p>
            <a:endParaRPr lang="ru-RU" dirty="0"/>
          </a:p>
          <a:p>
            <a:pPr marL="0" indent="0">
              <a:buNone/>
            </a:pPr>
            <a:r>
              <a:rPr lang="ru-RU" b="1" dirty="0"/>
              <a:t>Imagine that you cannot come to your English-speaking friend’s first dance performance. Write him/her a letter with apologies. Write 100-120 words.</a:t>
            </a:r>
          </a:p>
          <a:p>
            <a:pPr marL="0" indent="0">
              <a:buNone/>
            </a:pPr>
            <a:r>
              <a:rPr lang="ru-RU" dirty="0"/>
              <a:t>Do not forget to:</a:t>
            </a:r>
          </a:p>
          <a:p>
            <a:pPr marL="0" indent="0">
              <a:buNone/>
            </a:pPr>
            <a:r>
              <a:rPr lang="ru-RU" dirty="0"/>
              <a:t>- apologise for the situation</a:t>
            </a:r>
          </a:p>
          <a:p>
            <a:pPr marL="0" indent="0">
              <a:buNone/>
            </a:pPr>
            <a:r>
              <a:rPr lang="ru-RU" dirty="0"/>
              <a:t>- name the reasons why you cannot come</a:t>
            </a:r>
          </a:p>
          <a:p>
            <a:pPr marL="0" indent="0">
              <a:buNone/>
            </a:pPr>
            <a:r>
              <a:rPr lang="ru-RU" dirty="0"/>
              <a:t>- send your wishes </a:t>
            </a:r>
          </a:p>
          <a:p>
            <a:pPr marL="0" indent="0">
              <a:buNone/>
            </a:pPr>
            <a:r>
              <a:rPr lang="ru-RU" dirty="0"/>
              <a:t>- suggest a new arrangement</a:t>
            </a:r>
          </a:p>
          <a:p>
            <a:pPr marL="0" indent="0">
              <a:buNone/>
            </a:pPr>
            <a:endParaRPr lang="ru-RU" dirty="0"/>
          </a:p>
          <a:p>
            <a:pPr marL="0" indent="0">
              <a:buNone/>
            </a:pPr>
            <a:r>
              <a:rPr lang="ru-RU" dirty="0"/>
              <a:t>Follow the rules of letter writing.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0"/>
            <a:ext cx="10172700" cy="1304925"/>
          </a:xfrm>
        </p:spPr>
        <p:txBody>
          <a:bodyPr>
            <a:normAutofit fontScale="90000"/>
          </a:bodyPr>
          <a:lstStyle/>
          <a:p>
            <a:pPr marL="0" indent="0" algn="ctr">
              <a:lnSpc>
                <a:spcPct val="150000"/>
              </a:lnSpc>
              <a:spcAft>
                <a:spcPts val="800"/>
              </a:spcAft>
              <a:buFont typeface="Wingdings" panose="05000000000000000000" charset="0"/>
            </a:pPr>
            <a:r>
              <a:rPr lang="en-US"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IV. WRITING</a:t>
            </a:r>
            <a:r>
              <a:rPr lang="ru-RU"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r>
              <a:rPr lang="ru-RU" dirty="0">
                <a:latin typeface="+mn-lt"/>
                <a:ea typeface="Calibri" panose="020F0502020204030204" pitchFamily="34" charset="0"/>
                <a:cs typeface="Times New Roman" panose="02020603050405020304" pitchFamily="18" charset="0"/>
              </a:rPr>
              <a:t>Письмо</a:t>
            </a:r>
            <a:r>
              <a:rPr lang="en-US" dirty="0">
                <a:latin typeface="+mn-lt"/>
                <a:ea typeface="Calibri" panose="020F0502020204030204" pitchFamily="34" charset="0"/>
                <a:cs typeface="Times New Roman" panose="02020603050405020304" pitchFamily="18" charset="0"/>
              </a:rPr>
              <a:t> </a:t>
            </a:r>
            <a:r>
              <a:rPr lang="ru-RU" dirty="0">
                <a:latin typeface="+mn-lt"/>
                <a:ea typeface="Calibri" panose="020F0502020204030204" pitchFamily="34" charset="0"/>
                <a:cs typeface="Times New Roman" panose="02020603050405020304" pitchFamily="18" charset="0"/>
              </a:rPr>
              <a:t/>
            </a:r>
            <a:br>
              <a:rPr lang="ru-RU" dirty="0">
                <a:latin typeface="+mn-lt"/>
                <a:ea typeface="Calibri" panose="020F0502020204030204" pitchFamily="34" charset="0"/>
                <a:cs typeface="Times New Roman" panose="02020603050405020304" pitchFamily="18" charset="0"/>
              </a:rPr>
            </a:br>
            <a:r>
              <a:rPr lang="ru-RU" sz="3600" dirty="0">
                <a:latin typeface="+mn-lt"/>
                <a:ea typeface="Calibri" panose="020F0502020204030204" pitchFamily="34" charset="0"/>
                <a:cs typeface="Times New Roman" panose="02020603050405020304" pitchFamily="18" charset="0"/>
              </a:rPr>
              <a:t>Критерии оценивания(10 баллов)</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923925" y="1619250"/>
            <a:ext cx="9886950" cy="4400550"/>
          </a:xfrm>
        </p:spPr>
        <p:txBody>
          <a:bodyPr>
            <a:normAutofit/>
          </a:bodyPr>
          <a:lstStyle/>
          <a:p>
            <a:pPr algn="ctr">
              <a:buFont typeface="Arial" panose="020B0604020202020204" pitchFamily="34" charset="0"/>
              <a:buChar char="•"/>
            </a:pPr>
            <a:endParaRPr lang="ru-RU" sz="1800" b="1" dirty="0">
              <a:effectLst/>
              <a:latin typeface="Times New Roman" panose="02020603050405020304" pitchFamily="18" charset="0"/>
              <a:ea typeface="Times New Roman" panose="02020603050405020304" pitchFamily="18" charset="0"/>
            </a:endParaRPr>
          </a:p>
          <a:p>
            <a:pPr>
              <a:buFont typeface="Wingdings" panose="05000000000000000000" charset="0"/>
              <a:buChar char="q"/>
            </a:pPr>
            <a:r>
              <a:rPr lang="ru-RU" sz="3370" b="1" dirty="0">
                <a:effectLst/>
                <a:latin typeface="Arial" panose="020B0604020202020204" pitchFamily="34" charset="0"/>
                <a:ea typeface="Times New Roman" panose="02020603050405020304" pitchFamily="18" charset="0"/>
                <a:cs typeface="Arial" panose="020B0604020202020204" pitchFamily="34" charset="0"/>
              </a:rPr>
              <a:t>Решение коммуникативной задачи</a:t>
            </a:r>
            <a:r>
              <a:rPr lang="ru-RU" sz="3370" b="1" i="1" dirty="0">
                <a:effectLst/>
                <a:latin typeface="Arial" panose="020B0604020202020204" pitchFamily="34" charset="0"/>
                <a:ea typeface="Times New Roman" panose="02020603050405020304" pitchFamily="18" charset="0"/>
                <a:cs typeface="Arial" panose="020B0604020202020204" pitchFamily="34" charset="0"/>
              </a:rPr>
              <a:t> </a:t>
            </a:r>
            <a:r>
              <a:rPr lang="ru-RU" sz="3370" b="1" dirty="0">
                <a:effectLst/>
                <a:latin typeface="Arial" panose="020B0604020202020204" pitchFamily="34" charset="0"/>
                <a:ea typeface="Times New Roman" panose="02020603050405020304" pitchFamily="18" charset="0"/>
                <a:cs typeface="Arial" panose="020B0604020202020204" pitchFamily="34" charset="0"/>
              </a:rPr>
              <a:t>(максимум 3 баллов)</a:t>
            </a:r>
          </a:p>
          <a:p>
            <a:pPr>
              <a:buFont typeface="Wingdings" panose="05000000000000000000" pitchFamily="2" charset="2"/>
              <a:buChar char="q"/>
            </a:pPr>
            <a:r>
              <a:rPr lang="ru-RU" sz="3370" b="1" dirty="0">
                <a:latin typeface="Arial" panose="020B0604020202020204" pitchFamily="34" charset="0"/>
                <a:ea typeface="Times New Roman" panose="02020603050405020304" pitchFamily="18" charset="0"/>
                <a:cs typeface="Arial" panose="020B0604020202020204" pitchFamily="34" charset="0"/>
              </a:rPr>
              <a:t>Организация текста (максимум 2 балла)</a:t>
            </a:r>
          </a:p>
          <a:p>
            <a:pPr>
              <a:buFont typeface="Wingdings" panose="05000000000000000000" pitchFamily="2" charset="2"/>
              <a:buChar char="q"/>
            </a:pPr>
            <a:r>
              <a:rPr lang="ru-RU" sz="3370" b="1" dirty="0">
                <a:latin typeface="Arial" panose="020B0604020202020204" pitchFamily="34" charset="0"/>
                <a:ea typeface="Times New Roman" panose="02020603050405020304" pitchFamily="18" charset="0"/>
                <a:cs typeface="Arial" panose="020B0604020202020204" pitchFamily="34" charset="0"/>
              </a:rPr>
              <a:t>Лексико-грамматическое оформление(максимум 3 балла)</a:t>
            </a:r>
            <a:endParaRPr lang="ru-RU" sz="3370" b="1" dirty="0">
              <a:effectLst/>
              <a:latin typeface="Arial" panose="020B0604020202020204" pitchFamily="34" charset="0"/>
              <a:ea typeface="Times New Roman" panose="02020603050405020304" pitchFamily="18" charset="0"/>
              <a:cs typeface="Arial" panose="020B0604020202020204" pitchFamily="34" charset="0"/>
            </a:endParaRPr>
          </a:p>
          <a:p>
            <a:pPr>
              <a:buFont typeface="Wingdings" panose="05000000000000000000" pitchFamily="2" charset="2"/>
              <a:buChar char="q"/>
            </a:pPr>
            <a:r>
              <a:rPr lang="ru-RU" sz="3370" b="1" dirty="0">
                <a:latin typeface="Arial" panose="020B0604020202020204" pitchFamily="34" charset="0"/>
                <a:ea typeface="Times New Roman" panose="02020603050405020304" pitchFamily="18" charset="0"/>
                <a:cs typeface="Arial" panose="020B0604020202020204" pitchFamily="34" charset="0"/>
              </a:rPr>
              <a:t>Орфография и пунктуация (максимум 2 балла)</a:t>
            </a:r>
            <a:endParaRPr lang="ru-RU" sz="3370" b="1" dirty="0">
              <a:effectLst/>
              <a:latin typeface="Arial" panose="020B0604020202020204" pitchFamily="34" charset="0"/>
              <a:ea typeface="Times New Roman" panose="02020603050405020304" pitchFamily="18" charset="0"/>
              <a:cs typeface="Arial" panose="020B0604020202020204" pitchFamily="34" charset="0"/>
            </a:endParaRPr>
          </a:p>
          <a:p>
            <a:pPr>
              <a:buFont typeface="Arial" panose="020B0604020202020204" pitchFamily="34" charset="0"/>
              <a:buChar char="•"/>
            </a:pPr>
            <a:endParaRPr lang="ru-RU" sz="4000" dirty="0">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50000"/>
              </a:lnSpc>
              <a:spcAft>
                <a:spcPts val="800"/>
              </a:spcAft>
            </a:pPr>
            <a:r>
              <a:rPr lang="en-US"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IV. WRITING</a:t>
            </a:r>
            <a:r>
              <a:rPr lang="ru-RU"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r>
              <a:rPr lang="ru-RU" dirty="0">
                <a:latin typeface="+mn-lt"/>
                <a:ea typeface="Calibri" panose="020F0502020204030204" pitchFamily="34" charset="0"/>
                <a:cs typeface="Times New Roman" panose="02020603050405020304" pitchFamily="18" charset="0"/>
              </a:rPr>
              <a:t>Письмо</a:t>
            </a:r>
            <a:br>
              <a:rPr lang="ru-RU" dirty="0">
                <a:latin typeface="+mn-lt"/>
                <a:ea typeface="Calibri" panose="020F0502020204030204" pitchFamily="34" charset="0"/>
                <a:cs typeface="Times New Roman" panose="02020603050405020304" pitchFamily="18" charset="0"/>
              </a:rPr>
            </a:br>
            <a:r>
              <a:rPr lang="ru-RU" sz="2700" dirty="0">
                <a:latin typeface="+mn-lt"/>
                <a:ea typeface="Calibri" panose="020F0502020204030204" pitchFamily="34" charset="0"/>
                <a:cs typeface="Times New Roman" panose="02020603050405020304" pitchFamily="18" charset="0"/>
              </a:rPr>
              <a:t/>
            </a:r>
            <a:br>
              <a:rPr lang="ru-RU" sz="2700" dirty="0">
                <a:latin typeface="+mn-lt"/>
                <a:ea typeface="Calibri" panose="020F0502020204030204" pitchFamily="34" charset="0"/>
                <a:cs typeface="Times New Roman" panose="02020603050405020304" pitchFamily="18" charset="0"/>
              </a:rPr>
            </a:br>
            <a:r>
              <a:rPr lang="ru-RU" dirty="0">
                <a:latin typeface="+mn-lt"/>
                <a:ea typeface="Calibri" panose="020F0502020204030204" pitchFamily="34" charset="0"/>
                <a:cs typeface="Times New Roman" panose="02020603050405020304" pitchFamily="18" charset="0"/>
              </a:rPr>
              <a:t/>
            </a:r>
            <a:br>
              <a:rPr lang="ru-RU" dirty="0">
                <a:latin typeface="+mn-lt"/>
                <a:ea typeface="Calibri" panose="020F0502020204030204" pitchFamily="34"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pic>
        <p:nvPicPr>
          <p:cNvPr id="3" name="Замещающее содержимое 2"/>
          <p:cNvPicPr>
            <a:picLocks noGrp="1" noChangeAspect="1"/>
          </p:cNvPicPr>
          <p:nvPr>
            <p:ph idx="1"/>
          </p:nvPr>
        </p:nvPicPr>
        <p:blipFill>
          <a:blip r:embed="rId2"/>
          <a:stretch>
            <a:fillRect/>
          </a:stretch>
        </p:blipFill>
        <p:spPr>
          <a:xfrm>
            <a:off x="1591310" y="1717040"/>
            <a:ext cx="8047990" cy="54768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1027430"/>
          </a:xfrm>
        </p:spPr>
        <p:txBody>
          <a:bodyPr>
            <a:normAutofit fontScale="90000"/>
          </a:bodyPr>
          <a:lstStyle/>
          <a:p>
            <a:pPr>
              <a:lnSpc>
                <a:spcPct val="150000"/>
              </a:lnSpc>
              <a:spcAft>
                <a:spcPts val="800"/>
              </a:spcAft>
            </a:pPr>
            <a:r>
              <a:rPr lang="en-US"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IV. WRITING</a:t>
            </a:r>
            <a:r>
              <a:rPr lang="ru-RU"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r>
              <a:rPr lang="ru-RU" dirty="0">
                <a:latin typeface="+mn-lt"/>
                <a:ea typeface="Calibri" panose="020F0502020204030204" pitchFamily="34" charset="0"/>
                <a:cs typeface="Times New Roman" panose="02020603050405020304" pitchFamily="18" charset="0"/>
              </a:rPr>
              <a:t>Письмо</a:t>
            </a:r>
            <a:br>
              <a:rPr lang="ru-RU" dirty="0">
                <a:latin typeface="+mn-lt"/>
                <a:ea typeface="Calibri" panose="020F0502020204030204" pitchFamily="34" charset="0"/>
                <a:cs typeface="Times New Roman" panose="02020603050405020304" pitchFamily="18" charset="0"/>
              </a:rPr>
            </a:br>
            <a:r>
              <a:rPr lang="ru-RU" dirty="0">
                <a:latin typeface="+mn-lt"/>
                <a:ea typeface="Calibri" panose="020F0502020204030204" pitchFamily="34" charset="0"/>
                <a:cs typeface="Times New Roman" panose="02020603050405020304" pitchFamily="18" charset="0"/>
              </a:rPr>
              <a:t>Критерии оценивания                      </a:t>
            </a:r>
            <a:r>
              <a:rPr lang="ru-RU" sz="1780" b="1" dirty="0">
                <a:latin typeface="+mn-lt"/>
                <a:ea typeface="Calibri" panose="020F0502020204030204" pitchFamily="34" charset="0"/>
                <a:cs typeface="Times New Roman" panose="02020603050405020304" pitchFamily="18" charset="0"/>
              </a:rPr>
              <a:t>баллы</a:t>
            </a:r>
            <a:r>
              <a:rPr lang="ru-RU" dirty="0">
                <a:latin typeface="+mn-lt"/>
                <a:ea typeface="Calibri" panose="020F0502020204030204" pitchFamily="34" charset="0"/>
                <a:cs typeface="Times New Roman" panose="02020603050405020304" pitchFamily="18" charset="0"/>
              </a:rPr>
              <a:t/>
            </a:r>
            <a:br>
              <a:rPr lang="ru-RU" dirty="0">
                <a:latin typeface="+mn-lt"/>
                <a:ea typeface="Calibri" panose="020F0502020204030204" pitchFamily="34" charset="0"/>
                <a:cs typeface="Times New Roman" panose="02020603050405020304" pitchFamily="18" charset="0"/>
              </a:rPr>
            </a:br>
            <a:endParaRPr lang="ru-RU" dirty="0"/>
          </a:p>
        </p:txBody>
      </p:sp>
      <p:pic>
        <p:nvPicPr>
          <p:cNvPr id="3" name="Замещающее содержимое 2"/>
          <p:cNvPicPr>
            <a:picLocks noGrp="1" noChangeAspect="1"/>
          </p:cNvPicPr>
          <p:nvPr>
            <p:ph idx="1"/>
          </p:nvPr>
        </p:nvPicPr>
        <p:blipFill>
          <a:blip r:embed="rId2"/>
          <a:stretch>
            <a:fillRect/>
          </a:stretch>
        </p:blipFill>
        <p:spPr>
          <a:xfrm>
            <a:off x="1146810" y="2611755"/>
            <a:ext cx="8860790" cy="378333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9601200" cy="1713230"/>
          </a:xfrm>
        </p:spPr>
        <p:txBody>
          <a:bodyPr>
            <a:normAutofit fontScale="90000"/>
          </a:bodyPr>
          <a:lstStyle/>
          <a:p>
            <a:pPr>
              <a:lnSpc>
                <a:spcPct val="150000"/>
              </a:lnSpc>
              <a:spcAft>
                <a:spcPts val="800"/>
              </a:spcAft>
            </a:pPr>
            <a:r>
              <a:rPr lang="en-US"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IV. WRITING</a:t>
            </a:r>
            <a:r>
              <a:rPr lang="ru-RU"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r>
              <a:rPr lang="ru-RU" dirty="0">
                <a:latin typeface="+mn-lt"/>
                <a:ea typeface="Calibri" panose="020F0502020204030204" pitchFamily="34" charset="0"/>
                <a:cs typeface="Times New Roman" panose="02020603050405020304" pitchFamily="18" charset="0"/>
              </a:rPr>
              <a:t>Письмо</a:t>
            </a:r>
            <a:br>
              <a:rPr lang="ru-RU" dirty="0">
                <a:latin typeface="+mn-lt"/>
                <a:ea typeface="Calibri" panose="020F0502020204030204" pitchFamily="34" charset="0"/>
                <a:cs typeface="Times New Roman" panose="02020603050405020304" pitchFamily="18" charset="0"/>
              </a:rPr>
            </a:br>
            <a:r>
              <a:rPr lang="ru-RU" dirty="0">
                <a:latin typeface="+mn-lt"/>
                <a:ea typeface="Calibri" panose="020F0502020204030204" pitchFamily="34" charset="0"/>
                <a:cs typeface="Times New Roman" panose="02020603050405020304" pitchFamily="18" charset="0"/>
              </a:rPr>
              <a:t>Критерии оценивания                      </a:t>
            </a:r>
            <a:r>
              <a:rPr lang="ru-RU" sz="1780" b="1" dirty="0">
                <a:latin typeface="+mn-lt"/>
                <a:ea typeface="Calibri" panose="020F0502020204030204" pitchFamily="34" charset="0"/>
                <a:cs typeface="Times New Roman" panose="02020603050405020304" pitchFamily="18" charset="0"/>
              </a:rPr>
              <a:t>баллы</a:t>
            </a:r>
            <a:r>
              <a:rPr lang="ru-RU" dirty="0">
                <a:latin typeface="+mn-lt"/>
                <a:ea typeface="Calibri" panose="020F0502020204030204" pitchFamily="34" charset="0"/>
                <a:cs typeface="Times New Roman" panose="02020603050405020304" pitchFamily="18" charset="0"/>
              </a:rPr>
              <a:t/>
            </a:r>
            <a:br>
              <a:rPr lang="ru-RU" dirty="0">
                <a:latin typeface="+mn-lt"/>
                <a:ea typeface="Calibri" panose="020F0502020204030204" pitchFamily="34" charset="0"/>
                <a:cs typeface="Times New Roman" panose="02020603050405020304" pitchFamily="18" charset="0"/>
              </a:rPr>
            </a:br>
            <a:endParaRPr lang="ru-RU" dirty="0"/>
          </a:p>
        </p:txBody>
      </p:sp>
      <p:pic>
        <p:nvPicPr>
          <p:cNvPr id="6" name="Замещающее содержимое 5"/>
          <p:cNvPicPr>
            <a:picLocks noGrp="1" noChangeAspect="1"/>
          </p:cNvPicPr>
          <p:nvPr>
            <p:ph idx="1"/>
          </p:nvPr>
        </p:nvPicPr>
        <p:blipFill>
          <a:blip r:embed="rId2"/>
          <a:stretch>
            <a:fillRect/>
          </a:stretch>
        </p:blipFill>
        <p:spPr>
          <a:xfrm>
            <a:off x="1684020" y="2036445"/>
            <a:ext cx="7802880" cy="510349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9601200" cy="1713230"/>
          </a:xfrm>
        </p:spPr>
        <p:txBody>
          <a:bodyPr>
            <a:normAutofit fontScale="90000"/>
          </a:bodyPr>
          <a:lstStyle/>
          <a:p>
            <a:pPr>
              <a:lnSpc>
                <a:spcPct val="150000"/>
              </a:lnSpc>
              <a:spcAft>
                <a:spcPts val="800"/>
              </a:spcAft>
            </a:pPr>
            <a:r>
              <a:rPr lang="en-US"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IV. WRITING</a:t>
            </a:r>
            <a:r>
              <a:rPr lang="ru-RU"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 </a:t>
            </a:r>
            <a:r>
              <a:rPr lang="ru-RU" dirty="0">
                <a:latin typeface="+mn-lt"/>
                <a:ea typeface="Calibri" panose="020F0502020204030204" pitchFamily="34" charset="0"/>
                <a:cs typeface="Times New Roman" panose="02020603050405020304" pitchFamily="18" charset="0"/>
              </a:rPr>
              <a:t>Письмо</a:t>
            </a:r>
            <a:br>
              <a:rPr lang="ru-RU" dirty="0">
                <a:latin typeface="+mn-lt"/>
                <a:ea typeface="Calibri" panose="020F0502020204030204" pitchFamily="34" charset="0"/>
                <a:cs typeface="Times New Roman" panose="02020603050405020304" pitchFamily="18" charset="0"/>
              </a:rPr>
            </a:br>
            <a:r>
              <a:rPr lang="ru-RU" dirty="0">
                <a:latin typeface="+mn-lt"/>
                <a:ea typeface="Calibri" panose="020F0502020204030204" pitchFamily="34" charset="0"/>
                <a:cs typeface="Times New Roman" panose="02020603050405020304" pitchFamily="18" charset="0"/>
              </a:rPr>
              <a:t>Критерии оценивания                      </a:t>
            </a:r>
            <a:r>
              <a:rPr lang="ru-RU" sz="1780" b="1" dirty="0">
                <a:latin typeface="+mn-lt"/>
                <a:ea typeface="Calibri" panose="020F0502020204030204" pitchFamily="34" charset="0"/>
                <a:cs typeface="Times New Roman" panose="02020603050405020304" pitchFamily="18" charset="0"/>
              </a:rPr>
              <a:t>баллы</a:t>
            </a:r>
            <a:r>
              <a:rPr lang="ru-RU" dirty="0">
                <a:latin typeface="+mn-lt"/>
                <a:ea typeface="Calibri" panose="020F0502020204030204" pitchFamily="34" charset="0"/>
                <a:cs typeface="Times New Roman" panose="02020603050405020304" pitchFamily="18" charset="0"/>
              </a:rPr>
              <a:t/>
            </a:r>
            <a:br>
              <a:rPr lang="ru-RU" dirty="0">
                <a:latin typeface="+mn-lt"/>
                <a:ea typeface="Calibri" panose="020F0502020204030204" pitchFamily="34" charset="0"/>
                <a:cs typeface="Times New Roman" panose="02020603050405020304" pitchFamily="18" charset="0"/>
              </a:rPr>
            </a:br>
            <a:endParaRPr lang="ru-RU" dirty="0"/>
          </a:p>
        </p:txBody>
      </p:sp>
      <p:pic>
        <p:nvPicPr>
          <p:cNvPr id="4" name="Замещающее содержимое 3"/>
          <p:cNvPicPr>
            <a:picLocks noGrp="1" noChangeAspect="1"/>
          </p:cNvPicPr>
          <p:nvPr>
            <p:ph idx="1"/>
          </p:nvPr>
        </p:nvPicPr>
        <p:blipFill>
          <a:blip r:embed="rId2"/>
          <a:stretch>
            <a:fillRect/>
          </a:stretch>
        </p:blipFill>
        <p:spPr>
          <a:xfrm>
            <a:off x="935990" y="2225040"/>
            <a:ext cx="9335770" cy="42659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47650"/>
            <a:ext cx="9601200" cy="1485900"/>
          </a:xfrm>
        </p:spPr>
        <p:txBody>
          <a:bodyPr>
            <a:normAutofit/>
          </a:bodyPr>
          <a:lstStyle/>
          <a:p>
            <a:r>
              <a:rPr lang="ru-RU" sz="3200" dirty="0"/>
              <a:t>Работа содержит 4 раздела.</a:t>
            </a:r>
            <a:br>
              <a:rPr lang="ru-RU" sz="3200" dirty="0"/>
            </a:br>
            <a:r>
              <a:rPr lang="ru-RU" sz="3200" dirty="0"/>
              <a:t>Максимальная сумма баллов </a:t>
            </a:r>
            <a:r>
              <a:rPr lang="en-US" sz="3200" dirty="0"/>
              <a:t>: </a:t>
            </a:r>
            <a:r>
              <a:rPr lang="ru-RU" altLang="en-US" sz="3200" dirty="0"/>
              <a:t>71</a:t>
            </a:r>
          </a:p>
        </p:txBody>
      </p:sp>
      <p:sp>
        <p:nvSpPr>
          <p:cNvPr id="3" name="Объект 2"/>
          <p:cNvSpPr>
            <a:spLocks noGrp="1"/>
          </p:cNvSpPr>
          <p:nvPr>
            <p:ph idx="1"/>
          </p:nvPr>
        </p:nvSpPr>
        <p:spPr>
          <a:xfrm>
            <a:off x="1371599" y="1203649"/>
            <a:ext cx="10310327" cy="5486399"/>
          </a:xfrm>
        </p:spPr>
        <p:txBody>
          <a:bodyPr>
            <a:normAutofit/>
          </a:bodyPr>
          <a:lstStyle/>
          <a:p>
            <a:pPr>
              <a:buFont typeface="Wingdings" panose="05000000000000000000" pitchFamily="2" charset="2"/>
              <a:buChar char="§"/>
            </a:pPr>
            <a:r>
              <a:rPr lang="de-DE" sz="2800" dirty="0">
                <a:effectLst>
                  <a:outerShdw blurRad="38100" dist="38100" dir="2700000" algn="tl">
                    <a:srgbClr val="000000">
                      <a:alpha val="43137"/>
                    </a:srgbClr>
                  </a:outerShdw>
                </a:effectLst>
              </a:rPr>
              <a:t>I. LISTENING </a:t>
            </a:r>
            <a:r>
              <a:rPr lang="de-DE" sz="2800" dirty="0"/>
              <a:t>(</a:t>
            </a:r>
            <a:r>
              <a:rPr lang="ru-RU" altLang="de-DE" sz="2800" dirty="0"/>
              <a:t>1</a:t>
            </a:r>
            <a:r>
              <a:rPr lang="de-DE" sz="2800" dirty="0"/>
              <a:t>7 </a:t>
            </a:r>
            <a:r>
              <a:rPr lang="de-DE" sz="2800" dirty="0" err="1"/>
              <a:t>points</a:t>
            </a:r>
            <a:r>
              <a:rPr lang="de-DE" sz="2800" dirty="0"/>
              <a:t>)</a:t>
            </a:r>
            <a:r>
              <a:rPr lang="ru-RU" sz="2800" dirty="0"/>
              <a:t> - Аудирование – 17 баллов </a:t>
            </a:r>
          </a:p>
          <a:p>
            <a:pPr>
              <a:buFont typeface="Wingdings" panose="05000000000000000000" pitchFamily="2" charset="2"/>
              <a:buChar char="§"/>
            </a:pPr>
            <a:r>
              <a:rPr lang="de-DE" sz="2800" dirty="0">
                <a:effectLst>
                  <a:outerShdw blurRad="38100" dist="38100" dir="2700000" algn="tl">
                    <a:srgbClr val="000000">
                      <a:alpha val="43137"/>
                    </a:srgbClr>
                  </a:outerShdw>
                </a:effectLst>
              </a:rPr>
              <a:t>II. REA</a:t>
            </a:r>
            <a:r>
              <a:rPr lang="en-US" sz="2800" dirty="0">
                <a:effectLst>
                  <a:outerShdw blurRad="38100" dist="38100" dir="2700000" algn="tl">
                    <a:srgbClr val="000000">
                      <a:alpha val="43137"/>
                    </a:srgbClr>
                  </a:outerShdw>
                </a:effectLst>
              </a:rPr>
              <a:t>D</a:t>
            </a:r>
            <a:r>
              <a:rPr lang="de-DE" sz="2800" dirty="0">
                <a:effectLst>
                  <a:outerShdw blurRad="38100" dist="38100" dir="2700000" algn="tl">
                    <a:srgbClr val="000000">
                      <a:alpha val="43137"/>
                    </a:srgbClr>
                  </a:outerShdw>
                </a:effectLst>
              </a:rPr>
              <a:t>ING </a:t>
            </a:r>
            <a:r>
              <a:rPr lang="de-DE" sz="2800" dirty="0"/>
              <a:t>(1</a:t>
            </a:r>
            <a:r>
              <a:rPr lang="ru-RU" altLang="de-DE" sz="2800" dirty="0"/>
              <a:t>9</a:t>
            </a:r>
            <a:r>
              <a:rPr lang="de-DE" sz="2800" dirty="0"/>
              <a:t> </a:t>
            </a:r>
            <a:r>
              <a:rPr lang="de-DE" sz="2800" dirty="0" err="1"/>
              <a:t>points</a:t>
            </a:r>
            <a:r>
              <a:rPr lang="de-DE" sz="2800" dirty="0"/>
              <a:t>)</a:t>
            </a:r>
            <a:r>
              <a:rPr lang="ru-RU" sz="2800" dirty="0"/>
              <a:t> - Чтение – 19 баллов</a:t>
            </a:r>
          </a:p>
          <a:p>
            <a:pPr marL="0" indent="0">
              <a:buNone/>
            </a:pPr>
            <a:r>
              <a:rPr lang="ru-RU" sz="2800" dirty="0">
                <a:solidFill>
                  <a:srgbClr val="0070C0"/>
                </a:solidFill>
              </a:rPr>
              <a:t>За каждый правильный ответ -1 балл </a:t>
            </a:r>
          </a:p>
          <a:p>
            <a:pPr marL="0" indent="0">
              <a:buNone/>
            </a:pPr>
            <a:r>
              <a:rPr lang="en-US" sz="2800" dirty="0">
                <a:effectLst>
                  <a:outerShdw blurRad="38100" dist="38100" dir="2700000" algn="tl">
                    <a:srgbClr val="000000">
                      <a:alpha val="43137"/>
                    </a:srgbClr>
                  </a:outerShdw>
                </a:effectLst>
              </a:rPr>
              <a:t>III. USE OF ENGLISH </a:t>
            </a:r>
            <a:r>
              <a:rPr lang="en-US" sz="2800" dirty="0"/>
              <a:t>(25 points)</a:t>
            </a:r>
            <a:r>
              <a:rPr lang="ru-RU" sz="2800" dirty="0"/>
              <a:t> – Лексико-грамматический тест – 25 баллов</a:t>
            </a:r>
            <a:endParaRPr lang="en-US" sz="2800" dirty="0"/>
          </a:p>
          <a:p>
            <a:pPr marL="0" indent="0">
              <a:buNone/>
            </a:pPr>
            <a:r>
              <a:rPr lang="ru-RU" sz="2800" dirty="0">
                <a:solidFill>
                  <a:srgbClr val="0070C0"/>
                </a:solidFill>
              </a:rPr>
              <a:t>За каждый правильный ответ – 1 балл. </a:t>
            </a:r>
          </a:p>
          <a:p>
            <a:pPr marL="0" indent="0">
              <a:buNone/>
            </a:pPr>
            <a:r>
              <a:rPr lang="ru-RU" sz="2800" dirty="0">
                <a:solidFill>
                  <a:srgbClr val="0070C0"/>
                </a:solidFill>
              </a:rPr>
              <a:t>2 части –10 и 15вопросов – всего 25 вопросов</a:t>
            </a:r>
          </a:p>
          <a:p>
            <a:pPr>
              <a:buFont typeface="Wingdings" panose="05000000000000000000" pitchFamily="2" charset="2"/>
              <a:buChar char="§"/>
            </a:pPr>
            <a:r>
              <a:rPr lang="de-DE" sz="2800" dirty="0">
                <a:effectLst>
                  <a:outerShdw blurRad="38100" dist="38100" dir="2700000" algn="tl">
                    <a:srgbClr val="000000">
                      <a:alpha val="43137"/>
                    </a:srgbClr>
                  </a:outerShdw>
                </a:effectLst>
              </a:rPr>
              <a:t>IV. WRITING </a:t>
            </a:r>
            <a:r>
              <a:rPr lang="de-DE" sz="2800" dirty="0"/>
              <a:t>(1</a:t>
            </a:r>
            <a:r>
              <a:rPr lang="ru-RU" altLang="de-DE" sz="2800" dirty="0"/>
              <a:t>0</a:t>
            </a:r>
            <a:r>
              <a:rPr lang="de-DE" sz="2800" dirty="0"/>
              <a:t> </a:t>
            </a:r>
            <a:r>
              <a:rPr lang="de-DE" sz="2800" dirty="0" err="1"/>
              <a:t>points</a:t>
            </a:r>
            <a:r>
              <a:rPr lang="de-DE" sz="2800" dirty="0"/>
              <a:t>)</a:t>
            </a:r>
            <a:r>
              <a:rPr lang="ru-RU" sz="2800" dirty="0"/>
              <a:t> – Письмо – 10 баллов - </a:t>
            </a:r>
            <a:r>
              <a:rPr lang="ru-RU" sz="2800" dirty="0">
                <a:solidFill>
                  <a:srgbClr val="0070C0"/>
                </a:solidFill>
              </a:rPr>
              <a:t>оценивается по критериям оценивания письменной речи</a:t>
            </a:r>
          </a:p>
          <a:p>
            <a:pPr>
              <a:buFont typeface="Wingdings" panose="05000000000000000000" pitchFamily="2" charset="2"/>
              <a:buChar cha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3690" y="107302"/>
            <a:ext cx="9601200" cy="1485900"/>
          </a:xfrm>
        </p:spPr>
        <p:txBody>
          <a:bodyPr/>
          <a:lstStyle/>
          <a:p>
            <a:r>
              <a:rPr lang="de-DE" dirty="0">
                <a:effectLst>
                  <a:outerShdw blurRad="38100" dist="38100" dir="2700000" algn="tl">
                    <a:srgbClr val="000000">
                      <a:alpha val="43137"/>
                    </a:srgbClr>
                  </a:outerShdw>
                </a:effectLst>
              </a:rPr>
              <a:t>I. LISTENING. </a:t>
            </a:r>
            <a:r>
              <a:rPr lang="ru-RU" dirty="0"/>
              <a:t>Аудирование</a:t>
            </a:r>
          </a:p>
        </p:txBody>
      </p:sp>
      <p:sp>
        <p:nvSpPr>
          <p:cNvPr id="3" name="Объект 2"/>
          <p:cNvSpPr>
            <a:spLocks noGrp="1"/>
          </p:cNvSpPr>
          <p:nvPr>
            <p:ph idx="1"/>
          </p:nvPr>
        </p:nvSpPr>
        <p:spPr>
          <a:xfrm>
            <a:off x="970383" y="850252"/>
            <a:ext cx="11122090" cy="5900446"/>
          </a:xfrm>
        </p:spPr>
        <p:txBody>
          <a:bodyPr>
            <a:normAutofit/>
          </a:bodyPr>
          <a:lstStyle/>
          <a:p>
            <a:pPr marL="457200" indent="-457200">
              <a:buAutoNum type="arabicPeriod"/>
            </a:pPr>
            <a:endParaRPr lang="ru-RU" sz="2400" i="1" dirty="0">
              <a:latin typeface="Times New Roman" panose="02020603050405020304" pitchFamily="18" charset="0"/>
              <a:cs typeface="Times New Roman" panose="02020603050405020304" pitchFamily="18" charset="0"/>
            </a:endParaRPr>
          </a:p>
          <a:p>
            <a:pPr marL="457200" indent="-457200">
              <a:buFont typeface="Franklin Gothic Book" panose="020B0503020102020204" pitchFamily="34" charset="0"/>
              <a:buAutoNum type="arabicPeriod"/>
            </a:pPr>
            <a:endParaRPr lang="ru-RU" sz="24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Franklin Gothic Book" panose="020B0503020102020204" pitchFamily="34" charset="0"/>
              <a:buAutoNum type="arabicPeriod"/>
            </a:pPr>
            <a:endParaRPr lang="ru-RU"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Franklin Gothic Book" panose="020B0503020102020204" pitchFamily="34" charset="0"/>
              <a:buAutoNum type="arabicPeriod"/>
            </a:pPr>
            <a:endParaRPr lang="ru-RU"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buFont typeface="Franklin Gothic Book" panose="020B0503020102020204" pitchFamily="34" charset="0"/>
              <a:buAutoNum type="arabicPeriod"/>
            </a:pPr>
            <a:endParaRPr lang="ru-RU"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AutoNum type="arabicPeriod"/>
            </a:pPr>
            <a:endParaRPr lang="ru-RU" sz="2400" i="1" dirty="0">
              <a:latin typeface="Times New Roman" panose="02020603050405020304" pitchFamily="18" charset="0"/>
              <a:cs typeface="Times New Roman" panose="02020603050405020304" pitchFamily="18" charset="0"/>
            </a:endParaRPr>
          </a:p>
          <a:p>
            <a:pPr marL="0" indent="0">
              <a:buNone/>
            </a:pPr>
            <a:endParaRPr lang="ru-RU" sz="2400" i="1" dirty="0">
              <a:latin typeface="Times New Roman" panose="02020603050405020304" pitchFamily="18" charset="0"/>
              <a:cs typeface="Times New Roman" panose="02020603050405020304" pitchFamily="18" charset="0"/>
            </a:endParaRPr>
          </a:p>
        </p:txBody>
      </p:sp>
      <p:graphicFrame>
        <p:nvGraphicFramePr>
          <p:cNvPr id="4" name="Таблица 3"/>
          <p:cNvGraphicFramePr/>
          <p:nvPr/>
        </p:nvGraphicFramePr>
        <p:xfrm>
          <a:off x="6096000" y="386080"/>
          <a:ext cx="0" cy="0"/>
        </p:xfrm>
        <a:graphic>
          <a:graphicData uri="http://schemas.openxmlformats.org/drawingml/2006/table">
            <a:tbl>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pPr indent="0">
                        <a:buNone/>
                      </a:pPr>
                      <a:endParaRPr lang="ru-RU" altLang="en-US" b="0"/>
                    </a:p>
                  </a:txBody>
                  <a:tcPr>
                    <a:lnL>
                      <a:noFill/>
                    </a:lnL>
                    <a:lnR>
                      <a:noFill/>
                    </a:lnR>
                    <a:lnT cap="flat">
                      <a:noFill/>
                    </a:lnT>
                    <a:lnB cap="flat">
                      <a:noFill/>
                    </a:lnB>
                    <a:lnTlToBr>
                      <a:noFill/>
                    </a:lnTlToBr>
                    <a:lnBlToTr>
                      <a:noFill/>
                    </a:lnBlToTr>
                    <a:noFill/>
                  </a:tcPr>
                </a:tc>
                <a:tc>
                  <a:txBody>
                    <a:bodyPr/>
                    <a:lstStyle/>
                    <a:p>
                      <a:pPr>
                        <a:buNone/>
                      </a:pPr>
                      <a:endParaRPr lang="ru-RU" altLang="en-US"/>
                    </a:p>
                  </a:txBody>
                  <a:tcPr>
                    <a:lnL>
                      <a:noFill/>
                    </a:lnL>
                    <a:lnR>
                      <a:noFill/>
                    </a:lnR>
                    <a:lnT>
                      <a:noFill/>
                    </a:lnT>
                    <a:lnB cap="flat">
                      <a:noFill/>
                    </a:lnB>
                    <a:lnTlToBr>
                      <a:noFill/>
                    </a:lnTlToBr>
                    <a:lnBlToTr>
                      <a:noFill/>
                    </a:lnBlToTr>
                    <a:solidFill>
                      <a:srgbClr val="FFFFFF"/>
                    </a:solidFill>
                  </a:tcPr>
                </a:tc>
                <a:extLst>
                  <a:ext uri="{0D108BD9-81ED-4DB2-BD59-A6C34878D82A}">
                    <a16:rowId xmlns:a16="http://schemas.microsoft.com/office/drawing/2014/main" val="10000"/>
                  </a:ext>
                </a:extLst>
              </a:tr>
              <a:tr h="0">
                <a:tc>
                  <a:txBody>
                    <a:bodyPr/>
                    <a:lstStyle/>
                    <a:p>
                      <a:pPr indent="0">
                        <a:buNone/>
                      </a:pPr>
                      <a:endParaRPr lang="ru-RU" altLang="en-US"/>
                    </a:p>
                  </a:txBody>
                  <a:tcPr>
                    <a:lnL>
                      <a:noFill/>
                    </a:lnL>
                    <a:lnR>
                      <a:noFill/>
                    </a:lnR>
                    <a:lnT cap="flat">
                      <a:noFill/>
                    </a:lnT>
                    <a:lnB cap="flat">
                      <a:noFill/>
                    </a:lnB>
                    <a:lnTlToBr>
                      <a:noFill/>
                    </a:lnTlToBr>
                    <a:lnBlToTr>
                      <a:noFill/>
                    </a:lnBlToTr>
                    <a:noFill/>
                  </a:tcPr>
                </a:tc>
                <a:tc>
                  <a:txBody>
                    <a:bodyPr/>
                    <a:lstStyle/>
                    <a:p>
                      <a:pPr indent="0">
                        <a:buNone/>
                      </a:pPr>
                      <a:endParaRPr lang="ru-RU" altLang="en-US"/>
                    </a:p>
                  </a:txBody>
                  <a:tcP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5" name="Изображение 4"/>
          <p:cNvPicPr/>
          <p:nvPr/>
        </p:nvPicPr>
        <p:blipFill>
          <a:blip r:embed="rId2"/>
          <a:stretch>
            <a:fillRect/>
          </a:stretch>
        </p:blipFill>
        <p:spPr>
          <a:xfrm>
            <a:off x="1316990" y="850265"/>
            <a:ext cx="9859010" cy="1275080"/>
          </a:xfrm>
          <a:prstGeom prst="rect">
            <a:avLst/>
          </a:prstGeom>
          <a:noFill/>
          <a:ln w="9525">
            <a:noFill/>
          </a:ln>
        </p:spPr>
      </p:pic>
      <p:sp>
        <p:nvSpPr>
          <p:cNvPr id="100" name="Текстовое поле 99"/>
          <p:cNvSpPr txBox="1"/>
          <p:nvPr/>
        </p:nvSpPr>
        <p:spPr>
          <a:xfrm>
            <a:off x="1195705" y="2191385"/>
            <a:ext cx="10585450" cy="2064385"/>
          </a:xfrm>
          <a:prstGeom prst="rect">
            <a:avLst/>
          </a:prstGeom>
          <a:noFill/>
          <a:ln w="9525">
            <a:noFill/>
          </a:ln>
        </p:spPr>
        <p:txBody>
          <a:bodyPr wrap="square">
            <a:noAutofit/>
          </a:bodyPr>
          <a:lstStyle/>
          <a:p>
            <a:pPr indent="0"/>
            <a:r>
              <a:rPr lang="en-US" b="1">
                <a:latin typeface="Times New Roman" panose="02020603050405020304" pitchFamily="18" charset="0"/>
                <a:cs typeface="Calibri" panose="020F0502020204030204" pitchFamily="34" charset="0"/>
              </a:rPr>
              <a:t>Task 1</a:t>
            </a:r>
            <a:r>
              <a:rPr lang="ru-RU" altLang="en-US" b="1">
                <a:latin typeface="Times New Roman" panose="02020603050405020304" pitchFamily="18" charset="0"/>
                <a:cs typeface="Calibri" panose="020F0502020204030204" pitchFamily="34" charset="0"/>
              </a:rPr>
              <a:t> </a:t>
            </a:r>
            <a:r>
              <a:rPr lang="ru-RU" altLang="en-US" b="1">
                <a:solidFill>
                  <a:srgbClr val="FF0000"/>
                </a:solidFill>
                <a:latin typeface="Times New Roman" panose="02020603050405020304" pitchFamily="18" charset="0"/>
                <a:cs typeface="Calibri" panose="020F0502020204030204" pitchFamily="34" charset="0"/>
              </a:rPr>
              <a:t>(ответы )</a:t>
            </a:r>
            <a:endParaRPr lang="en-US" b="0">
              <a:solidFill>
                <a:srgbClr val="FF0000"/>
              </a:solidFill>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 </a:t>
            </a:r>
            <a:endParaRPr lang="en-US" b="1">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1.	Moscow was in a good location for trading.-</a:t>
            </a:r>
            <a:r>
              <a:rPr lang="ru-RU" altLang="en-US" b="0">
                <a:latin typeface="Times New Roman" panose="02020603050405020304" pitchFamily="18" charset="0"/>
                <a:cs typeface="Calibri" panose="020F0502020204030204" pitchFamily="34" charset="0"/>
              </a:rPr>
              <a:t> </a:t>
            </a:r>
            <a:r>
              <a:rPr lang="en-US" altLang="ru-RU" b="1">
                <a:solidFill>
                  <a:srgbClr val="FF0000"/>
                </a:solidFill>
                <a:latin typeface="Times New Roman" panose="02020603050405020304" pitchFamily="18" charset="0"/>
                <a:cs typeface="Calibri" panose="020F0502020204030204" pitchFamily="34" charset="0"/>
              </a:rPr>
              <a:t>T</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2.	A lot of foreign merchants wrote about the riches of Muscovy.- </a:t>
            </a:r>
            <a:r>
              <a:rPr lang="en-US" b="1">
                <a:solidFill>
                  <a:srgbClr val="FF0000"/>
                </a:solidFill>
                <a:latin typeface="Times New Roman" panose="02020603050405020304" pitchFamily="18" charset="0"/>
                <a:cs typeface="Calibri" panose="020F0502020204030204" pitchFamily="34" charset="0"/>
              </a:rPr>
              <a:t>NS</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3.	Constantinople remained the centre for the Orthodox Church in the second half of the 15th century.- </a:t>
            </a:r>
            <a:r>
              <a:rPr lang="en-US" b="1">
                <a:solidFill>
                  <a:srgbClr val="FF0000"/>
                </a:solidFill>
                <a:latin typeface="Times New Roman" panose="02020603050405020304" pitchFamily="18" charset="0"/>
                <a:cs typeface="Calibri" panose="020F0502020204030204" pitchFamily="34" charset="0"/>
              </a:rPr>
              <a:t>F</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4.	In the 14th century, the Kremlin was surrounded by a brick wall.- </a:t>
            </a:r>
            <a:r>
              <a:rPr lang="en-US" b="1">
                <a:solidFill>
                  <a:srgbClr val="FF0000"/>
                </a:solidFill>
                <a:latin typeface="Times New Roman" panose="02020603050405020304" pitchFamily="18" charset="0"/>
                <a:cs typeface="Calibri" panose="020F0502020204030204" pitchFamily="34" charset="0"/>
                <a:sym typeface="+mn-ea"/>
              </a:rPr>
              <a:t>NS</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5.	Dmitry Donskoy got his nickname because of his victory over the Mongol-Tatars.-</a:t>
            </a:r>
            <a:r>
              <a:rPr lang="en-US" altLang="ru-RU" b="1">
                <a:solidFill>
                  <a:srgbClr val="FF0000"/>
                </a:solidFill>
                <a:latin typeface="Times New Roman" panose="02020603050405020304" pitchFamily="18" charset="0"/>
                <a:cs typeface="Calibri" panose="020F0502020204030204" pitchFamily="34" charset="0"/>
                <a:sym typeface="+mn-ea"/>
              </a:rPr>
              <a:t>T</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6.	The Russian army put an end to the Tatar yoke in the Battle of Kulikovo.- </a:t>
            </a:r>
            <a:r>
              <a:rPr lang="en-US" b="1">
                <a:solidFill>
                  <a:srgbClr val="FF0000"/>
                </a:solidFill>
                <a:latin typeface="Times New Roman" panose="02020603050405020304" pitchFamily="18" charset="0"/>
                <a:cs typeface="Calibri" panose="020F0502020204030204" pitchFamily="34" charset="0"/>
                <a:sym typeface="+mn-ea"/>
              </a:rPr>
              <a:t>F</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7.	Dmitry Donskoy founded a monastery in honor of his victory over the Horde -.</a:t>
            </a:r>
            <a:r>
              <a:rPr lang="en-US" b="1">
                <a:solidFill>
                  <a:srgbClr val="FF0000"/>
                </a:solidFill>
                <a:latin typeface="Times New Roman" panose="02020603050405020304" pitchFamily="18" charset="0"/>
                <a:cs typeface="Calibri" panose="020F0502020204030204" pitchFamily="34" charset="0"/>
                <a:sym typeface="+mn-ea"/>
              </a:rPr>
              <a:t>NS</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8.	Moscow was the place where the great Russian icon painters created their masterpieces.- </a:t>
            </a:r>
            <a:r>
              <a:rPr lang="en-US" altLang="ru-RU" b="1">
                <a:solidFill>
                  <a:srgbClr val="FF0000"/>
                </a:solidFill>
                <a:latin typeface="Times New Roman" panose="02020603050405020304" pitchFamily="18" charset="0"/>
                <a:cs typeface="Calibri" panose="020F0502020204030204" pitchFamily="34" charset="0"/>
                <a:sym typeface="+mn-ea"/>
              </a:rPr>
              <a:t>T</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9.	Andrei Rublyev met Dmitry several times.- </a:t>
            </a:r>
            <a:r>
              <a:rPr lang="en-US" b="1">
                <a:solidFill>
                  <a:srgbClr val="FF0000"/>
                </a:solidFill>
                <a:latin typeface="Times New Roman" panose="02020603050405020304" pitchFamily="18" charset="0"/>
                <a:cs typeface="Calibri" panose="020F0502020204030204" pitchFamily="34" charset="0"/>
                <a:sym typeface="+mn-ea"/>
              </a:rPr>
              <a:t>NS</a:t>
            </a:r>
            <a:endParaRPr lang="ru-RU"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40970"/>
            <a:ext cx="9601200" cy="964565"/>
          </a:xfrm>
        </p:spPr>
        <p:txBody>
          <a:bodyPr/>
          <a:lstStyle/>
          <a:p>
            <a:r>
              <a:rPr lang="de-DE" dirty="0">
                <a:effectLst>
                  <a:outerShdw blurRad="38100" dist="38100" dir="2700000" algn="tl">
                    <a:srgbClr val="000000">
                      <a:alpha val="43137"/>
                    </a:srgbClr>
                  </a:outerShdw>
                </a:effectLst>
                <a:sym typeface="+mn-ea"/>
              </a:rPr>
              <a:t>LISTENING. </a:t>
            </a:r>
            <a:r>
              <a:rPr lang="ru-RU" dirty="0">
                <a:sym typeface="+mn-ea"/>
              </a:rPr>
              <a:t>Аудирование</a:t>
            </a:r>
            <a:endParaRPr lang="ru-RU" altLang="en-US"/>
          </a:p>
        </p:txBody>
      </p:sp>
      <p:sp>
        <p:nvSpPr>
          <p:cNvPr id="3" name="Замещающее содержимое 2"/>
          <p:cNvSpPr>
            <a:spLocks noGrp="1"/>
          </p:cNvSpPr>
          <p:nvPr>
            <p:ph idx="1"/>
          </p:nvPr>
        </p:nvSpPr>
        <p:spPr/>
        <p:txBody>
          <a:bodyPr/>
          <a:lstStyle/>
          <a:p>
            <a:pPr marL="0" indent="0">
              <a:buNone/>
            </a:pPr>
            <a:endParaRPr lang="en-US" altLang="ru-RU" b="1"/>
          </a:p>
          <a:p>
            <a:endParaRPr lang="en-US" altLang="ru-RU" b="1"/>
          </a:p>
        </p:txBody>
      </p:sp>
      <p:graphicFrame>
        <p:nvGraphicFramePr>
          <p:cNvPr id="4" name="Таблица 3"/>
          <p:cNvGraphicFramePr/>
          <p:nvPr/>
        </p:nvGraphicFramePr>
        <p:xfrm>
          <a:off x="6096000" y="-717867"/>
          <a:ext cx="0" cy="0"/>
        </p:xfrm>
        <a:graphic>
          <a:graphicData uri="http://schemas.openxmlformats.org/drawingml/2006/table">
            <a:tbl>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pPr indent="0">
                        <a:buNone/>
                      </a:pPr>
                      <a:endParaRPr lang="ru-RU" altLang="en-US" b="0"/>
                    </a:p>
                  </a:txBody>
                  <a:tcPr>
                    <a:lnL>
                      <a:noFill/>
                    </a:lnL>
                    <a:lnR>
                      <a:noFill/>
                    </a:lnR>
                    <a:lnT cap="flat">
                      <a:noFill/>
                    </a:lnT>
                    <a:lnB cap="flat">
                      <a:noFill/>
                    </a:lnB>
                    <a:lnTlToBr>
                      <a:noFill/>
                    </a:lnTlToBr>
                    <a:lnBlToTr>
                      <a:noFill/>
                    </a:lnBlToTr>
                    <a:noFill/>
                  </a:tcPr>
                </a:tc>
                <a:tc>
                  <a:txBody>
                    <a:bodyPr/>
                    <a:lstStyle/>
                    <a:p>
                      <a:pPr>
                        <a:buNone/>
                      </a:pPr>
                      <a:endParaRPr lang="ru-RU" altLang="en-US"/>
                    </a:p>
                  </a:txBody>
                  <a:tcPr>
                    <a:lnL>
                      <a:noFill/>
                    </a:lnL>
                    <a:lnR>
                      <a:noFill/>
                    </a:lnR>
                    <a:lnT>
                      <a:noFill/>
                    </a:lnT>
                    <a:lnB cap="flat">
                      <a:noFill/>
                    </a:lnB>
                    <a:lnTlToBr>
                      <a:noFill/>
                    </a:lnTlToBr>
                    <a:lnBlToTr>
                      <a:noFill/>
                    </a:lnBlToTr>
                    <a:solidFill>
                      <a:srgbClr val="FFFFFF"/>
                    </a:solidFill>
                  </a:tcPr>
                </a:tc>
                <a:extLst>
                  <a:ext uri="{0D108BD9-81ED-4DB2-BD59-A6C34878D82A}">
                    <a16:rowId xmlns:a16="http://schemas.microsoft.com/office/drawing/2014/main" val="10000"/>
                  </a:ext>
                </a:extLst>
              </a:tr>
              <a:tr h="0">
                <a:tc>
                  <a:txBody>
                    <a:bodyPr/>
                    <a:lstStyle/>
                    <a:p>
                      <a:pPr indent="0">
                        <a:buNone/>
                      </a:pPr>
                      <a:endParaRPr lang="ru-RU" altLang="en-US"/>
                    </a:p>
                  </a:txBody>
                  <a:tcPr>
                    <a:lnL>
                      <a:noFill/>
                    </a:lnL>
                    <a:lnR>
                      <a:noFill/>
                    </a:lnR>
                    <a:lnT cap="flat">
                      <a:noFill/>
                    </a:lnT>
                    <a:lnB cap="flat">
                      <a:noFill/>
                    </a:lnB>
                    <a:lnTlToBr>
                      <a:noFill/>
                    </a:lnTlToBr>
                    <a:lnBlToTr>
                      <a:noFill/>
                    </a:lnBlToTr>
                    <a:noFill/>
                  </a:tcPr>
                </a:tc>
                <a:tc>
                  <a:txBody>
                    <a:bodyPr/>
                    <a:lstStyle/>
                    <a:p>
                      <a:pPr indent="0">
                        <a:buNone/>
                      </a:pPr>
                      <a:endParaRPr lang="ru-RU" altLang="en-US"/>
                    </a:p>
                  </a:txBody>
                  <a:tcP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5" name="Изображение 4"/>
          <p:cNvPicPr/>
          <p:nvPr/>
        </p:nvPicPr>
        <p:blipFill>
          <a:blip r:embed="rId2"/>
          <a:stretch>
            <a:fillRect/>
          </a:stretch>
        </p:blipFill>
        <p:spPr>
          <a:xfrm>
            <a:off x="1371600" y="852170"/>
            <a:ext cx="9054465" cy="1160145"/>
          </a:xfrm>
          <a:prstGeom prst="rect">
            <a:avLst/>
          </a:prstGeom>
          <a:noFill/>
          <a:ln w="9525">
            <a:noFill/>
          </a:ln>
        </p:spPr>
      </p:pic>
      <p:sp>
        <p:nvSpPr>
          <p:cNvPr id="100" name="Текстовое поле 99"/>
          <p:cNvSpPr txBox="1"/>
          <p:nvPr/>
        </p:nvSpPr>
        <p:spPr>
          <a:xfrm>
            <a:off x="1046480" y="1892935"/>
            <a:ext cx="10129520" cy="3623310"/>
          </a:xfrm>
          <a:prstGeom prst="rect">
            <a:avLst/>
          </a:prstGeom>
          <a:noFill/>
          <a:ln w="9525">
            <a:noFill/>
          </a:ln>
        </p:spPr>
        <p:txBody>
          <a:bodyPr wrap="square">
            <a:noAutofit/>
          </a:bodyPr>
          <a:lstStyle/>
          <a:p>
            <a:pPr indent="0"/>
            <a:r>
              <a:rPr lang="en-US" b="1">
                <a:latin typeface="Times New Roman" panose="02020603050405020304" pitchFamily="18" charset="0"/>
                <a:cs typeface="Calibri" panose="020F0502020204030204" pitchFamily="34" charset="0"/>
              </a:rPr>
              <a:t>Task 2</a:t>
            </a:r>
            <a:endParaRPr lang="en-US" b="0">
              <a:latin typeface="Times New Roman" panose="02020603050405020304" pitchFamily="18" charset="0"/>
              <a:cs typeface="Calibri" panose="020F0502020204030204" pitchFamily="34" charset="0"/>
            </a:endParaRPr>
          </a:p>
          <a:p>
            <a:pPr indent="0"/>
            <a:r>
              <a:rPr lang="en-US" b="0">
                <a:latin typeface="Times New Roman" panose="02020603050405020304" pitchFamily="18" charset="0"/>
                <a:cs typeface="Calibri" panose="020F0502020204030204" pitchFamily="34" charset="0"/>
              </a:rPr>
              <a:t> </a:t>
            </a:r>
          </a:p>
          <a:p>
            <a:pPr indent="0"/>
            <a:r>
              <a:rPr lang="en-US" b="0">
                <a:latin typeface="Times New Roman" panose="02020603050405020304" pitchFamily="18" charset="0"/>
                <a:cs typeface="Calibri" panose="020F0502020204030204" pitchFamily="34" charset="0"/>
              </a:rPr>
              <a:t>The Tatar yoke was finally thrown off in the (10)</a:t>
            </a:r>
            <a:r>
              <a:rPr lang="en-US" b="1" u="sng">
                <a:solidFill>
                  <a:srgbClr val="FF0000"/>
                </a:solidFill>
                <a:latin typeface="Times New Roman" panose="02020603050405020304" pitchFamily="18" charset="0"/>
                <a:cs typeface="Calibri" panose="020F0502020204030204" pitchFamily="34" charset="0"/>
              </a:rPr>
              <a:t>reign </a:t>
            </a:r>
            <a:r>
              <a:rPr lang="en-US" b="0">
                <a:latin typeface="Times New Roman" panose="02020603050405020304" pitchFamily="18" charset="0"/>
                <a:cs typeface="Calibri" panose="020F0502020204030204" pitchFamily="34" charset="0"/>
              </a:rPr>
              <a:t>of Ivan III, Dmitry Donskoy’s grandson. He was known as Ivan the Great. He (11)</a:t>
            </a:r>
            <a:r>
              <a:rPr lang="en-US" b="1" u="sng">
                <a:solidFill>
                  <a:srgbClr val="FF0000"/>
                </a:solidFill>
                <a:latin typeface="Times New Roman" panose="02020603050405020304" pitchFamily="18" charset="0"/>
                <a:cs typeface="Calibri" panose="020F0502020204030204" pitchFamily="34" charset="0"/>
              </a:rPr>
              <a:t> married</a:t>
            </a:r>
            <a:r>
              <a:rPr lang="en-US" b="0">
                <a:latin typeface="Times New Roman" panose="02020603050405020304" pitchFamily="18" charset="0"/>
                <a:cs typeface="Calibri" panose="020F0502020204030204" pitchFamily="34" charset="0"/>
              </a:rPr>
              <a:t> Sophia Palaiologina, the niece of the last Emperor of Byzantium. She (12)</a:t>
            </a:r>
            <a:r>
              <a:rPr lang="en-US" b="1" u="sng">
                <a:solidFill>
                  <a:srgbClr val="FF0000"/>
                </a:solidFill>
                <a:latin typeface="Times New Roman" panose="02020603050405020304" pitchFamily="18" charset="0"/>
                <a:cs typeface="Calibri" panose="020F0502020204030204" pitchFamily="34" charset="0"/>
              </a:rPr>
              <a:t>presented </a:t>
            </a:r>
            <a:r>
              <a:rPr lang="en-US" b="0">
                <a:latin typeface="Times New Roman" panose="02020603050405020304" pitchFamily="18" charset="0"/>
                <a:cs typeface="Calibri" panose="020F0502020204030204" pitchFamily="34" charset="0"/>
              </a:rPr>
              <a:t>the country with its coat of arms – a double-headed eagle. Ivan III used it as a (13)</a:t>
            </a:r>
            <a:r>
              <a:rPr lang="en-US" b="1" u="sng">
                <a:solidFill>
                  <a:srgbClr val="FF0000"/>
                </a:solidFill>
                <a:latin typeface="Times New Roman" panose="02020603050405020304" pitchFamily="18" charset="0"/>
                <a:cs typeface="Calibri" panose="020F0502020204030204" pitchFamily="34" charset="0"/>
              </a:rPr>
              <a:t>symbol</a:t>
            </a:r>
            <a:r>
              <a:rPr lang="en-US" b="0">
                <a:latin typeface="Times New Roman" panose="02020603050405020304" pitchFamily="18" charset="0"/>
                <a:cs typeface="Calibri" panose="020F0502020204030204" pitchFamily="34" charset="0"/>
              </a:rPr>
              <a:t> of his claim to rule the Eastern and Western Roman Empires. So, Ivan’s marriage provoked the idea of Russia being the one and only successor of Constantinople and the only true (14)</a:t>
            </a:r>
            <a:r>
              <a:rPr lang="en-US" b="1" u="sng">
                <a:solidFill>
                  <a:srgbClr val="FF0000"/>
                </a:solidFill>
                <a:latin typeface="Times New Roman" panose="02020603050405020304" pitchFamily="18" charset="0"/>
                <a:cs typeface="Calibri" panose="020F0502020204030204" pitchFamily="34" charset="0"/>
              </a:rPr>
              <a:t> defender</a:t>
            </a:r>
            <a:r>
              <a:rPr lang="en-US" b="0">
                <a:latin typeface="Times New Roman" panose="02020603050405020304" pitchFamily="18" charset="0"/>
                <a:cs typeface="Calibri" panose="020F0502020204030204" pitchFamily="34" charset="0"/>
              </a:rPr>
              <a:t> of the Orthodox Church.</a:t>
            </a:r>
          </a:p>
          <a:p>
            <a:pPr indent="0"/>
            <a:r>
              <a:rPr lang="en-US" b="0">
                <a:latin typeface="Times New Roman" panose="02020603050405020304" pitchFamily="18" charset="0"/>
                <a:cs typeface="Calibri" panose="020F0502020204030204" pitchFamily="34" charset="0"/>
              </a:rPr>
              <a:t>Having gained power over Yaroslavl, Rostov, Tver and Pskov before his marriage, Ivan III continued the (15)_</a:t>
            </a:r>
            <a:r>
              <a:rPr lang="en-US" b="1" u="sng">
                <a:solidFill>
                  <a:srgbClr val="FF0000"/>
                </a:solidFill>
                <a:latin typeface="Times New Roman" panose="02020603050405020304" pitchFamily="18" charset="0"/>
                <a:cs typeface="Calibri" panose="020F0502020204030204" pitchFamily="34" charset="0"/>
              </a:rPr>
              <a:t>expansion</a:t>
            </a:r>
            <a:r>
              <a:rPr lang="en-US" b="0">
                <a:latin typeface="Times New Roman" panose="02020603050405020304" pitchFamily="18" charset="0"/>
                <a:cs typeface="Calibri" panose="020F0502020204030204" pitchFamily="34" charset="0"/>
              </a:rPr>
              <a:t> of Muscovy. By the end of his reign even independent Novgorod had submitted, giving Moscow (16)    </a:t>
            </a:r>
            <a:r>
              <a:rPr lang="en-US" b="1" u="sng">
                <a:solidFill>
                  <a:srgbClr val="FF0000"/>
                </a:solidFill>
                <a:latin typeface="Times New Roman" panose="02020603050405020304" pitchFamily="18" charset="0"/>
                <a:cs typeface="Calibri" panose="020F0502020204030204" pitchFamily="34" charset="0"/>
              </a:rPr>
              <a:t> control</a:t>
            </a:r>
            <a:endParaRPr lang="en-US" altLang="en-US" b="1" u="sng">
              <a:solidFill>
                <a:srgbClr val="FF0000"/>
              </a:solidFill>
              <a:latin typeface="Times New Roman" panose="02020603050405020304" pitchFamily="18" charset="0"/>
              <a:cs typeface="Calibri" panose="020F0502020204030204" pitchFamily="34" charset="0"/>
            </a:endParaRPr>
          </a:p>
        </p:txBody>
      </p:sp>
      <p:graphicFrame>
        <p:nvGraphicFramePr>
          <p:cNvPr id="6" name="Таблица 5"/>
          <p:cNvGraphicFramePr/>
          <p:nvPr/>
        </p:nvGraphicFramePr>
        <p:xfrm>
          <a:off x="6096000" y="5367973"/>
          <a:ext cx="0" cy="0"/>
        </p:xfrm>
        <a:graphic>
          <a:graphicData uri="http://schemas.openxmlformats.org/drawingml/2006/table">
            <a:tbl>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pPr indent="0">
                        <a:buNone/>
                      </a:pPr>
                      <a:endParaRPr lang="ru-RU" altLang="en-US" b="0"/>
                    </a:p>
                  </a:txBody>
                  <a:tcPr>
                    <a:lnL>
                      <a:noFill/>
                    </a:lnL>
                    <a:lnR>
                      <a:noFill/>
                    </a:lnR>
                    <a:lnT cap="flat">
                      <a:noFill/>
                    </a:lnT>
                    <a:lnB cap="flat">
                      <a:noFill/>
                    </a:lnB>
                    <a:lnTlToBr>
                      <a:noFill/>
                    </a:lnTlToBr>
                    <a:lnBlToTr>
                      <a:noFill/>
                    </a:lnBlToTr>
                    <a:noFill/>
                  </a:tcPr>
                </a:tc>
                <a:tc>
                  <a:txBody>
                    <a:bodyPr/>
                    <a:lstStyle/>
                    <a:p>
                      <a:pPr>
                        <a:buNone/>
                      </a:pPr>
                      <a:endParaRPr lang="ru-RU" altLang="en-US"/>
                    </a:p>
                  </a:txBody>
                  <a:tcPr>
                    <a:lnL>
                      <a:noFill/>
                    </a:lnL>
                    <a:lnR>
                      <a:noFill/>
                    </a:lnR>
                    <a:lnT>
                      <a:noFill/>
                    </a:lnT>
                    <a:lnB cap="flat">
                      <a:noFill/>
                    </a:lnB>
                    <a:lnTlToBr>
                      <a:noFill/>
                    </a:lnTlToBr>
                    <a:lnBlToTr>
                      <a:noFill/>
                    </a:lnBlToTr>
                    <a:solidFill>
                      <a:srgbClr val="FFFFFF"/>
                    </a:solidFill>
                  </a:tcPr>
                </a:tc>
                <a:extLst>
                  <a:ext uri="{0D108BD9-81ED-4DB2-BD59-A6C34878D82A}">
                    <a16:rowId xmlns:a16="http://schemas.microsoft.com/office/drawing/2014/main" val="10000"/>
                  </a:ext>
                </a:extLst>
              </a:tr>
              <a:tr h="0">
                <a:tc>
                  <a:txBody>
                    <a:bodyPr/>
                    <a:lstStyle/>
                    <a:p>
                      <a:pPr indent="0">
                        <a:buNone/>
                      </a:pPr>
                      <a:endParaRPr lang="ru-RU" altLang="en-US"/>
                    </a:p>
                  </a:txBody>
                  <a:tcPr>
                    <a:lnL>
                      <a:noFill/>
                    </a:lnL>
                    <a:lnR>
                      <a:noFill/>
                    </a:lnR>
                    <a:lnT cap="flat">
                      <a:noFill/>
                    </a:lnT>
                    <a:lnB cap="flat">
                      <a:noFill/>
                    </a:lnB>
                    <a:lnTlToBr>
                      <a:noFill/>
                    </a:lnTlToBr>
                    <a:lnBlToTr>
                      <a:noFill/>
                    </a:lnBlToTr>
                    <a:noFill/>
                  </a:tcPr>
                </a:tc>
                <a:tc>
                  <a:txBody>
                    <a:bodyPr/>
                    <a:lstStyle/>
                    <a:p>
                      <a:pPr indent="0">
                        <a:buNone/>
                      </a:pPr>
                      <a:endParaRPr lang="ru-RU" altLang="en-US"/>
                    </a:p>
                  </a:txBody>
                  <a:tcP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9" name="Таблица 8"/>
          <p:cNvGraphicFramePr/>
          <p:nvPr/>
        </p:nvGraphicFramePr>
        <p:xfrm>
          <a:off x="3700145" y="3956050"/>
          <a:ext cx="365760" cy="731520"/>
        </p:xfrm>
        <a:graphic>
          <a:graphicData uri="http://schemas.openxmlformats.org/drawingml/2006/table">
            <a:tbl>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pPr indent="0">
                        <a:buNone/>
                      </a:pPr>
                      <a:endParaRPr lang="ru-RU" altLang="en-US" b="0"/>
                    </a:p>
                  </a:txBody>
                  <a:tcPr>
                    <a:lnL>
                      <a:noFill/>
                    </a:lnL>
                    <a:lnR>
                      <a:noFill/>
                    </a:lnR>
                    <a:lnT cap="flat">
                      <a:noFill/>
                    </a:lnT>
                    <a:lnB cap="flat">
                      <a:noFill/>
                    </a:lnB>
                    <a:lnTlToBr>
                      <a:noFill/>
                    </a:lnTlToBr>
                    <a:lnBlToTr>
                      <a:noFill/>
                    </a:lnBlToTr>
                    <a:noFill/>
                  </a:tcPr>
                </a:tc>
                <a:tc>
                  <a:txBody>
                    <a:bodyPr/>
                    <a:lstStyle/>
                    <a:p>
                      <a:pPr>
                        <a:buNone/>
                      </a:pPr>
                      <a:endParaRPr lang="ru-RU" altLang="en-US"/>
                    </a:p>
                  </a:txBody>
                  <a:tcPr>
                    <a:lnL>
                      <a:noFill/>
                    </a:lnL>
                    <a:lnR>
                      <a:noFill/>
                    </a:lnR>
                    <a:lnT>
                      <a:noFill/>
                    </a:lnT>
                    <a:lnB cap="flat">
                      <a:noFill/>
                    </a:lnB>
                    <a:lnTlToBr>
                      <a:noFill/>
                    </a:lnTlToBr>
                    <a:lnBlToTr>
                      <a:noFill/>
                    </a:lnBlToTr>
                    <a:solidFill>
                      <a:srgbClr val="FFFFFF"/>
                    </a:solidFill>
                  </a:tcPr>
                </a:tc>
                <a:extLst>
                  <a:ext uri="{0D108BD9-81ED-4DB2-BD59-A6C34878D82A}">
                    <a16:rowId xmlns:a16="http://schemas.microsoft.com/office/drawing/2014/main" val="10000"/>
                  </a:ext>
                </a:extLst>
              </a:tr>
              <a:tr h="0">
                <a:tc>
                  <a:txBody>
                    <a:bodyPr/>
                    <a:lstStyle/>
                    <a:p>
                      <a:pPr indent="0">
                        <a:buNone/>
                      </a:pPr>
                      <a:endParaRPr lang="ru-RU" altLang="en-US"/>
                    </a:p>
                  </a:txBody>
                  <a:tcPr>
                    <a:lnL>
                      <a:noFill/>
                    </a:lnL>
                    <a:lnR>
                      <a:noFill/>
                    </a:lnR>
                    <a:lnT cap="flat">
                      <a:noFill/>
                    </a:lnT>
                    <a:lnB cap="flat">
                      <a:noFill/>
                    </a:lnB>
                    <a:lnTlToBr>
                      <a:noFill/>
                    </a:lnTlToBr>
                    <a:lnBlToTr>
                      <a:noFill/>
                    </a:lnBlToTr>
                    <a:noFill/>
                  </a:tcPr>
                </a:tc>
                <a:tc>
                  <a:txBody>
                    <a:bodyPr/>
                    <a:lstStyle/>
                    <a:p>
                      <a:pPr indent="0">
                        <a:buNone/>
                      </a:pPr>
                      <a:endParaRPr lang="ru-RU" altLang="en-US"/>
                    </a:p>
                  </a:txBody>
                  <a:tcP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 name="Текстовое поле 10"/>
          <p:cNvSpPr txBox="1"/>
          <p:nvPr/>
        </p:nvSpPr>
        <p:spPr>
          <a:xfrm>
            <a:off x="3700145" y="4687570"/>
            <a:ext cx="7735570" cy="922020"/>
          </a:xfrm>
          <a:prstGeom prst="rect">
            <a:avLst/>
          </a:prstGeom>
          <a:noFill/>
          <a:ln w="9525">
            <a:noFill/>
          </a:ln>
        </p:spPr>
        <p:txBody>
          <a:bodyPr wrap="square">
            <a:spAutoFit/>
          </a:bodyPr>
          <a:lstStyle/>
          <a:p>
            <a:pPr indent="0"/>
            <a:r>
              <a:rPr lang="en-US" b="0">
                <a:latin typeface="Times New Roman" panose="02020603050405020304" pitchFamily="18" charset="0"/>
                <a:cs typeface="Calibri" panose="020F0502020204030204" pitchFamily="34" charset="0"/>
              </a:rPr>
              <a:t>of a huge area that stretched as far north as the White Sea. Thus, he acquired the (17</a:t>
            </a:r>
            <a:r>
              <a:rPr lang="en-US" b="1">
                <a:solidFill>
                  <a:srgbClr val="FF0000"/>
                </a:solidFill>
                <a:latin typeface="Times New Roman" panose="02020603050405020304" pitchFamily="18" charset="0"/>
                <a:cs typeface="Calibri" panose="020F0502020204030204" pitchFamily="34" charset="0"/>
              </a:rPr>
              <a:t>)</a:t>
            </a:r>
            <a:r>
              <a:rPr lang="en-US" b="1" u="sng">
                <a:solidFill>
                  <a:srgbClr val="FF0000"/>
                </a:solidFill>
                <a:latin typeface="Times New Roman" panose="02020603050405020304" pitchFamily="18" charset="0"/>
                <a:cs typeface="Calibri" panose="020F0502020204030204" pitchFamily="34" charset="0"/>
              </a:rPr>
              <a:t>title</a:t>
            </a:r>
            <a:r>
              <a:rPr lang="en-US" b="0">
                <a:latin typeface="Times New Roman" panose="02020603050405020304" pitchFamily="18" charset="0"/>
                <a:cs typeface="Calibri" panose="020F0502020204030204" pitchFamily="34" charset="0"/>
              </a:rPr>
              <a:t> of the “Gatherer of the Russian Lands” and “Autocrat of all the Russians”.</a:t>
            </a:r>
            <a:endParaRPr lang="ru-RU"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74930"/>
            <a:ext cx="9601200" cy="2096770"/>
          </a:xfrm>
        </p:spPr>
        <p:txBody>
          <a:bodyPr>
            <a:normAutofit/>
          </a:bodyPr>
          <a:lstStyle/>
          <a:p>
            <a:r>
              <a:rPr lang="de-DE" sz="4400" dirty="0">
                <a:effectLst>
                  <a:outerShdw blurRad="38100" dist="38100" dir="2700000" algn="tl">
                    <a:srgbClr val="000000">
                      <a:alpha val="43137"/>
                    </a:srgbClr>
                  </a:outerShdw>
                </a:effectLst>
              </a:rPr>
              <a:t>II. REA</a:t>
            </a:r>
            <a:r>
              <a:rPr lang="en-US" sz="4400" dirty="0">
                <a:effectLst>
                  <a:outerShdw blurRad="38100" dist="38100" dir="2700000" algn="tl">
                    <a:srgbClr val="000000">
                      <a:alpha val="43137"/>
                    </a:srgbClr>
                  </a:outerShdw>
                </a:effectLst>
              </a:rPr>
              <a:t>D</a:t>
            </a:r>
            <a:r>
              <a:rPr lang="de-DE" sz="4400" dirty="0">
                <a:effectLst>
                  <a:outerShdw blurRad="38100" dist="38100" dir="2700000" algn="tl">
                    <a:srgbClr val="000000">
                      <a:alpha val="43137"/>
                    </a:srgbClr>
                  </a:outerShdw>
                </a:effectLst>
              </a:rPr>
              <a:t>ING.</a:t>
            </a:r>
            <a:r>
              <a:rPr lang="ru-RU" sz="4400" dirty="0"/>
              <a:t>Чтение</a:t>
            </a:r>
            <a:endParaRPr lang="ru-RU" dirty="0"/>
          </a:p>
        </p:txBody>
      </p:sp>
      <p:sp>
        <p:nvSpPr>
          <p:cNvPr id="3" name="Объект 2"/>
          <p:cNvSpPr>
            <a:spLocks noGrp="1"/>
          </p:cNvSpPr>
          <p:nvPr>
            <p:ph sz="half" idx="1"/>
          </p:nvPr>
        </p:nvSpPr>
        <p:spPr>
          <a:xfrm>
            <a:off x="1028065" y="668020"/>
            <a:ext cx="10135870" cy="1094105"/>
          </a:xfrm>
        </p:spPr>
        <p:txBody>
          <a:bodyPr>
            <a:normAutofit lnSpcReduction="10000"/>
          </a:bodyPr>
          <a:lstStyle/>
          <a:p>
            <a:pPr marL="0" indent="0">
              <a:buNone/>
            </a:pPr>
            <a:r>
              <a:rPr lang="ru-RU" dirty="0"/>
              <a:t>Read the text below and do the tasks after</a:t>
            </a:r>
          </a:p>
          <a:p>
            <a:pPr marL="0" indent="0" algn="ctr">
              <a:buNone/>
            </a:pPr>
            <a:r>
              <a:rPr lang="ru-RU" dirty="0"/>
              <a:t>Guess the meaning of the following words from the text and connect them to their meanings. There are two meanings that you will not have to use.</a:t>
            </a:r>
          </a:p>
          <a:p>
            <a:pPr marL="0" indent="0">
              <a:buNone/>
            </a:pPr>
            <a:endParaRPr lang="ru-RU" dirty="0"/>
          </a:p>
        </p:txBody>
      </p:sp>
      <p:graphicFrame>
        <p:nvGraphicFramePr>
          <p:cNvPr id="4" name="Таблица 3"/>
          <p:cNvGraphicFramePr/>
          <p:nvPr/>
        </p:nvGraphicFramePr>
        <p:xfrm>
          <a:off x="6096000" y="1601343"/>
          <a:ext cx="0" cy="4422775"/>
        </p:xfrm>
        <a:graphic>
          <a:graphicData uri="http://schemas.openxmlformats.org/drawingml/2006/table">
            <a:tbl>
              <a:tblPr/>
              <a:tblGrid>
                <a:gridCol w="25400">
                  <a:extLst>
                    <a:ext uri="{9D8B030D-6E8A-4147-A177-3AD203B41FA5}">
                      <a16:colId xmlns:a16="http://schemas.microsoft.com/office/drawing/2014/main" val="20000"/>
                    </a:ext>
                  </a:extLst>
                </a:gridCol>
                <a:gridCol w="25400">
                  <a:extLst>
                    <a:ext uri="{9D8B030D-6E8A-4147-A177-3AD203B41FA5}">
                      <a16:colId xmlns:a16="http://schemas.microsoft.com/office/drawing/2014/main" val="20001"/>
                    </a:ext>
                  </a:extLst>
                </a:gridCol>
                <a:gridCol w="25400">
                  <a:extLst>
                    <a:ext uri="{9D8B030D-6E8A-4147-A177-3AD203B41FA5}">
                      <a16:colId xmlns:a16="http://schemas.microsoft.com/office/drawing/2014/main" val="20002"/>
                    </a:ext>
                  </a:extLst>
                </a:gridCol>
                <a:gridCol w="25400">
                  <a:extLst>
                    <a:ext uri="{9D8B030D-6E8A-4147-A177-3AD203B41FA5}">
                      <a16:colId xmlns:a16="http://schemas.microsoft.com/office/drawing/2014/main" val="20003"/>
                    </a:ext>
                  </a:extLst>
                </a:gridCol>
              </a:tblGrid>
              <a:tr h="414655">
                <a:tc>
                  <a:txBody>
                    <a:bodyPr/>
                    <a:lstStyle/>
                    <a:p>
                      <a:pPr indent="0" algn="r">
                        <a:buNone/>
                      </a:pPr>
                      <a:r>
                        <a:rPr lang="en-US" sz="100" b="1">
                          <a:latin typeface="Times New Roman" panose="02020603050405020304" pitchFamily="18" charset="0"/>
                          <a:cs typeface="Times New Roman" panose="02020603050405020304" pitchFamily="18" charset="0"/>
                        </a:rPr>
                        <a:t>1</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crops</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A</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thetoppart ofthehuman body</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0">
                <a:tc>
                  <a:txBody>
                    <a:bodyPr/>
                    <a:lstStyle/>
                    <a:p>
                      <a:pPr indent="0" algn="r">
                        <a:buNone/>
                      </a:pPr>
                      <a:r>
                        <a:rPr lang="en-US" sz="100" b="1">
                          <a:latin typeface="Times New Roman" panose="02020603050405020304" pitchFamily="18" charset="0"/>
                          <a:cs typeface="Times New Roman" panose="02020603050405020304" pitchFamily="18" charset="0"/>
                        </a:rPr>
                        <a:t>2</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crate</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B</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jumped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189865">
                <a:tc>
                  <a:txBody>
                    <a:bodyPr/>
                    <a:lstStyle/>
                    <a:p>
                      <a:pPr indent="0" algn="r">
                        <a:buNone/>
                      </a:pPr>
                      <a:r>
                        <a:rPr lang="en-US" sz="100" b="1">
                          <a:latin typeface="Times New Roman" panose="02020603050405020304" pitchFamily="18" charset="0"/>
                          <a:cs typeface="Times New Roman" panose="02020603050405020304" pitchFamily="18" charset="0"/>
                        </a:rPr>
                        <a:t>3</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chest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C</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becamecrazy</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915670">
                <a:tc>
                  <a:txBody>
                    <a:bodyPr/>
                    <a:lstStyle/>
                    <a:p>
                      <a:pPr indent="0" algn="r">
                        <a:buNone/>
                      </a:pPr>
                      <a:r>
                        <a:rPr lang="en-US" sz="100" b="1">
                          <a:latin typeface="Times New Roman" panose="02020603050405020304" pitchFamily="18" charset="0"/>
                          <a:cs typeface="Times New Roman" panose="02020603050405020304" pitchFamily="18" charset="0"/>
                        </a:rPr>
                        <a:t>4</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gonewild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D</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plants,suchasgrain,fruitorvegetablesgrowninlarge amounts</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311150">
                <a:tc>
                  <a:txBody>
                    <a:bodyPr/>
                    <a:lstStyle/>
                    <a:p>
                      <a:pPr indent="0" algn="r">
                        <a:buNone/>
                      </a:pPr>
                      <a:r>
                        <a:rPr lang="en-US" sz="100" b="1">
                          <a:latin typeface="Times New Roman" panose="02020603050405020304" pitchFamily="18" charset="0"/>
                          <a:cs typeface="Times New Roman" panose="02020603050405020304" pitchFamily="18" charset="0"/>
                        </a:rPr>
                        <a:t>5</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leaped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E</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becamehealthyagain</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881380">
                <a:tc>
                  <a:txBody>
                    <a:bodyPr/>
                    <a:lstStyle/>
                    <a:p>
                      <a:pPr indent="0" algn="r">
                        <a:buNone/>
                      </a:pPr>
                      <a:r>
                        <a:rPr lang="en-US" sz="100" b="1">
                          <a:latin typeface="Times New Roman" panose="02020603050405020304" pitchFamily="18" charset="0"/>
                          <a:cs typeface="Times New Roman" panose="02020603050405020304" pitchFamily="18" charset="0"/>
                        </a:rPr>
                        <a:t>6</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recuperated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F</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awoodenopenboxusedespeciallytotransportfragile goods</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207010">
                <a:tc>
                  <a:txBody>
                    <a:bodyPr/>
                    <a:lstStyle/>
                    <a:p>
                      <a:pPr indent="0" algn="r">
                        <a:buNone/>
                      </a:pPr>
                      <a:r>
                        <a:rPr lang="en-US" sz="100" b="1">
                          <a:latin typeface="Times New Roman" panose="02020603050405020304" pitchFamily="18" charset="0"/>
                          <a:cs typeface="Times New Roman" panose="02020603050405020304" pitchFamily="18" charset="0"/>
                        </a:rPr>
                        <a:t> </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G</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returnedhome</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1503045">
                <a:tc>
                  <a:txBody>
                    <a:bodyPr/>
                    <a:lstStyle/>
                    <a:p>
                      <a:pPr indent="0" algn="r">
                        <a:buNone/>
                      </a:pPr>
                      <a:r>
                        <a:rPr lang="en-US" sz="100" b="1">
                          <a:latin typeface="Times New Roman" panose="02020603050405020304" pitchFamily="18" charset="0"/>
                          <a:cs typeface="Times New Roman" panose="02020603050405020304" pitchFamily="18" charset="0"/>
                        </a:rPr>
                        <a:t> </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H</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alarge,strongboxwithasecurelidusedforkeepingpossessionsormoving themfromoneplacetoanother</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5" name="Таблица 4"/>
          <p:cNvGraphicFramePr/>
          <p:nvPr/>
        </p:nvGraphicFramePr>
        <p:xfrm>
          <a:off x="5887720" y="1601343"/>
          <a:ext cx="208280" cy="4526280"/>
        </p:xfrm>
        <a:graphic>
          <a:graphicData uri="http://schemas.openxmlformats.org/drawingml/2006/table">
            <a:tbl>
              <a:tblPr/>
              <a:tblGrid>
                <a:gridCol w="208280">
                  <a:extLst>
                    <a:ext uri="{9D8B030D-6E8A-4147-A177-3AD203B41FA5}">
                      <a16:colId xmlns:a16="http://schemas.microsoft.com/office/drawing/2014/main" val="20000"/>
                    </a:ext>
                  </a:extLst>
                </a:gridCol>
                <a:gridCol w="25400">
                  <a:extLst>
                    <a:ext uri="{9D8B030D-6E8A-4147-A177-3AD203B41FA5}">
                      <a16:colId xmlns:a16="http://schemas.microsoft.com/office/drawing/2014/main" val="20001"/>
                    </a:ext>
                  </a:extLst>
                </a:gridCol>
                <a:gridCol w="25400">
                  <a:extLst>
                    <a:ext uri="{9D8B030D-6E8A-4147-A177-3AD203B41FA5}">
                      <a16:colId xmlns:a16="http://schemas.microsoft.com/office/drawing/2014/main" val="20002"/>
                    </a:ext>
                  </a:extLst>
                </a:gridCol>
                <a:gridCol w="25400">
                  <a:extLst>
                    <a:ext uri="{9D8B030D-6E8A-4147-A177-3AD203B41FA5}">
                      <a16:colId xmlns:a16="http://schemas.microsoft.com/office/drawing/2014/main" val="20003"/>
                    </a:ext>
                  </a:extLst>
                </a:gridCol>
              </a:tblGrid>
              <a:tr h="414655">
                <a:tc>
                  <a:txBody>
                    <a:bodyPr/>
                    <a:lstStyle/>
                    <a:p>
                      <a:pPr indent="0" algn="r">
                        <a:buNone/>
                      </a:pPr>
                      <a:r>
                        <a:rPr lang="en-US" sz="100" b="1">
                          <a:latin typeface="Times New Roman" panose="02020603050405020304" pitchFamily="18" charset="0"/>
                          <a:cs typeface="Times New Roman" panose="02020603050405020304" pitchFamily="18" charset="0"/>
                        </a:rPr>
                        <a:t>1</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crops</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A</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thetoppart ofthehuman body</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0">
                <a:tc>
                  <a:txBody>
                    <a:bodyPr/>
                    <a:lstStyle/>
                    <a:p>
                      <a:pPr indent="0" algn="r">
                        <a:buNone/>
                      </a:pPr>
                      <a:r>
                        <a:rPr lang="en-US" sz="100" b="1">
                          <a:latin typeface="Times New Roman" panose="02020603050405020304" pitchFamily="18" charset="0"/>
                          <a:cs typeface="Times New Roman" panose="02020603050405020304" pitchFamily="18" charset="0"/>
                        </a:rPr>
                        <a:t>2</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crate</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B</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jumped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189865">
                <a:tc>
                  <a:txBody>
                    <a:bodyPr/>
                    <a:lstStyle/>
                    <a:p>
                      <a:pPr indent="0" algn="r">
                        <a:buNone/>
                      </a:pPr>
                      <a:r>
                        <a:rPr lang="en-US" sz="100" b="1">
                          <a:latin typeface="Times New Roman" panose="02020603050405020304" pitchFamily="18" charset="0"/>
                          <a:cs typeface="Times New Roman" panose="02020603050405020304" pitchFamily="18" charset="0"/>
                        </a:rPr>
                        <a:t>3</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chest</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C</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becamecrazy</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915670">
                <a:tc>
                  <a:txBody>
                    <a:bodyPr/>
                    <a:lstStyle/>
                    <a:p>
                      <a:pPr indent="0" algn="r">
                        <a:buNone/>
                      </a:pPr>
                      <a:r>
                        <a:rPr lang="en-US" sz="100" b="1">
                          <a:latin typeface="Times New Roman" panose="02020603050405020304" pitchFamily="18" charset="0"/>
                          <a:cs typeface="Times New Roman" panose="02020603050405020304" pitchFamily="18" charset="0"/>
                        </a:rPr>
                        <a:t>4</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gonewild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D</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plants,suchasgrain,fruitorvegetablesgrowninlarge amounts</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311150">
                <a:tc>
                  <a:txBody>
                    <a:bodyPr/>
                    <a:lstStyle/>
                    <a:p>
                      <a:pPr indent="0" algn="r">
                        <a:buNone/>
                      </a:pPr>
                      <a:r>
                        <a:rPr lang="en-US" sz="100" b="1">
                          <a:latin typeface="Times New Roman" panose="02020603050405020304" pitchFamily="18" charset="0"/>
                          <a:cs typeface="Times New Roman" panose="02020603050405020304" pitchFamily="18" charset="0"/>
                        </a:rPr>
                        <a:t>5</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leaped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E</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becamehealthyagain</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881380">
                <a:tc>
                  <a:txBody>
                    <a:bodyPr/>
                    <a:lstStyle/>
                    <a:p>
                      <a:pPr indent="0" algn="r">
                        <a:buNone/>
                      </a:pPr>
                      <a:r>
                        <a:rPr lang="en-US" sz="100" b="1">
                          <a:latin typeface="Times New Roman" panose="02020603050405020304" pitchFamily="18" charset="0"/>
                          <a:cs typeface="Times New Roman" panose="02020603050405020304" pitchFamily="18" charset="0"/>
                        </a:rPr>
                        <a:t>6</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recuperated</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F</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awoodenopenboxusedespeciallytotransportfragile goods</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207010">
                <a:tc>
                  <a:txBody>
                    <a:bodyPr/>
                    <a:lstStyle/>
                    <a:p>
                      <a:pPr indent="0" algn="r">
                        <a:buNone/>
                      </a:pPr>
                      <a:r>
                        <a:rPr lang="en-US" sz="100" b="1">
                          <a:latin typeface="Times New Roman" panose="02020603050405020304" pitchFamily="18" charset="0"/>
                          <a:cs typeface="Times New Roman" panose="02020603050405020304" pitchFamily="18" charset="0"/>
                        </a:rPr>
                        <a:t> </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G</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returnedhome</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1503045">
                <a:tc>
                  <a:txBody>
                    <a:bodyPr/>
                    <a:lstStyle/>
                    <a:p>
                      <a:pPr indent="0" algn="r">
                        <a:buNone/>
                      </a:pPr>
                      <a:r>
                        <a:rPr lang="en-US" sz="100" b="1">
                          <a:latin typeface="Times New Roman" panose="02020603050405020304" pitchFamily="18" charset="0"/>
                          <a:cs typeface="Times New Roman" panose="02020603050405020304" pitchFamily="18" charset="0"/>
                        </a:rPr>
                        <a:t> </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 </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1">
                          <a:latin typeface="Times New Roman" panose="02020603050405020304" pitchFamily="18" charset="0"/>
                          <a:cs typeface="Times New Roman" panose="02020603050405020304" pitchFamily="18" charset="0"/>
                        </a:rPr>
                        <a:t>H</a:t>
                      </a:r>
                      <a:endParaRPr lang="en-US" altLang="en-US" sz="1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100" b="0">
                          <a:latin typeface="Times New Roman" panose="02020603050405020304" pitchFamily="18" charset="0"/>
                          <a:cs typeface="Times New Roman" panose="02020603050405020304" pitchFamily="18" charset="0"/>
                        </a:rPr>
                        <a:t>alarge,strongboxwithasecurelidusedforkeepingpossessionsormoving themfromoneplacetoanother</a:t>
                      </a:r>
                      <a:endParaRPr lang="en-US" altLang="en-US" sz="1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6" name="Таблица 5"/>
          <p:cNvGraphicFramePr/>
          <p:nvPr/>
        </p:nvGraphicFramePr>
        <p:xfrm>
          <a:off x="6096000" y="1601343"/>
          <a:ext cx="0" cy="4415790"/>
        </p:xfrm>
        <a:graphic>
          <a:graphicData uri="http://schemas.openxmlformats.org/drawingml/2006/table">
            <a:tbl>
              <a:tblPr/>
              <a:tblGrid>
                <a:gridCol w="25400">
                  <a:extLst>
                    <a:ext uri="{9D8B030D-6E8A-4147-A177-3AD203B41FA5}">
                      <a16:colId xmlns:a16="http://schemas.microsoft.com/office/drawing/2014/main" val="20000"/>
                    </a:ext>
                  </a:extLst>
                </a:gridCol>
                <a:gridCol w="25400">
                  <a:extLst>
                    <a:ext uri="{9D8B030D-6E8A-4147-A177-3AD203B41FA5}">
                      <a16:colId xmlns:a16="http://schemas.microsoft.com/office/drawing/2014/main" val="20001"/>
                    </a:ext>
                  </a:extLst>
                </a:gridCol>
              </a:tblGrid>
              <a:tr h="551815">
                <a:tc>
                  <a:txBody>
                    <a:bodyPr/>
                    <a:lstStyle/>
                    <a:p>
                      <a:pPr indent="0" algn="r">
                        <a:buNone/>
                      </a:pPr>
                      <a:r>
                        <a:rPr lang="en-US" sz="700" b="1">
                          <a:latin typeface="Times New Roman" panose="02020603050405020304" pitchFamily="18" charset="0"/>
                          <a:cs typeface="Times New Roman" panose="02020603050405020304" pitchFamily="18" charset="0"/>
                        </a:rPr>
                        <a:t>1</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crops</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552450">
                <a:tc>
                  <a:txBody>
                    <a:bodyPr/>
                    <a:lstStyle/>
                    <a:p>
                      <a:pPr indent="0" algn="r">
                        <a:buNone/>
                      </a:pPr>
                      <a:r>
                        <a:rPr lang="en-US" sz="700" b="1">
                          <a:latin typeface="Times New Roman" panose="02020603050405020304" pitchFamily="18" charset="0"/>
                          <a:cs typeface="Times New Roman" panose="02020603050405020304" pitchFamily="18" charset="0"/>
                        </a:rPr>
                        <a:t>2</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crate</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551815">
                <a:tc>
                  <a:txBody>
                    <a:bodyPr/>
                    <a:lstStyle/>
                    <a:p>
                      <a:pPr indent="0" algn="r">
                        <a:buNone/>
                      </a:pPr>
                      <a:r>
                        <a:rPr lang="en-US" sz="700" b="1">
                          <a:latin typeface="Times New Roman" panose="02020603050405020304" pitchFamily="18" charset="0"/>
                          <a:cs typeface="Times New Roman" panose="02020603050405020304" pitchFamily="18" charset="0"/>
                        </a:rPr>
                        <a:t>3</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chest</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883285">
                <a:tc>
                  <a:txBody>
                    <a:bodyPr/>
                    <a:lstStyle/>
                    <a:p>
                      <a:pPr indent="0" algn="r">
                        <a:buNone/>
                      </a:pPr>
                      <a:r>
                        <a:rPr lang="en-US" sz="700" b="1">
                          <a:latin typeface="Times New Roman" panose="02020603050405020304" pitchFamily="18" charset="0"/>
                          <a:cs typeface="Times New Roman" panose="02020603050405020304" pitchFamily="18" charset="0"/>
                        </a:rPr>
                        <a:t>4</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gonewild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662305">
                <a:tc>
                  <a:txBody>
                    <a:bodyPr/>
                    <a:lstStyle/>
                    <a:p>
                      <a:pPr indent="0" algn="r">
                        <a:buNone/>
                      </a:pPr>
                      <a:r>
                        <a:rPr lang="en-US" sz="700" b="1">
                          <a:latin typeface="Times New Roman" panose="02020603050405020304" pitchFamily="18" charset="0"/>
                          <a:cs typeface="Times New Roman" panose="02020603050405020304" pitchFamily="18" charset="0"/>
                        </a:rPr>
                        <a:t>5</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leaped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1214120">
                <a:tc>
                  <a:txBody>
                    <a:bodyPr/>
                    <a:lstStyle/>
                    <a:p>
                      <a:pPr indent="0" algn="r">
                        <a:buNone/>
                      </a:pPr>
                      <a:r>
                        <a:rPr lang="en-US" sz="700" b="1">
                          <a:latin typeface="Times New Roman" panose="02020603050405020304" pitchFamily="18" charset="0"/>
                          <a:cs typeface="Times New Roman" panose="02020603050405020304" pitchFamily="18" charset="0"/>
                        </a:rPr>
                        <a:t>6</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recuperated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0">
                <a:tc>
                  <a:txBody>
                    <a:bodyPr/>
                    <a:lstStyle/>
                    <a:p>
                      <a:pPr indent="0" algn="r">
                        <a:buNone/>
                      </a:pPr>
                      <a:r>
                        <a:rPr lang="en-US" sz="700" b="1">
                          <a:latin typeface="Times New Roman" panose="02020603050405020304" pitchFamily="18" charset="0"/>
                          <a:cs typeface="Times New Roman" panose="02020603050405020304" pitchFamily="18" charset="0"/>
                        </a:rPr>
                        <a:t> </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7" name="Таблица 6"/>
          <p:cNvGraphicFramePr/>
          <p:nvPr/>
        </p:nvGraphicFramePr>
        <p:xfrm>
          <a:off x="6096000" y="1601343"/>
          <a:ext cx="0" cy="4415790"/>
        </p:xfrm>
        <a:graphic>
          <a:graphicData uri="http://schemas.openxmlformats.org/drawingml/2006/table">
            <a:tbl>
              <a:tblPr/>
              <a:tblGrid>
                <a:gridCol w="25400">
                  <a:extLst>
                    <a:ext uri="{9D8B030D-6E8A-4147-A177-3AD203B41FA5}">
                      <a16:colId xmlns:a16="http://schemas.microsoft.com/office/drawing/2014/main" val="20000"/>
                    </a:ext>
                  </a:extLst>
                </a:gridCol>
                <a:gridCol w="25400">
                  <a:extLst>
                    <a:ext uri="{9D8B030D-6E8A-4147-A177-3AD203B41FA5}">
                      <a16:colId xmlns:a16="http://schemas.microsoft.com/office/drawing/2014/main" val="20001"/>
                    </a:ext>
                  </a:extLst>
                </a:gridCol>
              </a:tblGrid>
              <a:tr h="551815">
                <a:tc>
                  <a:txBody>
                    <a:bodyPr/>
                    <a:lstStyle/>
                    <a:p>
                      <a:pPr indent="0" algn="r">
                        <a:buNone/>
                      </a:pPr>
                      <a:r>
                        <a:rPr lang="en-US" sz="700" b="1">
                          <a:latin typeface="Times New Roman" panose="02020603050405020304" pitchFamily="18" charset="0"/>
                          <a:cs typeface="Times New Roman" panose="02020603050405020304" pitchFamily="18" charset="0"/>
                        </a:rPr>
                        <a:t>1</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crops</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552450">
                <a:tc>
                  <a:txBody>
                    <a:bodyPr/>
                    <a:lstStyle/>
                    <a:p>
                      <a:pPr indent="0" algn="r">
                        <a:buNone/>
                      </a:pPr>
                      <a:r>
                        <a:rPr lang="en-US" sz="700" b="1">
                          <a:latin typeface="Times New Roman" panose="02020603050405020304" pitchFamily="18" charset="0"/>
                          <a:cs typeface="Times New Roman" panose="02020603050405020304" pitchFamily="18" charset="0"/>
                        </a:rPr>
                        <a:t>2</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crate</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551815">
                <a:tc>
                  <a:txBody>
                    <a:bodyPr/>
                    <a:lstStyle/>
                    <a:p>
                      <a:pPr indent="0" algn="r">
                        <a:buNone/>
                      </a:pPr>
                      <a:r>
                        <a:rPr lang="en-US" sz="700" b="1">
                          <a:latin typeface="Times New Roman" panose="02020603050405020304" pitchFamily="18" charset="0"/>
                          <a:cs typeface="Times New Roman" panose="02020603050405020304" pitchFamily="18" charset="0"/>
                        </a:rPr>
                        <a:t>3</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chest</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883285">
                <a:tc>
                  <a:txBody>
                    <a:bodyPr/>
                    <a:lstStyle/>
                    <a:p>
                      <a:pPr indent="0" algn="r">
                        <a:buNone/>
                      </a:pPr>
                      <a:r>
                        <a:rPr lang="en-US" sz="700" b="1">
                          <a:latin typeface="Times New Roman" panose="02020603050405020304" pitchFamily="18" charset="0"/>
                          <a:cs typeface="Times New Roman" panose="02020603050405020304" pitchFamily="18" charset="0"/>
                        </a:rPr>
                        <a:t>4</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gonewild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662305">
                <a:tc>
                  <a:txBody>
                    <a:bodyPr/>
                    <a:lstStyle/>
                    <a:p>
                      <a:pPr indent="0" algn="r">
                        <a:buNone/>
                      </a:pPr>
                      <a:r>
                        <a:rPr lang="en-US" sz="700" b="1">
                          <a:latin typeface="Times New Roman" panose="02020603050405020304" pitchFamily="18" charset="0"/>
                          <a:cs typeface="Times New Roman" panose="02020603050405020304" pitchFamily="18" charset="0"/>
                        </a:rPr>
                        <a:t>5</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leaped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1214120">
                <a:tc>
                  <a:txBody>
                    <a:bodyPr/>
                    <a:lstStyle/>
                    <a:p>
                      <a:pPr indent="0" algn="r">
                        <a:buNone/>
                      </a:pPr>
                      <a:r>
                        <a:rPr lang="en-US" sz="700" b="1">
                          <a:latin typeface="Times New Roman" panose="02020603050405020304" pitchFamily="18" charset="0"/>
                          <a:cs typeface="Times New Roman" panose="02020603050405020304" pitchFamily="18" charset="0"/>
                        </a:rPr>
                        <a:t>6</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recuperated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0">
                <a:tc>
                  <a:txBody>
                    <a:bodyPr/>
                    <a:lstStyle/>
                    <a:p>
                      <a:pPr indent="0" algn="r">
                        <a:buNone/>
                      </a:pPr>
                      <a:r>
                        <a:rPr lang="en-US" sz="700" b="1">
                          <a:latin typeface="Times New Roman" panose="02020603050405020304" pitchFamily="18" charset="0"/>
                          <a:cs typeface="Times New Roman" panose="02020603050405020304" pitchFamily="18" charset="0"/>
                        </a:rPr>
                        <a:t> </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8" name="Таблица 7"/>
          <p:cNvGraphicFramePr/>
          <p:nvPr/>
        </p:nvGraphicFramePr>
        <p:xfrm>
          <a:off x="6096000" y="1601343"/>
          <a:ext cx="0" cy="4415790"/>
        </p:xfrm>
        <a:graphic>
          <a:graphicData uri="http://schemas.openxmlformats.org/drawingml/2006/table">
            <a:tbl>
              <a:tblPr/>
              <a:tblGrid>
                <a:gridCol w="25400">
                  <a:extLst>
                    <a:ext uri="{9D8B030D-6E8A-4147-A177-3AD203B41FA5}">
                      <a16:colId xmlns:a16="http://schemas.microsoft.com/office/drawing/2014/main" val="20000"/>
                    </a:ext>
                  </a:extLst>
                </a:gridCol>
                <a:gridCol w="25400">
                  <a:extLst>
                    <a:ext uri="{9D8B030D-6E8A-4147-A177-3AD203B41FA5}">
                      <a16:colId xmlns:a16="http://schemas.microsoft.com/office/drawing/2014/main" val="20001"/>
                    </a:ext>
                  </a:extLst>
                </a:gridCol>
              </a:tblGrid>
              <a:tr h="551815">
                <a:tc>
                  <a:txBody>
                    <a:bodyPr/>
                    <a:lstStyle/>
                    <a:p>
                      <a:pPr indent="0" algn="r">
                        <a:buNone/>
                      </a:pPr>
                      <a:r>
                        <a:rPr lang="en-US" sz="700" b="1">
                          <a:latin typeface="Times New Roman" panose="02020603050405020304" pitchFamily="18" charset="0"/>
                          <a:cs typeface="Times New Roman" panose="02020603050405020304" pitchFamily="18" charset="0"/>
                        </a:rPr>
                        <a:t>1</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crops</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552450">
                <a:tc>
                  <a:txBody>
                    <a:bodyPr/>
                    <a:lstStyle/>
                    <a:p>
                      <a:pPr indent="0" algn="r">
                        <a:buNone/>
                      </a:pPr>
                      <a:r>
                        <a:rPr lang="en-US" sz="700" b="1">
                          <a:latin typeface="Times New Roman" panose="02020603050405020304" pitchFamily="18" charset="0"/>
                          <a:cs typeface="Times New Roman" panose="02020603050405020304" pitchFamily="18" charset="0"/>
                        </a:rPr>
                        <a:t>2</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crate</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551815">
                <a:tc>
                  <a:txBody>
                    <a:bodyPr/>
                    <a:lstStyle/>
                    <a:p>
                      <a:pPr indent="0" algn="r">
                        <a:buNone/>
                      </a:pPr>
                      <a:r>
                        <a:rPr lang="en-US" sz="700" b="1">
                          <a:latin typeface="Times New Roman" panose="02020603050405020304" pitchFamily="18" charset="0"/>
                          <a:cs typeface="Times New Roman" panose="02020603050405020304" pitchFamily="18" charset="0"/>
                        </a:rPr>
                        <a:t>3</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chest</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883285">
                <a:tc>
                  <a:txBody>
                    <a:bodyPr/>
                    <a:lstStyle/>
                    <a:p>
                      <a:pPr indent="0" algn="r">
                        <a:buNone/>
                      </a:pPr>
                      <a:r>
                        <a:rPr lang="en-US" sz="700" b="1">
                          <a:latin typeface="Times New Roman" panose="02020603050405020304" pitchFamily="18" charset="0"/>
                          <a:cs typeface="Times New Roman" panose="02020603050405020304" pitchFamily="18" charset="0"/>
                        </a:rPr>
                        <a:t>4</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gonewild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662305">
                <a:tc>
                  <a:txBody>
                    <a:bodyPr/>
                    <a:lstStyle/>
                    <a:p>
                      <a:pPr indent="0" algn="r">
                        <a:buNone/>
                      </a:pPr>
                      <a:r>
                        <a:rPr lang="en-US" sz="700" b="1">
                          <a:latin typeface="Times New Roman" panose="02020603050405020304" pitchFamily="18" charset="0"/>
                          <a:cs typeface="Times New Roman" panose="02020603050405020304" pitchFamily="18" charset="0"/>
                        </a:rPr>
                        <a:t>5</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leaped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1214120">
                <a:tc>
                  <a:txBody>
                    <a:bodyPr/>
                    <a:lstStyle/>
                    <a:p>
                      <a:pPr indent="0" algn="r">
                        <a:buNone/>
                      </a:pPr>
                      <a:r>
                        <a:rPr lang="en-US" sz="700" b="1">
                          <a:latin typeface="Times New Roman" panose="02020603050405020304" pitchFamily="18" charset="0"/>
                          <a:cs typeface="Times New Roman" panose="02020603050405020304" pitchFamily="18" charset="0"/>
                        </a:rPr>
                        <a:t>6</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700" b="0">
                          <a:latin typeface="Times New Roman" panose="02020603050405020304" pitchFamily="18" charset="0"/>
                          <a:cs typeface="Times New Roman" panose="02020603050405020304" pitchFamily="18" charset="0"/>
                        </a:rPr>
                        <a:t>recuperated</a:t>
                      </a: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0">
                <a:tc>
                  <a:txBody>
                    <a:bodyPr/>
                    <a:lstStyle/>
                    <a:p>
                      <a:pPr indent="0" algn="r">
                        <a:buNone/>
                      </a:pPr>
                      <a:r>
                        <a:rPr lang="en-US" sz="700" b="1">
                          <a:latin typeface="Times New Roman" panose="02020603050405020304" pitchFamily="18" charset="0"/>
                          <a:cs typeface="Times New Roman" panose="02020603050405020304" pitchFamily="18" charset="0"/>
                        </a:rPr>
                        <a:t> </a:t>
                      </a:r>
                      <a:endParaRPr lang="en-US" altLang="en-US" sz="7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endParaRPr lang="en-US" altLang="en-US" sz="7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graphicFrame>
        <p:nvGraphicFramePr>
          <p:cNvPr id="9" name="Замещающее содержимое 8"/>
          <p:cNvGraphicFramePr>
            <a:graphicFrameLocks noGrp="1"/>
          </p:cNvGraphicFramePr>
          <p:nvPr>
            <p:ph sz="half" idx="2"/>
          </p:nvPr>
        </p:nvGraphicFramePr>
        <p:xfrm>
          <a:off x="1803400" y="1919605"/>
          <a:ext cx="10206355" cy="3141980"/>
        </p:xfrm>
        <a:graphic>
          <a:graphicData uri="http://schemas.openxmlformats.org/drawingml/2006/table">
            <a:tbl>
              <a:tblPr/>
              <a:tblGrid>
                <a:gridCol w="451485">
                  <a:extLst>
                    <a:ext uri="{9D8B030D-6E8A-4147-A177-3AD203B41FA5}">
                      <a16:colId xmlns:a16="http://schemas.microsoft.com/office/drawing/2014/main" val="20000"/>
                    </a:ext>
                  </a:extLst>
                </a:gridCol>
                <a:gridCol w="1844675">
                  <a:extLst>
                    <a:ext uri="{9D8B030D-6E8A-4147-A177-3AD203B41FA5}">
                      <a16:colId xmlns:a16="http://schemas.microsoft.com/office/drawing/2014/main" val="20001"/>
                    </a:ext>
                  </a:extLst>
                </a:gridCol>
                <a:gridCol w="7910195">
                  <a:extLst>
                    <a:ext uri="{9D8B030D-6E8A-4147-A177-3AD203B41FA5}">
                      <a16:colId xmlns:a16="http://schemas.microsoft.com/office/drawing/2014/main" val="20002"/>
                    </a:ext>
                  </a:extLst>
                </a:gridCol>
              </a:tblGrid>
              <a:tr h="426720">
                <a:tc>
                  <a:txBody>
                    <a:bodyPr/>
                    <a:lstStyle/>
                    <a:p>
                      <a:pPr indent="0" algn="r">
                        <a:buNone/>
                      </a:pPr>
                      <a:r>
                        <a:rPr lang="en-US" sz="2800" b="1">
                          <a:latin typeface="Times New Roman" panose="02020603050405020304" pitchFamily="18" charset="0"/>
                          <a:cs typeface="Times New Roman" panose="02020603050405020304" pitchFamily="18" charset="0"/>
                        </a:rPr>
                        <a:t>1</a:t>
                      </a:r>
                      <a:endParaRPr lang="en-US" altLang="en-US" sz="28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altLang="en-US" sz="1800" b="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400" b="0">
                          <a:latin typeface="Times New Roman" panose="02020603050405020304" pitchFamily="18" charset="0"/>
                          <a:ea typeface="Times New Roman" panose="02020603050405020304" pitchFamily="18" charset="0"/>
                          <a:cs typeface="Times New Roman" panose="02020603050405020304" pitchFamily="18" charset="0"/>
                        </a:rPr>
                        <a:t>crops</a:t>
                      </a:r>
                    </a:p>
                  </a:txBody>
                  <a:tcPr marL="0" marR="0" marT="0" marB="0">
                    <a:lnL>
                      <a:noFill/>
                    </a:lnL>
                    <a:lnR cap="flat">
                      <a:noFill/>
                    </a:lnR>
                    <a:lnT cap="flat">
                      <a:noFill/>
                    </a:lnT>
                    <a:lnB cap="flat">
                      <a:noFill/>
                    </a:lnB>
                    <a:lnTlToBr>
                      <a:noFill/>
                    </a:lnTlToBr>
                    <a:lnBlToTr>
                      <a:noFill/>
                    </a:lnBlToTr>
                    <a:noFill/>
                  </a:tcPr>
                </a:tc>
                <a:tc>
                  <a:txBody>
                    <a:bodyPr/>
                    <a:lstStyle/>
                    <a:p>
                      <a:pPr indent="0">
                        <a:buNone/>
                      </a:pPr>
                      <a:r>
                        <a:rPr lang="en-US" sz="1800" b="0">
                          <a:solidFill>
                            <a:srgbClr val="FF0000"/>
                          </a:solidFill>
                          <a:latin typeface="Arial Black" panose="020B0A04020102020204" charset="0"/>
                          <a:cs typeface="Arial Black" panose="020B0A04020102020204" charset="0"/>
                        </a:rPr>
                        <a:t> D plants,such as grain ,fruit or vegetables grown in large  amounts</a:t>
                      </a:r>
                      <a:endParaRPr lang="en-US" altLang="en-US" sz="1800" b="0">
                        <a:solidFill>
                          <a:srgbClr val="FF0000"/>
                        </a:solidFill>
                        <a:latin typeface="Arial Black" panose="020B0A04020102020204" charset="0"/>
                        <a:ea typeface="Times New Roman" panose="02020603050405020304" pitchFamily="18" charset="0"/>
                        <a:cs typeface="Arial Black" panose="020B0A04020102020204" charset="0"/>
                      </a:endParaRPr>
                    </a:p>
                  </a:txBody>
                  <a:tcPr marL="0" marR="0" marT="0" marB="0">
                    <a:lnL>
                      <a:noFill/>
                    </a:lnL>
                  </a:tcPr>
                </a:tc>
                <a:extLst>
                  <a:ext uri="{0D108BD9-81ED-4DB2-BD59-A6C34878D82A}">
                    <a16:rowId xmlns:a16="http://schemas.microsoft.com/office/drawing/2014/main" val="10000"/>
                  </a:ext>
                </a:extLst>
              </a:tr>
              <a:tr h="426720">
                <a:tc>
                  <a:txBody>
                    <a:bodyPr/>
                    <a:lstStyle/>
                    <a:p>
                      <a:pPr indent="0" algn="r">
                        <a:buNone/>
                      </a:pPr>
                      <a:r>
                        <a:rPr lang="en-US" sz="2800" b="1">
                          <a:latin typeface="Times New Roman" panose="02020603050405020304" pitchFamily="18" charset="0"/>
                          <a:cs typeface="Times New Roman" panose="02020603050405020304" pitchFamily="18" charset="0"/>
                        </a:rPr>
                        <a:t>2</a:t>
                      </a:r>
                      <a:endParaRPr lang="en-US" altLang="en-US" sz="28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2800" b="0">
                          <a:latin typeface="Times New Roman" panose="02020603050405020304" pitchFamily="18" charset="0"/>
                          <a:cs typeface="Times New Roman" panose="02020603050405020304" pitchFamily="18" charset="0"/>
                        </a:rPr>
                        <a:t>crate</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tc>
                  <a:txBody>
                    <a:bodyPr/>
                    <a:lstStyle/>
                    <a:p>
                      <a:pPr>
                        <a:buNone/>
                      </a:pPr>
                      <a:r>
                        <a:rPr lang="en-US" altLang="ru-RU">
                          <a:solidFill>
                            <a:srgbClr val="FF0000"/>
                          </a:solidFill>
                          <a:latin typeface="Arial Black" panose="020B0A04020102020204" charset="0"/>
                          <a:cs typeface="Arial Black" panose="020B0A04020102020204" charset="0"/>
                        </a:rPr>
                        <a:t>F a wooden open box used especially to transport fragile goods</a:t>
                      </a:r>
                    </a:p>
                  </a:txBody>
                  <a:tcPr>
                    <a:lnL>
                      <a:noFill/>
                    </a:lnL>
                  </a:tcPr>
                </a:tc>
                <a:extLst>
                  <a:ext uri="{0D108BD9-81ED-4DB2-BD59-A6C34878D82A}">
                    <a16:rowId xmlns:a16="http://schemas.microsoft.com/office/drawing/2014/main" val="10001"/>
                  </a:ext>
                </a:extLst>
              </a:tr>
              <a:tr h="426720">
                <a:tc>
                  <a:txBody>
                    <a:bodyPr/>
                    <a:lstStyle/>
                    <a:p>
                      <a:pPr indent="0" algn="r">
                        <a:buNone/>
                      </a:pPr>
                      <a:r>
                        <a:rPr lang="en-US" sz="2800" b="1">
                          <a:latin typeface="Times New Roman" panose="02020603050405020304" pitchFamily="18" charset="0"/>
                          <a:cs typeface="Times New Roman" panose="02020603050405020304" pitchFamily="18" charset="0"/>
                        </a:rPr>
                        <a:t>3</a:t>
                      </a:r>
                      <a:endParaRPr lang="en-US" altLang="en-US" sz="28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2800" b="0">
                          <a:latin typeface="Times New Roman" panose="02020603050405020304" pitchFamily="18" charset="0"/>
                          <a:cs typeface="Times New Roman" panose="02020603050405020304" pitchFamily="18" charset="0"/>
                        </a:rPr>
                        <a:t>chest</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tc>
                  <a:txBody>
                    <a:bodyPr/>
                    <a:lstStyle/>
                    <a:p>
                      <a:pPr>
                        <a:buNone/>
                      </a:pPr>
                      <a:r>
                        <a:rPr lang="en-US" altLang="ru-RU">
                          <a:solidFill>
                            <a:srgbClr val="FF0000"/>
                          </a:solidFill>
                          <a:latin typeface="Arial Black" panose="020B0A04020102020204" charset="0"/>
                          <a:cs typeface="Arial Black" panose="020B0A04020102020204" charset="0"/>
                        </a:rPr>
                        <a:t>A the top part of the human body</a:t>
                      </a:r>
                    </a:p>
                  </a:txBody>
                  <a:tcPr>
                    <a:lnL>
                      <a:noFill/>
                    </a:lnL>
                  </a:tcPr>
                </a:tc>
                <a:extLst>
                  <a:ext uri="{0D108BD9-81ED-4DB2-BD59-A6C34878D82A}">
                    <a16:rowId xmlns:a16="http://schemas.microsoft.com/office/drawing/2014/main" val="10002"/>
                  </a:ext>
                </a:extLst>
              </a:tr>
              <a:tr h="621665">
                <a:tc>
                  <a:txBody>
                    <a:bodyPr/>
                    <a:lstStyle/>
                    <a:p>
                      <a:pPr indent="0" algn="r">
                        <a:buNone/>
                      </a:pPr>
                      <a:r>
                        <a:rPr lang="en-US" sz="2800" b="1">
                          <a:latin typeface="Times New Roman" panose="02020603050405020304" pitchFamily="18" charset="0"/>
                          <a:cs typeface="Times New Roman" panose="02020603050405020304" pitchFamily="18" charset="0"/>
                        </a:rPr>
                        <a:t>4</a:t>
                      </a:r>
                      <a:endParaRPr lang="en-US" altLang="en-US" sz="28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2800" b="0">
                          <a:latin typeface="Times New Roman" panose="02020603050405020304" pitchFamily="18" charset="0"/>
                          <a:cs typeface="Times New Roman" panose="02020603050405020304" pitchFamily="18" charset="0"/>
                        </a:rPr>
                        <a:t>gone wild</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tc>
                  <a:txBody>
                    <a:bodyPr/>
                    <a:lstStyle/>
                    <a:p>
                      <a:pPr>
                        <a:buNone/>
                      </a:pPr>
                      <a:r>
                        <a:rPr lang="en-US" altLang="ru-RU">
                          <a:solidFill>
                            <a:srgbClr val="FF0000"/>
                          </a:solidFill>
                          <a:latin typeface="Arial Black" panose="020B0A04020102020204" charset="0"/>
                          <a:cs typeface="Arial Black" panose="020B0A04020102020204" charset="0"/>
                        </a:rPr>
                        <a:t>C became crazy</a:t>
                      </a:r>
                    </a:p>
                  </a:txBody>
                  <a:tcPr>
                    <a:lnL>
                      <a:noFill/>
                    </a:lnL>
                  </a:tcPr>
                </a:tc>
                <a:extLst>
                  <a:ext uri="{0D108BD9-81ED-4DB2-BD59-A6C34878D82A}">
                    <a16:rowId xmlns:a16="http://schemas.microsoft.com/office/drawing/2014/main" val="10003"/>
                  </a:ext>
                </a:extLst>
              </a:tr>
              <a:tr h="466090">
                <a:tc>
                  <a:txBody>
                    <a:bodyPr/>
                    <a:lstStyle/>
                    <a:p>
                      <a:pPr indent="0" algn="r">
                        <a:buNone/>
                      </a:pPr>
                      <a:r>
                        <a:rPr lang="en-US" sz="2800" b="1">
                          <a:latin typeface="Times New Roman" panose="02020603050405020304" pitchFamily="18" charset="0"/>
                          <a:cs typeface="Times New Roman" panose="02020603050405020304" pitchFamily="18" charset="0"/>
                        </a:rPr>
                        <a:t>5</a:t>
                      </a:r>
                      <a:endParaRPr lang="en-US" altLang="en-US" sz="28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2800" b="0">
                          <a:latin typeface="Times New Roman" panose="02020603050405020304" pitchFamily="18" charset="0"/>
                          <a:cs typeface="Times New Roman" panose="02020603050405020304" pitchFamily="18" charset="0"/>
                        </a:rPr>
                        <a:t>leaped</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tc>
                  <a:txBody>
                    <a:bodyPr/>
                    <a:lstStyle/>
                    <a:p>
                      <a:pPr>
                        <a:buNone/>
                      </a:pPr>
                      <a:r>
                        <a:rPr lang="en-US" altLang="ru-RU">
                          <a:solidFill>
                            <a:srgbClr val="FF0000"/>
                          </a:solidFill>
                          <a:latin typeface="Arial Black" panose="020B0A04020102020204" charset="0"/>
                          <a:cs typeface="Arial Black" panose="020B0A04020102020204" charset="0"/>
                        </a:rPr>
                        <a:t>B jumped</a:t>
                      </a:r>
                    </a:p>
                  </a:txBody>
                  <a:tcPr>
                    <a:lnL>
                      <a:noFill/>
                    </a:lnL>
                  </a:tcPr>
                </a:tc>
                <a:extLst>
                  <a:ext uri="{0D108BD9-81ED-4DB2-BD59-A6C34878D82A}">
                    <a16:rowId xmlns:a16="http://schemas.microsoft.com/office/drawing/2014/main" val="10004"/>
                  </a:ext>
                </a:extLst>
              </a:tr>
              <a:tr h="438785">
                <a:tc>
                  <a:txBody>
                    <a:bodyPr/>
                    <a:lstStyle/>
                    <a:p>
                      <a:pPr indent="0" algn="r">
                        <a:buNone/>
                      </a:pPr>
                      <a:r>
                        <a:rPr lang="en-US" sz="2800" b="1">
                          <a:latin typeface="Times New Roman" panose="02020603050405020304" pitchFamily="18" charset="0"/>
                          <a:cs typeface="Times New Roman" panose="02020603050405020304" pitchFamily="18" charset="0"/>
                        </a:rPr>
                        <a:t>6</a:t>
                      </a:r>
                      <a:endParaRPr lang="en-US" altLang="en-US" sz="2800" b="1">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cap="flat">
                      <a:noFill/>
                    </a:lnT>
                    <a:lnB cap="flat">
                      <a:noFill/>
                    </a:lnB>
                    <a:lnTlToBr>
                      <a:noFill/>
                    </a:lnTlToBr>
                    <a:lnBlToTr>
                      <a:noFill/>
                    </a:lnBlToTr>
                    <a:noFill/>
                  </a:tcPr>
                </a:tc>
                <a:tc>
                  <a:txBody>
                    <a:bodyPr/>
                    <a:lstStyle/>
                    <a:p>
                      <a:pPr indent="0">
                        <a:buNone/>
                      </a:pPr>
                      <a:r>
                        <a:rPr lang="en-US" sz="2800" b="0">
                          <a:latin typeface="Times New Roman" panose="02020603050405020304" pitchFamily="18" charset="0"/>
                          <a:cs typeface="Times New Roman" panose="02020603050405020304" pitchFamily="18" charset="0"/>
                        </a:rPr>
                        <a:t>recuperated</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cap="flat">
                      <a:noFill/>
                    </a:lnR>
                    <a:lnT cap="flat">
                      <a:noFill/>
                    </a:lnT>
                    <a:lnB cap="flat">
                      <a:noFill/>
                    </a:lnB>
                    <a:lnTlToBr>
                      <a:noFill/>
                    </a:lnTlToBr>
                    <a:lnBlToTr>
                      <a:noFill/>
                    </a:lnBlToTr>
                    <a:noFill/>
                  </a:tcPr>
                </a:tc>
                <a:tc>
                  <a:txBody>
                    <a:bodyPr/>
                    <a:lstStyle/>
                    <a:p>
                      <a:pPr>
                        <a:buNone/>
                      </a:pPr>
                      <a:r>
                        <a:rPr lang="en-US" altLang="ru-RU">
                          <a:solidFill>
                            <a:srgbClr val="FF0000"/>
                          </a:solidFill>
                          <a:latin typeface="Arial Black" panose="020B0A04020102020204" charset="0"/>
                          <a:cs typeface="Arial Black" panose="020B0A04020102020204" charset="0"/>
                        </a:rPr>
                        <a:t>E became healthy again</a:t>
                      </a:r>
                    </a:p>
                  </a:txBody>
                  <a:tcPr>
                    <a:lnL>
                      <a:noFill/>
                    </a:ln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4359" y="181947"/>
            <a:ext cx="9601200" cy="1485900"/>
          </a:xfrm>
        </p:spPr>
        <p:txBody>
          <a:bodyPr/>
          <a:lstStyle/>
          <a:p>
            <a:r>
              <a:rPr lang="de-DE" sz="4400" dirty="0">
                <a:effectLst>
                  <a:outerShdw blurRad="38100" dist="38100" dir="2700000" algn="tl">
                    <a:srgbClr val="000000">
                      <a:alpha val="43137"/>
                    </a:srgbClr>
                  </a:outerShdw>
                </a:effectLst>
              </a:rPr>
              <a:t>II. REA</a:t>
            </a:r>
            <a:r>
              <a:rPr lang="en-US" sz="4400" dirty="0">
                <a:effectLst>
                  <a:outerShdw blurRad="38100" dist="38100" dir="2700000" algn="tl">
                    <a:srgbClr val="000000">
                      <a:alpha val="43137"/>
                    </a:srgbClr>
                  </a:outerShdw>
                </a:effectLst>
              </a:rPr>
              <a:t>D</a:t>
            </a:r>
            <a:r>
              <a:rPr lang="de-DE" sz="4400" dirty="0">
                <a:effectLst>
                  <a:outerShdw blurRad="38100" dist="38100" dir="2700000" algn="tl">
                    <a:srgbClr val="000000">
                      <a:alpha val="43137"/>
                    </a:srgbClr>
                  </a:outerShdw>
                </a:effectLst>
              </a:rPr>
              <a:t>ING.</a:t>
            </a:r>
            <a:r>
              <a:rPr lang="ru-RU" sz="4400" dirty="0"/>
              <a:t>Чтение</a:t>
            </a:r>
            <a:endParaRPr lang="ru-RU" dirty="0"/>
          </a:p>
        </p:txBody>
      </p:sp>
      <p:sp>
        <p:nvSpPr>
          <p:cNvPr id="3" name="Объект 2"/>
          <p:cNvSpPr>
            <a:spLocks noGrp="1"/>
          </p:cNvSpPr>
          <p:nvPr>
            <p:ph idx="1"/>
          </p:nvPr>
        </p:nvSpPr>
        <p:spPr>
          <a:xfrm>
            <a:off x="970280" y="784225"/>
            <a:ext cx="11059795" cy="6073775"/>
          </a:xfrm>
        </p:spPr>
        <p:txBody>
          <a:bodyPr>
            <a:normAutofit fontScale="60000"/>
          </a:bodyPr>
          <a:lstStyle/>
          <a:p>
            <a:pPr marL="0" indent="0">
              <a:buNone/>
            </a:pPr>
            <a:r>
              <a:rPr lang="ru-RU" sz="3335" dirty="0"/>
              <a:t>Task 2</a:t>
            </a:r>
            <a:r>
              <a:rPr lang="en-US" altLang="ru-RU" sz="3335" dirty="0"/>
              <a:t>.  In which paragraph can we find some information about the following?</a:t>
            </a:r>
          </a:p>
          <a:p>
            <a:pPr marL="0" indent="0">
              <a:buNone/>
            </a:pPr>
            <a:r>
              <a:rPr lang="ru-RU" sz="2855" dirty="0"/>
              <a:t>1.	The kind of a car Mr. Walsh had</a:t>
            </a:r>
          </a:p>
          <a:p>
            <a:pPr marL="0" indent="0">
              <a:buNone/>
            </a:pPr>
            <a:r>
              <a:rPr lang="ru-RU" sz="2855" dirty="0"/>
              <a:t>● A	● B	</a:t>
            </a:r>
            <a:r>
              <a:rPr lang="ru-RU" sz="2855" dirty="0">
                <a:solidFill>
                  <a:srgbClr val="FF0000"/>
                </a:solidFill>
              </a:rPr>
              <a:t>● C</a:t>
            </a:r>
            <a:r>
              <a:rPr lang="ru-RU" sz="2855" dirty="0"/>
              <a:t>	● D	● E</a:t>
            </a:r>
          </a:p>
          <a:p>
            <a:pPr marL="0" indent="0">
              <a:buNone/>
            </a:pPr>
            <a:r>
              <a:rPr lang="ru-RU" sz="2855" dirty="0"/>
              <a:t>2.	The name of Mr. Walsh’s illness</a:t>
            </a:r>
          </a:p>
          <a:p>
            <a:pPr marL="0" indent="0">
              <a:buNone/>
            </a:pPr>
            <a:r>
              <a:rPr lang="ru-RU" sz="2855" dirty="0"/>
              <a:t>● A	● B	● C	</a:t>
            </a:r>
            <a:r>
              <a:rPr lang="ru-RU" sz="2855" dirty="0">
                <a:solidFill>
                  <a:srgbClr val="FF0000"/>
                </a:solidFill>
              </a:rPr>
              <a:t>● D</a:t>
            </a:r>
            <a:r>
              <a:rPr lang="ru-RU" sz="2855" dirty="0"/>
              <a:t>	● E</a:t>
            </a:r>
          </a:p>
          <a:p>
            <a:pPr marL="0" indent="0">
              <a:buNone/>
            </a:pPr>
            <a:r>
              <a:rPr lang="ru-RU" sz="2855" dirty="0"/>
              <a:t>3.	Mr. Walsh’s character</a:t>
            </a:r>
          </a:p>
          <a:p>
            <a:pPr marL="0" indent="0">
              <a:buNone/>
            </a:pPr>
            <a:r>
              <a:rPr lang="ru-RU" sz="2855" dirty="0"/>
              <a:t>● A	</a:t>
            </a:r>
            <a:r>
              <a:rPr lang="ru-RU" sz="2855" dirty="0">
                <a:solidFill>
                  <a:srgbClr val="FF0000"/>
                </a:solidFill>
              </a:rPr>
              <a:t>● B</a:t>
            </a:r>
            <a:r>
              <a:rPr lang="ru-RU" sz="2855" dirty="0"/>
              <a:t>	● C	● D	● E</a:t>
            </a:r>
          </a:p>
          <a:p>
            <a:pPr marL="0" indent="0">
              <a:buNone/>
            </a:pPr>
            <a:r>
              <a:rPr lang="ru-RU" sz="2855" dirty="0"/>
              <a:t>4.	The celebration that Mr. Walsh organized</a:t>
            </a:r>
          </a:p>
          <a:p>
            <a:pPr marL="0" indent="0">
              <a:buNone/>
            </a:pPr>
            <a:r>
              <a:rPr lang="ru-RU" sz="2855" dirty="0"/>
              <a:t>● A	● B	● C	● D	</a:t>
            </a:r>
            <a:r>
              <a:rPr lang="ru-RU" sz="2855" dirty="0">
                <a:solidFill>
                  <a:srgbClr val="FF0000"/>
                </a:solidFill>
              </a:rPr>
              <a:t>● E</a:t>
            </a:r>
          </a:p>
          <a:p>
            <a:pPr marL="0" indent="0">
              <a:buNone/>
            </a:pPr>
            <a:r>
              <a:rPr lang="ru-RU" sz="2855" dirty="0"/>
              <a:t>5.	Who Mr. Walsh’s best friend was</a:t>
            </a:r>
          </a:p>
          <a:p>
            <a:pPr marL="0" indent="0">
              <a:buNone/>
            </a:pPr>
            <a:r>
              <a:rPr lang="ru-RU" sz="2855" dirty="0">
                <a:solidFill>
                  <a:srgbClr val="FF0000"/>
                </a:solidFill>
              </a:rPr>
              <a:t>● A</a:t>
            </a:r>
            <a:r>
              <a:rPr lang="ru-RU" sz="2855" dirty="0"/>
              <a:t>	● B	● C	● D	● E</a:t>
            </a:r>
          </a:p>
          <a:p>
            <a:pPr marL="0" indent="0">
              <a:buNone/>
            </a:pPr>
            <a:r>
              <a:rPr lang="ru-RU" sz="2855" dirty="0"/>
              <a:t>6.	What Mr. Walsh grew on his farm</a:t>
            </a:r>
          </a:p>
          <a:p>
            <a:pPr marL="0" indent="0">
              <a:buNone/>
            </a:pPr>
            <a:r>
              <a:rPr lang="ru-RU" sz="2855" dirty="0"/>
              <a:t>● A	</a:t>
            </a:r>
            <a:r>
              <a:rPr lang="ru-RU" sz="2855" dirty="0">
                <a:solidFill>
                  <a:srgbClr val="FF0000"/>
                </a:solidFill>
              </a:rPr>
              <a:t>● B</a:t>
            </a:r>
            <a:r>
              <a:rPr lang="ru-RU" sz="2855" dirty="0"/>
              <a:t>	● C	● D	● E</a:t>
            </a:r>
          </a:p>
          <a:p>
            <a:pPr marL="0" indent="0">
              <a:buNone/>
            </a:pPr>
            <a:r>
              <a:rPr lang="ru-RU" sz="2855" dirty="0"/>
              <a:t>7.	Frank’s job</a:t>
            </a:r>
          </a:p>
          <a:p>
            <a:pPr marL="0" indent="0">
              <a:buNone/>
            </a:pPr>
            <a:r>
              <a:rPr lang="ru-RU" sz="2855" dirty="0"/>
              <a:t>● A	● B	</a:t>
            </a:r>
            <a:r>
              <a:rPr lang="ru-RU" sz="2855" dirty="0">
                <a:solidFill>
                  <a:srgbClr val="FF0000"/>
                </a:solidFill>
              </a:rPr>
              <a:t>● C</a:t>
            </a:r>
            <a:r>
              <a:rPr lang="ru-RU" sz="2855" dirty="0"/>
              <a:t>	● D	● E</a:t>
            </a:r>
          </a:p>
        </p:txBody>
      </p:sp>
      <p:sp>
        <p:nvSpPr>
          <p:cNvPr id="6" name="TextBox 5"/>
          <p:cNvSpPr txBox="1"/>
          <p:nvPr/>
        </p:nvSpPr>
        <p:spPr>
          <a:xfrm>
            <a:off x="5638800" y="2995612"/>
            <a:ext cx="914400" cy="914400"/>
          </a:xfrm>
          <a:prstGeom prst="rect">
            <a:avLst/>
          </a:prstGeom>
          <a:noFill/>
        </p:spPr>
        <p:txBody>
          <a:bodyPr wrap="square" rtlCol="0">
            <a:spAutoFit/>
          </a:bodyPr>
          <a:lstStyle/>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4359" y="181947"/>
            <a:ext cx="9601200" cy="1485900"/>
          </a:xfrm>
        </p:spPr>
        <p:txBody>
          <a:bodyPr/>
          <a:lstStyle/>
          <a:p>
            <a:r>
              <a:rPr lang="de-DE" sz="4400" dirty="0">
                <a:effectLst>
                  <a:outerShdw blurRad="38100" dist="38100" dir="2700000" algn="tl">
                    <a:srgbClr val="000000">
                      <a:alpha val="43137"/>
                    </a:srgbClr>
                  </a:outerShdw>
                </a:effectLst>
              </a:rPr>
              <a:t>II. REA</a:t>
            </a:r>
            <a:r>
              <a:rPr lang="en-US" sz="4400" dirty="0">
                <a:effectLst>
                  <a:outerShdw blurRad="38100" dist="38100" dir="2700000" algn="tl">
                    <a:srgbClr val="000000">
                      <a:alpha val="43137"/>
                    </a:srgbClr>
                  </a:outerShdw>
                </a:effectLst>
              </a:rPr>
              <a:t>D</a:t>
            </a:r>
            <a:r>
              <a:rPr lang="de-DE" sz="4400" dirty="0">
                <a:effectLst>
                  <a:outerShdw blurRad="38100" dist="38100" dir="2700000" algn="tl">
                    <a:srgbClr val="000000">
                      <a:alpha val="43137"/>
                    </a:srgbClr>
                  </a:outerShdw>
                </a:effectLst>
              </a:rPr>
              <a:t>ING.</a:t>
            </a:r>
            <a:r>
              <a:rPr lang="ru-RU" sz="4400" dirty="0"/>
              <a:t>Чтение</a:t>
            </a:r>
            <a:endParaRPr lang="ru-RU" dirty="0"/>
          </a:p>
        </p:txBody>
      </p:sp>
      <p:sp>
        <p:nvSpPr>
          <p:cNvPr id="3" name="Объект 2"/>
          <p:cNvSpPr>
            <a:spLocks noGrp="1"/>
          </p:cNvSpPr>
          <p:nvPr>
            <p:ph idx="1"/>
          </p:nvPr>
        </p:nvSpPr>
        <p:spPr>
          <a:xfrm>
            <a:off x="970383" y="1035698"/>
            <a:ext cx="11059691" cy="5822302"/>
          </a:xfrm>
        </p:spPr>
        <p:txBody>
          <a:bodyPr/>
          <a:lstStyle/>
          <a:p>
            <a:pPr marL="0" indent="0">
              <a:buNone/>
            </a:pPr>
            <a:r>
              <a:rPr lang="ru-RU" sz="2800" dirty="0"/>
              <a:t>Task 3</a:t>
            </a:r>
            <a:r>
              <a:rPr lang="en-US" altLang="ru-RU" sz="2800" dirty="0"/>
              <a:t>. Choose the best answer:</a:t>
            </a:r>
          </a:p>
          <a:p>
            <a:pPr marL="0" indent="0">
              <a:buNone/>
            </a:pPr>
            <a:r>
              <a:rPr lang="en-US" altLang="ru-RU" sz="2800" dirty="0"/>
              <a:t>1.From the story you can guess that the author </a:t>
            </a:r>
            <a:r>
              <a:rPr lang="en-US" altLang="ru-RU" sz="2800" dirty="0">
                <a:solidFill>
                  <a:srgbClr val="FF0000"/>
                </a:solidFill>
              </a:rPr>
              <a:t>(</a:t>
            </a:r>
            <a:r>
              <a:rPr lang="en-US" altLang="ru-RU" sz="2800" dirty="0"/>
              <a:t> </a:t>
            </a:r>
            <a:r>
              <a:rPr lang="en-US" altLang="ru-RU" sz="2800" dirty="0">
                <a:solidFill>
                  <a:srgbClr val="FF0000"/>
                </a:solidFill>
              </a:rPr>
              <a:t>c ) likes Mr. Walsh as a person.</a:t>
            </a:r>
          </a:p>
          <a:p>
            <a:pPr marL="0" indent="0">
              <a:buNone/>
            </a:pPr>
            <a:r>
              <a:rPr lang="en-US" altLang="ru-RU" sz="2800" dirty="0">
                <a:solidFill>
                  <a:schemeClr val="tx1"/>
                </a:solidFill>
              </a:rPr>
              <a:t>2.If the author added a sentence to the end of paragraph D, which of the following would be best? </a:t>
            </a:r>
            <a:r>
              <a:rPr lang="en-US" altLang="ru-RU" sz="2800" dirty="0">
                <a:solidFill>
                  <a:srgbClr val="FF0000"/>
                </a:solidFill>
              </a:rPr>
              <a:t>(c) Mr. Walsh was able to return to farm work in a few weeks.</a:t>
            </a:r>
          </a:p>
          <a:p>
            <a:pPr marL="0" indent="0">
              <a:buNone/>
            </a:pPr>
            <a:r>
              <a:rPr lang="en-US" altLang="ru-RU" sz="2800" dirty="0">
                <a:solidFill>
                  <a:schemeClr val="tx1"/>
                </a:solidFill>
              </a:rPr>
              <a:t>3.How many sons did Mr. Walsh have?</a:t>
            </a:r>
            <a:r>
              <a:rPr lang="en-US" altLang="ru-RU" sz="2800" dirty="0">
                <a:solidFill>
                  <a:srgbClr val="FF0000"/>
                </a:solidFill>
              </a:rPr>
              <a:t>  (c)None.</a:t>
            </a:r>
          </a:p>
          <a:p>
            <a:pPr marL="0" indent="0">
              <a:buNone/>
            </a:pPr>
            <a:r>
              <a:rPr lang="en-US" altLang="ru-RU" sz="2800" dirty="0">
                <a:solidFill>
                  <a:schemeClr val="tx1"/>
                </a:solidFill>
              </a:rPr>
              <a:t>4.Who is the author of this story?</a:t>
            </a:r>
            <a:r>
              <a:rPr lang="en-US" altLang="ru-RU" sz="2800" dirty="0">
                <a:solidFill>
                  <a:srgbClr val="FF0000"/>
                </a:solidFill>
              </a:rPr>
              <a:t> (d)Mr. Walsh’s worker.</a:t>
            </a:r>
          </a:p>
          <a:p>
            <a:pPr marL="0" indent="0">
              <a:buNone/>
            </a:pPr>
            <a:r>
              <a:rPr lang="en-US" altLang="ru-RU" sz="2800" dirty="0">
                <a:solidFill>
                  <a:schemeClr val="tx1"/>
                </a:solidFill>
              </a:rPr>
              <a:t>5.What change should be made in sentence 15 to make it grammatically correct?  (</a:t>
            </a:r>
            <a:r>
              <a:rPr lang="en-US" altLang="ru-RU" sz="2800" dirty="0">
                <a:solidFill>
                  <a:srgbClr val="FF0000"/>
                </a:solidFill>
              </a:rPr>
              <a:t>a) Change started to would start.</a:t>
            </a:r>
          </a:p>
          <a:p>
            <a:pPr marL="0" indent="0">
              <a:buNone/>
            </a:pPr>
            <a:r>
              <a:rPr lang="en-US" altLang="ru-RU" sz="2800" dirty="0">
                <a:solidFill>
                  <a:schemeClr val="tx1"/>
                </a:solidFill>
              </a:rPr>
              <a:t>6.Which sentence does not belong in paragraph B? </a:t>
            </a:r>
            <a:r>
              <a:rPr lang="en-US" altLang="ru-RU" sz="2800" dirty="0">
                <a:solidFill>
                  <a:srgbClr val="FF0000"/>
                </a:solidFill>
              </a:rPr>
              <a:t>(d) Sentence 12</a:t>
            </a:r>
          </a:p>
        </p:txBody>
      </p:sp>
      <p:sp>
        <p:nvSpPr>
          <p:cNvPr id="6" name="TextBox 5"/>
          <p:cNvSpPr txBox="1"/>
          <p:nvPr/>
        </p:nvSpPr>
        <p:spPr>
          <a:xfrm>
            <a:off x="5638800" y="2995611"/>
            <a:ext cx="914400" cy="914400"/>
          </a:xfrm>
          <a:prstGeom prst="rect">
            <a:avLst/>
          </a:prstGeom>
          <a:noFill/>
        </p:spPr>
        <p:txBody>
          <a:bodyPr wrap="square" rtlCol="0">
            <a:spAutoFit/>
          </a:bodyPr>
          <a:lstStyle/>
          <a:p>
            <a:endParaRPr lang="ru-RU" dirty="0"/>
          </a:p>
        </p:txBody>
      </p:sp>
      <p:sp>
        <p:nvSpPr>
          <p:cNvPr id="11" name="TextBox 10"/>
          <p:cNvSpPr txBox="1"/>
          <p:nvPr/>
        </p:nvSpPr>
        <p:spPr>
          <a:xfrm>
            <a:off x="7859447" y="4147550"/>
            <a:ext cx="2505077" cy="645160"/>
          </a:xfrm>
          <a:prstGeom prst="rect">
            <a:avLst/>
          </a:prstGeom>
          <a:noFill/>
        </p:spPr>
        <p:txBody>
          <a:bodyPr wrap="square" rtlCol="0">
            <a:spAutoFit/>
          </a:bodyPr>
          <a:lstStyle/>
          <a:p>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82880"/>
            <a:ext cx="9601200" cy="1336040"/>
          </a:xfrm>
        </p:spPr>
        <p:txBody>
          <a:bodyPr>
            <a:normAutofit fontScale="90000"/>
          </a:bodyPr>
          <a:lstStyle/>
          <a:p>
            <a:r>
              <a:rPr lang="en-US" dirty="0">
                <a:solidFill>
                  <a:srgbClr val="000000"/>
                </a:solidFill>
                <a:effectLst>
                  <a:outerShdw blurRad="38100" dist="38100" dir="2700000" algn="tl">
                    <a:srgbClr val="000000">
                      <a:alpha val="43137"/>
                    </a:srgbClr>
                  </a:outerShdw>
                </a:effectLst>
                <a:ea typeface="Times New Roman" panose="02020603050405020304" pitchFamily="18" charset="0"/>
              </a:rPr>
              <a:t>III. USE OF ENGLISH. </a:t>
            </a:r>
            <a:r>
              <a:rPr lang="ru-RU" dirty="0">
                <a:solidFill>
                  <a:srgbClr val="000000"/>
                </a:solidFill>
                <a:effectLst>
                  <a:outerShdw blurRad="38100" dist="38100" dir="2700000" algn="tl">
                    <a:srgbClr val="000000">
                      <a:alpha val="43137"/>
                    </a:srgbClr>
                  </a:outerShdw>
                </a:effectLst>
                <a:ea typeface="Times New Roman" panose="02020603050405020304" pitchFamily="18" charset="0"/>
              </a:rPr>
              <a:t/>
            </a:r>
            <a:br>
              <a:rPr lang="ru-RU" dirty="0">
                <a:solidFill>
                  <a:srgbClr val="000000"/>
                </a:solidFill>
                <a:effectLst>
                  <a:outerShdw blurRad="38100" dist="38100" dir="2700000" algn="tl">
                    <a:srgbClr val="000000">
                      <a:alpha val="43137"/>
                    </a:srgbClr>
                  </a:outerShdw>
                </a:effectLst>
                <a:ea typeface="Times New Roman" panose="02020603050405020304" pitchFamily="18" charset="0"/>
              </a:rPr>
            </a:br>
            <a:r>
              <a:rPr lang="ru-RU" dirty="0">
                <a:solidFill>
                  <a:srgbClr val="000000"/>
                </a:solidFill>
                <a:ea typeface="Times New Roman" panose="02020603050405020304" pitchFamily="18" charset="0"/>
              </a:rPr>
              <a:t>Лексико-грамматический тест</a:t>
            </a:r>
            <a:br>
              <a:rPr lang="ru-RU" dirty="0">
                <a:solidFill>
                  <a:srgbClr val="000000"/>
                </a:solidFill>
                <a:ea typeface="Times New Roman" panose="02020603050405020304" pitchFamily="18" charset="0"/>
              </a:rPr>
            </a:br>
            <a:r>
              <a:rPr lang="ru-RU" sz="1000" dirty="0"/>
              <a:t/>
            </a:r>
            <a:br>
              <a:rPr lang="ru-RU" sz="1000" dirty="0"/>
            </a:br>
            <a:endParaRPr lang="ru-RU" dirty="0"/>
          </a:p>
        </p:txBody>
      </p:sp>
      <p:sp>
        <p:nvSpPr>
          <p:cNvPr id="3" name="Объект 2"/>
          <p:cNvSpPr>
            <a:spLocks noGrp="1"/>
          </p:cNvSpPr>
          <p:nvPr>
            <p:ph sz="half" idx="1"/>
          </p:nvPr>
        </p:nvSpPr>
        <p:spPr>
          <a:xfrm>
            <a:off x="1371600" y="1265555"/>
            <a:ext cx="10270490" cy="4601845"/>
          </a:xfrm>
        </p:spPr>
        <p:txBody>
          <a:bodyPr/>
          <a:lstStyle/>
          <a:p>
            <a:r>
              <a:rPr lang="en-US" altLang="ru-RU" dirty="0"/>
              <a:t>Task1. </a:t>
            </a:r>
            <a:r>
              <a:rPr lang="ru-RU" dirty="0"/>
              <a:t> Match the beginning (1-10) of each sentence with its ending (a-j).</a:t>
            </a:r>
          </a:p>
          <a:p>
            <a:endParaRPr lang="ru-RU" dirty="0"/>
          </a:p>
          <a:p>
            <a:pPr marL="0" indent="0">
              <a:buNone/>
            </a:pPr>
            <a:r>
              <a:rPr lang="ru-RU" dirty="0"/>
              <a:t> </a:t>
            </a:r>
          </a:p>
          <a:p>
            <a:endParaRPr lang="ru-RU" dirty="0"/>
          </a:p>
        </p:txBody>
      </p:sp>
      <p:graphicFrame>
        <p:nvGraphicFramePr>
          <p:cNvPr id="7" name="Таблица 6"/>
          <p:cNvGraphicFramePr/>
          <p:nvPr/>
        </p:nvGraphicFramePr>
        <p:xfrm>
          <a:off x="6096000" y="503428"/>
          <a:ext cx="0" cy="4526280"/>
        </p:xfrm>
        <a:graphic>
          <a:graphicData uri="http://schemas.openxmlformats.org/drawingml/2006/table">
            <a:tbl>
              <a:tblPr/>
              <a:tblGrid>
                <a:gridCol w="110490">
                  <a:extLst>
                    <a:ext uri="{9D8B030D-6E8A-4147-A177-3AD203B41FA5}">
                      <a16:colId xmlns:a16="http://schemas.microsoft.com/office/drawing/2014/main" val="20000"/>
                    </a:ext>
                  </a:extLst>
                </a:gridCol>
              </a:tblGrid>
              <a:tr h="24003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I love you from the bottom of</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40703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I’ll be able to finish more quickly, if you give me</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81280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You shouldn't worry about the exam because you have prepared well and you'll probably find it</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57340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I think the horse has not been given enough to eat because it is just</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50038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Tom shows no feelings or sympathy for other people – he’s so</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50101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We need to do something about it! This situation is getting</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25019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Whatever you do, slow down and</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36512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Would you stop shouting, you're driving me</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r h="38608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No wonder she is always so sad - she comes from</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8"/>
                  </a:ext>
                </a:extLst>
              </a:tr>
              <a:tr h="49022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Without my glasses I can't see where I'm going. In fact, I'm</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10" name="Таблица 9"/>
          <p:cNvGraphicFramePr/>
          <p:nvPr/>
        </p:nvGraphicFramePr>
        <p:xfrm>
          <a:off x="6096000" y="503428"/>
          <a:ext cx="0" cy="4526280"/>
        </p:xfrm>
        <a:graphic>
          <a:graphicData uri="http://schemas.openxmlformats.org/drawingml/2006/table">
            <a:tbl>
              <a:tblPr/>
              <a:tblGrid>
                <a:gridCol w="110490">
                  <a:extLst>
                    <a:ext uri="{9D8B030D-6E8A-4147-A177-3AD203B41FA5}">
                      <a16:colId xmlns:a16="http://schemas.microsoft.com/office/drawing/2014/main" val="20000"/>
                    </a:ext>
                  </a:extLst>
                </a:gridCol>
                <a:gridCol w="110490">
                  <a:extLst>
                    <a:ext uri="{9D8B030D-6E8A-4147-A177-3AD203B41FA5}">
                      <a16:colId xmlns:a16="http://schemas.microsoft.com/office/drawing/2014/main" val="20001"/>
                    </a:ext>
                  </a:extLst>
                </a:gridCol>
                <a:gridCol w="110490">
                  <a:extLst>
                    <a:ext uri="{9D8B030D-6E8A-4147-A177-3AD203B41FA5}">
                      <a16:colId xmlns:a16="http://schemas.microsoft.com/office/drawing/2014/main" val="20002"/>
                    </a:ext>
                  </a:extLst>
                </a:gridCol>
                <a:gridCol w="110490">
                  <a:extLst>
                    <a:ext uri="{9D8B030D-6E8A-4147-A177-3AD203B41FA5}">
                      <a16:colId xmlns:a16="http://schemas.microsoft.com/office/drawing/2014/main" val="20003"/>
                    </a:ext>
                  </a:extLst>
                </a:gridCol>
              </a:tblGrid>
              <a:tr h="24003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1</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I love you from the bottom of</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a</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skin and bones.</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40703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2</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I’ll be able to finish more quickly, if you give me</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b</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out of hand.</a:t>
                      </a:r>
                      <a:r>
                        <a:rPr lang="en-US" sz="100" b="0">
                          <a:solidFill>
                            <a:srgbClr val="000000"/>
                          </a:solidFill>
                          <a:latin typeface="Times New Roman" panose="02020603050405020304" pitchFamily="18" charset="0"/>
                          <a:cs typeface="Times New Roman" panose="02020603050405020304" pitchFamily="18" charset="0"/>
                        </a:rPr>
                        <a:t> </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1"/>
                  </a:ext>
                </a:extLst>
              </a:tr>
              <a:tr h="81280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3</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You shouldn't worry about the exam because you have prepared well and you'll probably find it</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c</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my heart.</a:t>
                      </a:r>
                      <a:r>
                        <a:rPr lang="en-US" sz="100" b="0">
                          <a:solidFill>
                            <a:srgbClr val="000000"/>
                          </a:solidFill>
                          <a:latin typeface="Times New Roman" panose="02020603050405020304" pitchFamily="18" charset="0"/>
                          <a:cs typeface="Times New Roman" panose="02020603050405020304" pitchFamily="18" charset="0"/>
                        </a:rPr>
                        <a:t> </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2"/>
                  </a:ext>
                </a:extLst>
              </a:tr>
              <a:tr h="57340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4</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I think the horse has not been given enough to eat because it is just</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d</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a hand.</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50038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5</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Tom shows no feelings or sympathy for other people – he’s so</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e</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000000"/>
                          </a:solidFill>
                          <a:latin typeface="Times New Roman" panose="02020603050405020304" pitchFamily="18" charset="0"/>
                          <a:cs typeface="Times New Roman" panose="02020603050405020304" pitchFamily="18" charset="0"/>
                        </a:rPr>
                        <a:t>take your time.</a:t>
                      </a:r>
                      <a:endParaRPr lang="en-US" altLang="en-US" sz="1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50101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6</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We need to do something about it! This situation is getting</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f</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a broken home.</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25019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7</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Whatever you do, slow down and</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g</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as blind as a bat.</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365125">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8</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Would you stop shouting, you're driving me</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h</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a piece of cake.</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r h="38608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9</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No wonder she is always so sad - she comes from</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i</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cold-blooded.</a:t>
                      </a:r>
                      <a:r>
                        <a:rPr lang="en-US" sz="100" b="0">
                          <a:solidFill>
                            <a:srgbClr val="000000"/>
                          </a:solidFill>
                          <a:latin typeface="Times New Roman" panose="02020603050405020304" pitchFamily="18" charset="0"/>
                          <a:cs typeface="Times New Roman" panose="02020603050405020304" pitchFamily="18" charset="0"/>
                        </a:rPr>
                        <a:t> </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8"/>
                  </a:ext>
                </a:extLst>
              </a:tr>
              <a:tr h="490220">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10</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Without my glasses I can't see where I'm going. In fact, I'm</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252525"/>
                          </a:solidFill>
                          <a:latin typeface="Times New Roman" panose="02020603050405020304" pitchFamily="18" charset="0"/>
                          <a:cs typeface="Times New Roman" panose="02020603050405020304" pitchFamily="18" charset="0"/>
                        </a:rPr>
                        <a:t>j</a:t>
                      </a:r>
                      <a:endParaRPr lang="en-US" altLang="en-US" sz="100" b="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a:noFill/>
                    </a:lnR>
                    <a:lnT cap="flat">
                      <a:noFill/>
                    </a:lnT>
                    <a:lnB cap="flat">
                      <a:noFill/>
                    </a:lnB>
                    <a:lnTlToBr>
                      <a:noFill/>
                    </a:lnTlToBr>
                    <a:lnBlToTr>
                      <a:noFill/>
                    </a:lnBlToTr>
                    <a:noFill/>
                  </a:tcPr>
                </a:tc>
                <a:tc>
                  <a:txBody>
                    <a:bodyPr/>
                    <a:lstStyle/>
                    <a:p>
                      <a:pPr indent="0">
                        <a:buNone/>
                      </a:pPr>
                      <a:r>
                        <a:rPr lang="en-US" sz="100" b="0">
                          <a:solidFill>
                            <a:srgbClr val="000000"/>
                          </a:solidFill>
                          <a:latin typeface="Times New Roman" panose="02020603050405020304" pitchFamily="18" charset="0"/>
                          <a:cs typeface="Times New Roman" panose="02020603050405020304" pitchFamily="18" charset="0"/>
                        </a:rPr>
                        <a:t>crazy.</a:t>
                      </a:r>
                      <a:endParaRPr lang="en-US" altLang="en-US" sz="1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9850" marR="15240" marT="10795" marB="0">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19" name="Замещающее содержимое 18"/>
          <p:cNvPicPr>
            <a:picLocks noGrp="1" noChangeAspect="1"/>
          </p:cNvPicPr>
          <p:nvPr>
            <p:ph sz="half" idx="2"/>
          </p:nvPr>
        </p:nvPicPr>
        <p:blipFill>
          <a:blip r:embed="rId2"/>
          <a:stretch>
            <a:fillRect/>
          </a:stretch>
        </p:blipFill>
        <p:spPr>
          <a:xfrm>
            <a:off x="2056130" y="1790700"/>
            <a:ext cx="7788275" cy="481774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28270"/>
            <a:ext cx="9601200" cy="2043430"/>
          </a:xfrm>
        </p:spPr>
        <p:txBody>
          <a:bodyPr>
            <a:normAutofit fontScale="90000"/>
          </a:bodyPr>
          <a:lstStyle/>
          <a:p>
            <a:r>
              <a:rPr lang="en-US" dirty="0">
                <a:solidFill>
                  <a:srgbClr val="000000"/>
                </a:solidFill>
                <a:effectLst>
                  <a:outerShdw blurRad="38100" dist="38100" dir="2700000" algn="tl">
                    <a:srgbClr val="000000">
                      <a:alpha val="43137"/>
                    </a:srgbClr>
                  </a:outerShdw>
                </a:effectLst>
                <a:ea typeface="Times New Roman" panose="02020603050405020304" pitchFamily="18" charset="0"/>
              </a:rPr>
              <a:t>III. USE OF ENGLISH. </a:t>
            </a:r>
            <a:r>
              <a:rPr lang="ru-RU" dirty="0">
                <a:solidFill>
                  <a:srgbClr val="000000"/>
                </a:solidFill>
                <a:effectLst>
                  <a:outerShdw blurRad="38100" dist="38100" dir="2700000" algn="tl">
                    <a:srgbClr val="000000">
                      <a:alpha val="43137"/>
                    </a:srgbClr>
                  </a:outerShdw>
                </a:effectLst>
                <a:ea typeface="Times New Roman" panose="02020603050405020304" pitchFamily="18" charset="0"/>
              </a:rPr>
              <a:t/>
            </a:r>
            <a:br>
              <a:rPr lang="ru-RU" dirty="0">
                <a:solidFill>
                  <a:srgbClr val="000000"/>
                </a:solidFill>
                <a:effectLst>
                  <a:outerShdw blurRad="38100" dist="38100" dir="2700000" algn="tl">
                    <a:srgbClr val="000000">
                      <a:alpha val="43137"/>
                    </a:srgbClr>
                  </a:outerShdw>
                </a:effectLst>
                <a:ea typeface="Times New Roman" panose="02020603050405020304" pitchFamily="18" charset="0"/>
              </a:rPr>
            </a:br>
            <a:r>
              <a:rPr lang="ru-RU" dirty="0">
                <a:solidFill>
                  <a:srgbClr val="000000"/>
                </a:solidFill>
                <a:ea typeface="Times New Roman" panose="02020603050405020304" pitchFamily="18" charset="0"/>
              </a:rPr>
              <a:t>Лексико-грамматический тест</a:t>
            </a:r>
            <a:r>
              <a:rPr lang="en-US" altLang="ru-RU" dirty="0">
                <a:solidFill>
                  <a:srgbClr val="000000"/>
                </a:solidFill>
                <a:ea typeface="Times New Roman" panose="02020603050405020304" pitchFamily="18" charset="0"/>
              </a:rPr>
              <a:t>      </a:t>
            </a:r>
            <a:r>
              <a:rPr lang="ru-RU" dirty="0">
                <a:solidFill>
                  <a:srgbClr val="000000"/>
                </a:solidFill>
                <a:ea typeface="Times New Roman" panose="02020603050405020304" pitchFamily="18" charset="0"/>
              </a:rPr>
              <a:t>Task 2</a:t>
            </a:r>
            <a:br>
              <a:rPr lang="ru-RU" dirty="0">
                <a:solidFill>
                  <a:srgbClr val="000000"/>
                </a:solidFill>
                <a:ea typeface="Times New Roman" panose="02020603050405020304" pitchFamily="18" charset="0"/>
              </a:rPr>
            </a:br>
            <a:r>
              <a:rPr lang="ru-RU" sz="1000" dirty="0"/>
              <a:t/>
            </a:r>
            <a:br>
              <a:rPr lang="ru-RU" sz="1000" dirty="0"/>
            </a:br>
            <a:r>
              <a:rPr lang="ru-RU" sz="1800" b="1" dirty="0">
                <a:effectLst/>
                <a:latin typeface="Times New Roman" panose="02020603050405020304" pitchFamily="18" charset="0"/>
                <a:ea typeface="Times New Roman" panose="02020603050405020304" pitchFamily="18" charset="0"/>
              </a:rPr>
              <a:t/>
            </a:r>
            <a:br>
              <a:rPr lang="ru-RU" sz="1800" b="1" dirty="0">
                <a:effectLst/>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sz="half" idx="1"/>
          </p:nvPr>
        </p:nvSpPr>
        <p:spPr>
          <a:xfrm>
            <a:off x="1371600" y="1311275"/>
            <a:ext cx="4447540" cy="4556125"/>
          </a:xfrm>
        </p:spPr>
        <p:txBody>
          <a:bodyPr>
            <a:normAutofit fontScale="25000"/>
          </a:bodyPr>
          <a:lstStyle/>
          <a:p>
            <a:r>
              <a:rPr lang="ru-RU" sz="6400" dirty="0"/>
              <a:t>Read the text below and choose the correct word for each space. </a:t>
            </a:r>
            <a:r>
              <a:rPr lang="ru-RU" sz="5000" dirty="0"/>
              <a:t> </a:t>
            </a:r>
            <a:r>
              <a:rPr lang="ru-RU" sz="6400" dirty="0"/>
              <a:t> For each question, mark the correct letter A, B, C</a:t>
            </a:r>
            <a:r>
              <a:rPr lang="en-US" altLang="ru-RU" sz="6400" dirty="0"/>
              <a:t>.</a:t>
            </a:r>
          </a:p>
          <a:p>
            <a:pPr algn="just"/>
            <a:r>
              <a:rPr lang="en-US" altLang="ru-RU" sz="6400" dirty="0"/>
              <a:t> </a:t>
            </a:r>
            <a:r>
              <a:rPr lang="ru-RU" sz="6400" dirty="0"/>
              <a:t>  Choosing clothes can be difficult. Some people want to be (11) ……, but they don’t want to look exactly (12) …… everybody else. Not all clothes are (13) …… for work or school, perhaps because they’re not (14) …… enough, or simply not (15) ……. It is easy to buy the (16) …… size, and find that your trousers are too (17) ……, especially if you’re a little bit (18) ……. Very (19) …… clothes make you feel (20) ……, but when they have (21) …… in the washing machine, then you have the same problem! If you buy light (22) …… clothes, then they might not be (23) …… enough for winter. If your shoes are not (24) ……, and if you aren’t (25) …… for the cold, you might look good, but feel terrible! </a:t>
            </a:r>
          </a:p>
          <a:p>
            <a:pPr algn="just"/>
            <a:endParaRPr lang="ru-RU" sz="6400" dirty="0"/>
          </a:p>
        </p:txBody>
      </p:sp>
      <p:sp>
        <p:nvSpPr>
          <p:cNvPr id="11" name="Текстовое поле 10"/>
          <p:cNvSpPr txBox="1"/>
          <p:nvPr/>
        </p:nvSpPr>
        <p:spPr>
          <a:xfrm>
            <a:off x="6341110" y="1746250"/>
            <a:ext cx="5737225" cy="4327525"/>
          </a:xfrm>
          <a:prstGeom prst="rect">
            <a:avLst/>
          </a:prstGeom>
          <a:noFill/>
        </p:spPr>
        <p:txBody>
          <a:bodyPr wrap="square" rtlCol="0" anchor="t">
            <a:noAutofit/>
          </a:bodyPr>
          <a:lstStyle/>
          <a:p>
            <a:r>
              <a:rPr lang="ru-RU" altLang="en-US"/>
              <a:t>11.  	</a:t>
            </a:r>
            <a:r>
              <a:rPr lang="ru-RU" altLang="en-US" b="1">
                <a:solidFill>
                  <a:srgbClr val="FF0000"/>
                </a:solidFill>
              </a:rPr>
              <a:t>A </a:t>
            </a:r>
            <a:r>
              <a:rPr lang="ru-RU" altLang="en-US"/>
              <a:t>	</a:t>
            </a:r>
            <a:r>
              <a:rPr lang="ru-RU" altLang="en-US">
                <a:solidFill>
                  <a:srgbClr val="FF0000"/>
                </a:solidFill>
              </a:rPr>
              <a:t>fashionable </a:t>
            </a:r>
            <a:r>
              <a:rPr lang="ru-RU" altLang="en-US"/>
              <a:t>	B 	fashioned 	C 	fashion </a:t>
            </a:r>
          </a:p>
          <a:p>
            <a:r>
              <a:rPr lang="ru-RU" altLang="en-US"/>
              <a:t>12.  </a:t>
            </a:r>
            <a:r>
              <a:rPr lang="ru-RU" altLang="en-US" b="1">
                <a:solidFill>
                  <a:srgbClr val="FF0000"/>
                </a:solidFill>
              </a:rPr>
              <a:t>	A </a:t>
            </a:r>
            <a:r>
              <a:rPr lang="ru-RU" altLang="en-US"/>
              <a:t>	</a:t>
            </a:r>
            <a:r>
              <a:rPr lang="ru-RU" altLang="en-US">
                <a:solidFill>
                  <a:srgbClr val="FF0000"/>
                </a:solidFill>
              </a:rPr>
              <a:t>like </a:t>
            </a:r>
            <a:r>
              <a:rPr lang="ru-RU" altLang="en-US"/>
              <a:t>	B 	alike 	C 	similar </a:t>
            </a:r>
          </a:p>
          <a:p>
            <a:r>
              <a:rPr lang="ru-RU" altLang="en-US"/>
              <a:t>13.  	A 	fitted 	B 	equal	</a:t>
            </a:r>
            <a:r>
              <a:rPr lang="ru-RU" altLang="en-US" b="1">
                <a:solidFill>
                  <a:srgbClr val="FF0000"/>
                </a:solidFill>
              </a:rPr>
              <a:t>C </a:t>
            </a:r>
            <a:r>
              <a:rPr lang="ru-RU" altLang="en-US"/>
              <a:t>	</a:t>
            </a:r>
            <a:r>
              <a:rPr lang="ru-RU" altLang="en-US">
                <a:solidFill>
                  <a:srgbClr val="FF0000"/>
                </a:solidFill>
              </a:rPr>
              <a:t>suitable</a:t>
            </a:r>
          </a:p>
          <a:p>
            <a:r>
              <a:rPr lang="ru-RU" altLang="en-US"/>
              <a:t>14.  	</a:t>
            </a:r>
            <a:r>
              <a:rPr lang="ru-RU" altLang="en-US">
                <a:solidFill>
                  <a:srgbClr val="FF0000"/>
                </a:solidFill>
              </a:rPr>
              <a:t>A 	formal </a:t>
            </a:r>
            <a:r>
              <a:rPr lang="ru-RU" altLang="en-US"/>
              <a:t>	B 	strict 	C 	uniform </a:t>
            </a:r>
          </a:p>
          <a:p>
            <a:r>
              <a:rPr lang="ru-RU" altLang="en-US"/>
              <a:t>15.  	A 	comforting 	</a:t>
            </a:r>
            <a:r>
              <a:rPr lang="ru-RU" altLang="en-US">
                <a:solidFill>
                  <a:srgbClr val="FF0000"/>
                </a:solidFill>
              </a:rPr>
              <a:t>B 	comfortable</a:t>
            </a:r>
            <a:r>
              <a:rPr lang="ru-RU" altLang="en-US"/>
              <a:t>	C 	comforted </a:t>
            </a:r>
          </a:p>
          <a:p>
            <a:r>
              <a:rPr lang="ru-RU" altLang="en-US"/>
              <a:t>16.  	A 	false 	</a:t>
            </a:r>
            <a:r>
              <a:rPr lang="ru-RU" altLang="en-US">
                <a:solidFill>
                  <a:srgbClr val="FF0000"/>
                </a:solidFill>
              </a:rPr>
              <a:t>B 	wrong </a:t>
            </a:r>
            <a:r>
              <a:rPr lang="ru-RU" altLang="en-US"/>
              <a:t>	C 	error </a:t>
            </a:r>
          </a:p>
          <a:p>
            <a:r>
              <a:rPr lang="ru-RU" altLang="en-US"/>
              <a:t>17.  	A 	close	B 	straight </a:t>
            </a:r>
            <a:r>
              <a:rPr lang="ru-RU" altLang="en-US">
                <a:solidFill>
                  <a:srgbClr val="FF0000"/>
                </a:solidFill>
              </a:rPr>
              <a:t>	C 	 tight</a:t>
            </a:r>
          </a:p>
          <a:p>
            <a:r>
              <a:rPr lang="ru-RU" altLang="en-US"/>
              <a:t>18.  </a:t>
            </a:r>
            <a:r>
              <a:rPr lang="ru-RU" altLang="en-US">
                <a:solidFill>
                  <a:srgbClr val="FF0000"/>
                </a:solidFill>
              </a:rPr>
              <a:t>	A 	overweight</a:t>
            </a:r>
            <a:r>
              <a:rPr lang="ru-RU" altLang="en-US"/>
              <a:t>	B 	slim  	C 	enormous </a:t>
            </a:r>
          </a:p>
          <a:p>
            <a:r>
              <a:rPr lang="ru-RU" altLang="en-US"/>
              <a:t>19.  	A 	lose 	</a:t>
            </a:r>
            <a:r>
              <a:rPr lang="ru-RU" altLang="en-US">
                <a:solidFill>
                  <a:srgbClr val="FF0000"/>
                </a:solidFill>
              </a:rPr>
              <a:t>B 	loose</a:t>
            </a:r>
            <a:r>
              <a:rPr lang="ru-RU" altLang="en-US"/>
              <a:t> 	C 	lost </a:t>
            </a:r>
          </a:p>
          <a:p>
            <a:r>
              <a:rPr lang="ru-RU" altLang="en-US"/>
              <a:t>20. </a:t>
            </a:r>
            <a:r>
              <a:rPr lang="ru-RU" altLang="en-US">
                <a:solidFill>
                  <a:srgbClr val="FF0000"/>
                </a:solidFill>
              </a:rPr>
              <a:t> 	A 	slim</a:t>
            </a:r>
            <a:r>
              <a:rPr lang="ru-RU" altLang="en-US"/>
              <a:t> 	B 	narrow 	C 	spare </a:t>
            </a:r>
          </a:p>
          <a:p>
            <a:r>
              <a:rPr lang="ru-RU" altLang="en-US"/>
              <a:t>21.  	</a:t>
            </a:r>
            <a:r>
              <a:rPr lang="ru-RU" altLang="en-US">
                <a:solidFill>
                  <a:srgbClr val="FF0000"/>
                </a:solidFill>
              </a:rPr>
              <a:t>A 	shrunk</a:t>
            </a:r>
            <a:r>
              <a:rPr lang="ru-RU" altLang="en-US"/>
              <a:t>	B 	reduced 	C 	lessened  </a:t>
            </a:r>
          </a:p>
          <a:p>
            <a:r>
              <a:rPr lang="ru-RU" altLang="en-US"/>
              <a:t>22.  	A 	In cotton 	</a:t>
            </a:r>
            <a:r>
              <a:rPr lang="ru-RU" altLang="en-US">
                <a:solidFill>
                  <a:srgbClr val="FF0000"/>
                </a:solidFill>
              </a:rPr>
              <a:t>B 	cotton </a:t>
            </a:r>
            <a:r>
              <a:rPr lang="ru-RU" altLang="en-US"/>
              <a:t>	C 	cottoned </a:t>
            </a:r>
          </a:p>
          <a:p>
            <a:r>
              <a:rPr lang="ru-RU" altLang="en-US"/>
              <a:t>23.  	A 	hot  	B </a:t>
            </a:r>
            <a:r>
              <a:rPr lang="ru-RU" altLang="en-US">
                <a:solidFill>
                  <a:srgbClr val="FF0000"/>
                </a:solidFill>
              </a:rPr>
              <a:t>	warm	</a:t>
            </a:r>
            <a:r>
              <a:rPr lang="ru-RU" altLang="en-US"/>
              <a:t>C 	cool </a:t>
            </a:r>
          </a:p>
          <a:p>
            <a:r>
              <a:rPr lang="ru-RU" altLang="en-US"/>
              <a:t>24.  	A 	tight 	B 	enclosed 	</a:t>
            </a:r>
            <a:r>
              <a:rPr lang="ru-RU" altLang="en-US">
                <a:solidFill>
                  <a:srgbClr val="FF0000"/>
                </a:solidFill>
              </a:rPr>
              <a:t>C 	waterproof </a:t>
            </a:r>
          </a:p>
          <a:p>
            <a:r>
              <a:rPr lang="ru-RU" altLang="en-US"/>
              <a:t>25.  	A 	clothed 	</a:t>
            </a:r>
            <a:r>
              <a:rPr lang="ru-RU" altLang="en-US">
                <a:solidFill>
                  <a:srgbClr val="FF0000"/>
                </a:solidFill>
              </a:rPr>
              <a:t>B 	dressed</a:t>
            </a:r>
            <a:r>
              <a:rPr lang="ru-RU" altLang="en-US"/>
              <a:t> 	C 	fitted </a:t>
            </a:r>
          </a:p>
        </p:txBody>
      </p:sp>
    </p:spTree>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TM10001105[[fn=Уголки]]</Template>
  <TotalTime>0</TotalTime>
  <Words>1328</Words>
  <Application>Microsoft Office PowerPoint</Application>
  <PresentationFormat>Широкоэкранный</PresentationFormat>
  <Paragraphs>278</Paragraphs>
  <Slides>15</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Arial Black</vt:lpstr>
      <vt:lpstr>Calibri</vt:lpstr>
      <vt:lpstr>Franklin Gothic Book</vt:lpstr>
      <vt:lpstr>Times New Roman</vt:lpstr>
      <vt:lpstr>Wingdings</vt:lpstr>
      <vt:lpstr>Уголки</vt:lpstr>
      <vt:lpstr>Разбор заданий школьного этапа всероссийской олимпиады школьников 2023-2024 УЧЕБНОГО ГОДА.</vt:lpstr>
      <vt:lpstr>Работа содержит 4 раздела. Максимальная сумма баллов : 71</vt:lpstr>
      <vt:lpstr>I. LISTENING. Аудирование</vt:lpstr>
      <vt:lpstr>LISTENING. Аудирование</vt:lpstr>
      <vt:lpstr>II. READING.Чтение</vt:lpstr>
      <vt:lpstr>II. READING.Чтение</vt:lpstr>
      <vt:lpstr>II. READING.Чтение</vt:lpstr>
      <vt:lpstr>III. USE OF ENGLISH.  Лексико-грамматический тест  </vt:lpstr>
      <vt:lpstr>III. USE OF ENGLISH.  Лексико-грамматический тест      Task 2   </vt:lpstr>
      <vt:lpstr>IV. WRITING. Письмо  </vt:lpstr>
      <vt:lpstr>IV. WRITING. Письмо  Критерии оценивания(10 баллов) </vt:lpstr>
      <vt:lpstr>IV. WRITING. Письмо    </vt:lpstr>
      <vt:lpstr>IV. WRITING. Письмо Критерии оценивания                      баллы </vt:lpstr>
      <vt:lpstr>IV. WRITING. Письмо Критерии оценивания                      баллы </vt:lpstr>
      <vt:lpstr>IV. WRITING. Письмо Критерии оценивания                      баллы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Разбор заданий школьного этапа всероссийской олимпиады школьников 2022-2023 УЧЕБНОГО ГОДА.</dc:title>
  <dc:creator>Lenovo</dc:creator>
  <cp:lastModifiedBy>Козлович Ольга Валентиновна</cp:lastModifiedBy>
  <cp:revision>33</cp:revision>
  <dcterms:created xsi:type="dcterms:W3CDTF">2022-09-21T18:17:00Z</dcterms:created>
  <dcterms:modified xsi:type="dcterms:W3CDTF">2023-09-18T01:52:56Z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D0E7EE6506A043A6886BD4D931C79710_13</vt:lpwstr>
  </property>
  <property fmtid="{D5CDD505-2E9C-101B-9397-08002B2CF9AE}" pid="3" name="KSOProductBuildVer">
    <vt:lpwstr>1049-12.2.0.13201</vt:lpwstr>
  </property>
</Properties>
</file>