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400800" y="6355080"/>
            <a:ext cx="2286000" cy="365760"/>
          </a:xfrm>
        </p:spPr>
        <p:txBody>
          <a:bodyPr/>
          <a:lstStyle>
            <a:lvl1pPr>
              <a:defRPr sz="1400"/>
            </a:lvl1pPr>
          </a:lstStyle>
          <a:p>
            <a:fld id="{5B106E36-FD25-4E2D-B0AA-010F637433A0}" type="datetimeFigureOut">
              <a:rPr lang="ru-RU" smtClean="0"/>
              <a:pPr/>
              <a:t>17.09.2023</a:t>
            </a:fld>
            <a:endParaRPr lang="ru-RU"/>
          </a:p>
        </p:txBody>
      </p:sp>
      <p:sp>
        <p:nvSpPr>
          <p:cNvPr id="17" name="Нижний колонтитул 16"/>
          <p:cNvSpPr>
            <a:spLocks noGrp="1"/>
          </p:cNvSpPr>
          <p:nvPr>
            <p:ph type="ftr" sz="quarter" idx="11"/>
          </p:nvPr>
        </p:nvSpPr>
        <p:spPr>
          <a:xfrm>
            <a:off x="2898648" y="6355080"/>
            <a:ext cx="3474720" cy="365760"/>
          </a:xfrm>
        </p:spPr>
        <p:txBody>
          <a:bodyPr/>
          <a:lstStyle/>
          <a:p>
            <a:endParaRPr lang="ru-RU"/>
          </a:p>
        </p:txBody>
      </p:sp>
      <p:sp>
        <p:nvSpPr>
          <p:cNvPr id="29" name="Номер слайда 28"/>
          <p:cNvSpPr>
            <a:spLocks noGrp="1"/>
          </p:cNvSpPr>
          <p:nvPr>
            <p:ph type="sldNum" sz="quarter" idx="12"/>
          </p:nvPr>
        </p:nvSpPr>
        <p:spPr>
          <a:xfrm>
            <a:off x="1216152" y="6355080"/>
            <a:ext cx="1219200" cy="365760"/>
          </a:xfrm>
        </p:spPr>
        <p:txBody>
          <a:bodyPr/>
          <a:lstStyle/>
          <a:p>
            <a:fld id="{725C68B6-61C2-468F-89AB-4B9F7531AA68}" type="slidenum">
              <a:rPr lang="ru-RU" smtClean="0"/>
              <a:pPr/>
              <a:t>‹#›</a:t>
            </a:fld>
            <a:endParaRPr lang="ru-RU"/>
          </a:p>
        </p:txBody>
      </p:sp>
      <p:sp>
        <p:nvSpPr>
          <p:cNvPr id="21" name="Прямоугольник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Прямоугольник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Прямоугольник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7" name="Прямая соединительная линия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Равнобедренный треугольник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ая соединительная линия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457200" y="1219200"/>
            <a:ext cx="8229600"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6400800" y="6355080"/>
            <a:ext cx="2286000" cy="365760"/>
          </a:xfrm>
        </p:spPr>
        <p:txBody>
          <a:bodyPr/>
          <a:lstStyle/>
          <a:p>
            <a:fld id="{5B106E36-FD25-4E2D-B0AA-010F637433A0}" type="datetimeFigureOut">
              <a:rPr lang="ru-RU" smtClean="0"/>
              <a:pPr/>
              <a:t>17.09.2023</a:t>
            </a:fld>
            <a:endParaRPr lang="ru-RU"/>
          </a:p>
        </p:txBody>
      </p:sp>
      <p:sp>
        <p:nvSpPr>
          <p:cNvPr id="5" name="Нижний колонтитул 4"/>
          <p:cNvSpPr>
            <a:spLocks noGrp="1"/>
          </p:cNvSpPr>
          <p:nvPr>
            <p:ph type="ftr" sz="quarter" idx="11"/>
          </p:nvPr>
        </p:nvSpPr>
        <p:spPr>
          <a:xfrm>
            <a:off x="2898648" y="6355080"/>
            <a:ext cx="3474720" cy="365760"/>
          </a:xfrm>
        </p:spPr>
        <p:txBody>
          <a:bodyPr/>
          <a:lstStyle/>
          <a:p>
            <a:endParaRPr lang="ru-RU"/>
          </a:p>
        </p:txBody>
      </p:sp>
      <p:sp>
        <p:nvSpPr>
          <p:cNvPr id="6" name="Номер слайда 5"/>
          <p:cNvSpPr>
            <a:spLocks noGrp="1"/>
          </p:cNvSpPr>
          <p:nvPr>
            <p:ph type="sldNum" sz="quarter" idx="12"/>
          </p:nvPr>
        </p:nvSpPr>
        <p:spPr>
          <a:xfrm>
            <a:off x="1069848" y="6355080"/>
            <a:ext cx="1520952" cy="365760"/>
          </a:xfrm>
        </p:spPr>
        <p:txBody>
          <a:bodyPr/>
          <a:lstStyle/>
          <a:p>
            <a:fld id="{725C68B6-61C2-468F-89AB-4B9F7531AA68}" type="slidenum">
              <a:rPr lang="ru-RU" smtClean="0"/>
              <a:pPr/>
              <a:t>‹#›</a:t>
            </a:fld>
            <a:endParaRPr lang="ru-RU"/>
          </a:p>
        </p:txBody>
      </p:sp>
      <p:sp>
        <p:nvSpPr>
          <p:cNvPr id="7" name="Прямоугольник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219200"/>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632198" y="1216152"/>
            <a:ext cx="4041648" cy="493776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648200" y="2133600"/>
            <a:ext cx="4038600" cy="4038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8229600" cy="914400"/>
          </a:xfrm>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
        <p:nvSpPr>
          <p:cNvPr id="5" name="Прямая соединительная линия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Равнобедренный треугольник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ая соединительная линия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Содержимое 11"/>
          <p:cNvSpPr>
            <a:spLocks noGrp="1"/>
          </p:cNvSpPr>
          <p:nvPr>
            <p:ph sz="quarter" idx="1"/>
          </p:nvPr>
        </p:nvSpPr>
        <p:spPr>
          <a:xfrm>
            <a:off x="304800" y="304800"/>
            <a:ext cx="57150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17.09.2023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Равнобедренный треугольник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152400"/>
            <a:ext cx="8229600" cy="990600"/>
          </a:xfrm>
          <a:prstGeom prst="rect">
            <a:avLst/>
          </a:prstGeom>
        </p:spPr>
        <p:txBody>
          <a:bodyPr vert="horz" anchor="b" anchorCtr="0">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106E36-FD25-4E2D-B0AA-010F637433A0}" type="datetimeFigureOut">
              <a:rPr lang="ru-RU" smtClean="0"/>
              <a:pPr/>
              <a:t>17.09.2023</a:t>
            </a:fld>
            <a:endParaRPr lang="ru-RU"/>
          </a:p>
        </p:txBody>
      </p:sp>
      <p:sp>
        <p:nvSpPr>
          <p:cNvPr id="3" name="Нижний колонтитул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ru-RU"/>
          </a:p>
        </p:txBody>
      </p:sp>
      <p:sp>
        <p:nvSpPr>
          <p:cNvPr id="23" name="Номер слайда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725C68B6-61C2-468F-89AB-4B9F7531AA68}" type="slidenum">
              <a:rPr lang="ru-RU" smtClean="0"/>
              <a:pPr/>
              <a:t>‹#›</a:t>
            </a:fld>
            <a:endParaRPr lang="ru-RU"/>
          </a:p>
        </p:txBody>
      </p:sp>
      <p:sp>
        <p:nvSpPr>
          <p:cNvPr id="28" name="Прямая соединительная линия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Прямая соединительная линия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Равнобедренный треугольник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19200" y="1643050"/>
            <a:ext cx="6858000" cy="3233750"/>
          </a:xfrm>
        </p:spPr>
        <p:txBody>
          <a:bodyPr>
            <a:normAutofit/>
          </a:bodyPr>
          <a:lstStyle/>
          <a:p>
            <a:pPr algn="ctr"/>
            <a:r>
              <a:rPr lang="ru-RU" dirty="0" smtClean="0"/>
              <a:t>Всероссийская олимпиада школьников по английскому языку.</a:t>
            </a:r>
            <a:br>
              <a:rPr lang="ru-RU" dirty="0" smtClean="0"/>
            </a:br>
            <a:r>
              <a:rPr lang="ru-RU" dirty="0" smtClean="0"/>
              <a:t>Школьный этап</a:t>
            </a:r>
            <a:endParaRPr lang="ru-RU" dirty="0"/>
          </a:p>
        </p:txBody>
      </p:sp>
      <p:sp>
        <p:nvSpPr>
          <p:cNvPr id="3" name="Подзаголовок 2"/>
          <p:cNvSpPr>
            <a:spLocks noGrp="1"/>
          </p:cNvSpPr>
          <p:nvPr>
            <p:ph type="subTitle" idx="1"/>
          </p:nvPr>
        </p:nvSpPr>
        <p:spPr/>
        <p:txBody>
          <a:bodyPr/>
          <a:lstStyle/>
          <a:p>
            <a:r>
              <a:rPr lang="ru-RU" dirty="0" smtClean="0"/>
              <a:t>Разбор заданий 5-6 класс</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1600200"/>
          <a:ext cx="8229600" cy="1761363"/>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lgn="l">
                        <a:lnSpc>
                          <a:spcPct val="107000"/>
                        </a:lnSpc>
                      </a:pPr>
                      <a:r>
                        <a:rPr lang="ru-RU" sz="1200" b="1" dirty="0">
                          <a:latin typeface="Calibri"/>
                          <a:ea typeface="Times New Roman"/>
                          <a:cs typeface="Times New Roman"/>
                        </a:rPr>
                        <a:t>К4</a:t>
                      </a:r>
                      <a:endParaRPr lang="ru-RU" sz="1100" dirty="0">
                        <a:latin typeface="Calibri"/>
                        <a:ea typeface="Times New Roman"/>
                        <a:cs typeface="Times New Roman"/>
                      </a:endParaRPr>
                    </a:p>
                  </a:txBody>
                  <a:tcPr marL="68580" marR="68580" marT="0" marB="0"/>
                </a:tc>
                <a:tc>
                  <a:txBody>
                    <a:bodyPr/>
                    <a:lstStyle/>
                    <a:p>
                      <a:pPr algn="l">
                        <a:lnSpc>
                          <a:spcPct val="107000"/>
                        </a:lnSpc>
                      </a:pPr>
                      <a:r>
                        <a:rPr lang="ru-RU" sz="1200" b="1" dirty="0">
                          <a:latin typeface="Calibri"/>
                          <a:ea typeface="Times New Roman"/>
                          <a:cs typeface="Times New Roman"/>
                        </a:rPr>
                        <a:t>Орфография и пунктуация</a:t>
                      </a:r>
                      <a:endParaRPr lang="ru-RU" sz="1100" dirty="0">
                        <a:latin typeface="Calibri"/>
                        <a:ea typeface="Times New Roman"/>
                        <a:cs typeface="Times New Roman"/>
                      </a:endParaRPr>
                    </a:p>
                  </a:txBody>
                  <a:tcPr marL="68580" marR="68580" marT="0" marB="0"/>
                </a:tc>
                <a:tc>
                  <a:txBody>
                    <a:bodyPr/>
                    <a:lstStyle/>
                    <a:p>
                      <a:pPr algn="l">
                        <a:lnSpc>
                          <a:spcPct val="107000"/>
                        </a:lnSpc>
                      </a:pPr>
                      <a:endParaRPr lang="ru-RU" sz="1200" dirty="0">
                        <a:latin typeface="Calibri"/>
                        <a:ea typeface="Times New Roman"/>
                        <a:cs typeface="Times New Roman"/>
                      </a:endParaRPr>
                    </a:p>
                  </a:txBody>
                  <a:tcPr marL="68580" marR="68580" marT="0" marB="0"/>
                </a:tc>
                <a:tc>
                  <a:txBody>
                    <a:bodyPr/>
                    <a:lstStyle/>
                    <a:p>
                      <a:pPr algn="l">
                        <a:lnSpc>
                          <a:spcPct val="107000"/>
                        </a:lnSpc>
                      </a:pPr>
                      <a:r>
                        <a:rPr lang="ru-RU" sz="1200" dirty="0">
                          <a:latin typeface="Calibri"/>
                          <a:ea typeface="Times New Roman"/>
                          <a:cs typeface="Times New Roman"/>
                        </a:rPr>
                        <a:t>Орфографические и пунктуационные ошиб­ки практически отсутствуют (допускаются 1-2 ошибки)</a:t>
                      </a:r>
                      <a:endParaRPr lang="ru-RU" sz="1100" dirty="0">
                        <a:latin typeface="Calibri"/>
                        <a:ea typeface="Times New Roman"/>
                        <a:cs typeface="Times New Roman"/>
                      </a:endParaRPr>
                    </a:p>
                  </a:txBody>
                  <a:tcPr marL="68580" marR="68580" marT="0" marB="0"/>
                </a:tc>
                <a:tc>
                  <a:txBody>
                    <a:bodyPr/>
                    <a:lstStyle/>
                    <a:p>
                      <a:pPr algn="l">
                        <a:lnSpc>
                          <a:spcPct val="107000"/>
                        </a:lnSpc>
                      </a:pPr>
                      <a:r>
                        <a:rPr lang="ru-RU" sz="1200" dirty="0">
                          <a:latin typeface="Calibri"/>
                          <a:ea typeface="Times New Roman"/>
                          <a:cs typeface="Times New Roman"/>
                        </a:rPr>
                        <a:t>Допущенные орфографические и пунктуационные ошиб­ки не затрудняют пони­ма­ние (допускаются 3-4 ошибки)</a:t>
                      </a:r>
                      <a:endParaRPr lang="ru-RU" sz="1100" dirty="0">
                        <a:latin typeface="Calibri"/>
                        <a:ea typeface="Times New Roman"/>
                        <a:cs typeface="Times New Roman"/>
                      </a:endParaRPr>
                    </a:p>
                  </a:txBody>
                  <a:tcPr marL="68580" marR="68580" marT="0" marB="0"/>
                </a:tc>
                <a:tc>
                  <a:txBody>
                    <a:bodyPr/>
                    <a:lstStyle/>
                    <a:p>
                      <a:pPr algn="l">
                        <a:lnSpc>
                          <a:spcPct val="107000"/>
                        </a:lnSpc>
                      </a:pPr>
                      <a:r>
                        <a:rPr lang="ru-RU" sz="1200" dirty="0">
                          <a:latin typeface="Calibri"/>
                          <a:ea typeface="Times New Roman"/>
                          <a:cs typeface="Times New Roman"/>
                        </a:rPr>
                        <a:t>Допущены много­чис­ленные орфогра­фи­чес­кие ошибки и </a:t>
                      </a:r>
                      <a:br>
                        <a:rPr lang="ru-RU" sz="1200" dirty="0">
                          <a:latin typeface="Calibri"/>
                          <a:ea typeface="Times New Roman"/>
                          <a:cs typeface="Times New Roman"/>
                        </a:rPr>
                      </a:br>
                      <a:r>
                        <a:rPr lang="ru-RU" sz="1200" dirty="0">
                          <a:latin typeface="Calibri"/>
                          <a:ea typeface="Times New Roman"/>
                          <a:cs typeface="Times New Roman"/>
                        </a:rPr>
                        <a:t>пунктуационные ошибки (5 и более)</a:t>
                      </a:r>
                      <a:endParaRPr lang="ru-RU" sz="11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Part 1. LISTENING</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a:bodyPr>
          <a:lstStyle/>
          <a:p>
            <a:pPr>
              <a:buNone/>
            </a:pPr>
            <a:r>
              <a:rPr lang="en-US" sz="1800" dirty="0" smtClean="0">
                <a:latin typeface="Times New Roman" pitchFamily="18" charset="0"/>
                <a:cs typeface="Times New Roman" pitchFamily="18" charset="0"/>
              </a:rPr>
              <a:t>Time: 10 minutes </a:t>
            </a:r>
            <a:endParaRPr lang="ru-RU"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Maximum points – 4</a:t>
            </a:r>
            <a:endParaRPr lang="ru-RU" sz="1800" dirty="0" smtClean="0">
              <a:latin typeface="Times New Roman" pitchFamily="18" charset="0"/>
              <a:cs typeface="Times New Roman" pitchFamily="18" charset="0"/>
            </a:endParaRPr>
          </a:p>
          <a:p>
            <a:pPr>
              <a:buNone/>
            </a:pPr>
            <a:r>
              <a:rPr lang="en-US" sz="1800" i="1" dirty="0" smtClean="0">
                <a:latin typeface="Times New Roman" pitchFamily="18" charset="0"/>
                <a:cs typeface="Times New Roman" pitchFamily="18" charset="0"/>
              </a:rPr>
              <a:t>Listen to the text. Then put four tales in the order that they are mentioned in the text. There is one extra fairy tale, which is not mentioned in the text.</a:t>
            </a:r>
          </a:p>
          <a:p>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428596" y="3500438"/>
          <a:ext cx="8001056" cy="2494209"/>
        </p:xfrm>
        <a:graphic>
          <a:graphicData uri="http://schemas.openxmlformats.org/drawingml/2006/table">
            <a:tbl>
              <a:tblPr firstRow="1" bandRow="1">
                <a:tableStyleId>{5C22544A-7EE6-4342-B048-85BDC9FD1C3A}</a:tableStyleId>
              </a:tblPr>
              <a:tblGrid>
                <a:gridCol w="2801692"/>
                <a:gridCol w="5199364"/>
              </a:tblGrid>
              <a:tr h="685973">
                <a:tc>
                  <a:txBody>
                    <a:bodyPr/>
                    <a:lstStyle/>
                    <a:p>
                      <a:r>
                        <a:rPr lang="en-US" dirty="0" smtClean="0">
                          <a:latin typeface="Times New Roman" pitchFamily="18" charset="0"/>
                          <a:cs typeface="Times New Roman" pitchFamily="18" charset="0"/>
                        </a:rPr>
                        <a:t>1b)</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a)The Frog Princess</a:t>
                      </a:r>
                      <a:endParaRPr lang="ru-RU" dirty="0">
                        <a:latin typeface="Times New Roman" pitchFamily="18" charset="0"/>
                        <a:cs typeface="Times New Roman" pitchFamily="18" charset="0"/>
                      </a:endParaRPr>
                    </a:p>
                  </a:txBody>
                  <a:tcPr/>
                </a:tc>
              </a:tr>
              <a:tr h="248737">
                <a:tc>
                  <a:txBody>
                    <a:bodyPr/>
                    <a:lstStyle/>
                    <a:p>
                      <a:r>
                        <a:rPr lang="en-US" dirty="0" smtClean="0">
                          <a:latin typeface="Times New Roman" pitchFamily="18" charset="0"/>
                          <a:cs typeface="Times New Roman" pitchFamily="18" charset="0"/>
                        </a:rPr>
                        <a:t>2 a)</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b)Ivan the Fool and the Magic Pony</a:t>
                      </a:r>
                      <a:endParaRPr lang="ru-RU" dirty="0">
                        <a:latin typeface="Times New Roman" pitchFamily="18" charset="0"/>
                        <a:cs typeface="Times New Roman" pitchFamily="18" charset="0"/>
                      </a:endParaRPr>
                    </a:p>
                  </a:txBody>
                  <a:tcPr/>
                </a:tc>
              </a:tr>
              <a:tr h="248737">
                <a:tc>
                  <a:txBody>
                    <a:bodyPr/>
                    <a:lstStyle/>
                    <a:p>
                      <a:r>
                        <a:rPr lang="en-US" dirty="0" smtClean="0">
                          <a:latin typeface="Times New Roman" pitchFamily="18" charset="0"/>
                          <a:cs typeface="Times New Roman" pitchFamily="18" charset="0"/>
                        </a:rPr>
                        <a:t>3 f)</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c)</a:t>
                      </a:r>
                      <a:r>
                        <a:rPr lang="en-US" dirty="0" err="1" smtClean="0">
                          <a:latin typeface="Times New Roman" pitchFamily="18" charset="0"/>
                          <a:cs typeface="Times New Roman" pitchFamily="18" charset="0"/>
                        </a:rPr>
                        <a:t>Kolobok</a:t>
                      </a:r>
                      <a:r>
                        <a:rPr lang="en-US" dirty="0" smtClean="0">
                          <a:latin typeface="Times New Roman" pitchFamily="18" charset="0"/>
                          <a:cs typeface="Times New Roman" pitchFamily="18" charset="0"/>
                        </a:rPr>
                        <a:t> (The Gingerbread Man)</a:t>
                      </a:r>
                      <a:endParaRPr lang="ru-RU" dirty="0">
                        <a:latin typeface="Times New Roman" pitchFamily="18" charset="0"/>
                        <a:cs typeface="Times New Roman" pitchFamily="18" charset="0"/>
                      </a:endParaRPr>
                    </a:p>
                  </a:txBody>
                  <a:tcPr/>
                </a:tc>
              </a:tr>
              <a:tr h="248737">
                <a:tc>
                  <a:txBody>
                    <a:bodyPr/>
                    <a:lstStyle/>
                    <a:p>
                      <a:r>
                        <a:rPr lang="en-US" dirty="0" smtClean="0">
                          <a:latin typeface="Times New Roman" pitchFamily="18" charset="0"/>
                          <a:cs typeface="Times New Roman" pitchFamily="18" charset="0"/>
                        </a:rPr>
                        <a:t>4 c)</a:t>
                      </a:r>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d)The Cat and the Rooster</a:t>
                      </a:r>
                      <a:endParaRPr lang="ru-RU" dirty="0">
                        <a:latin typeface="Times New Roman" pitchFamily="18" charset="0"/>
                        <a:cs typeface="Times New Roman" pitchFamily="18" charset="0"/>
                      </a:endParaRPr>
                    </a:p>
                  </a:txBody>
                  <a:tcPr/>
                </a:tc>
              </a:tr>
              <a:tr h="710956">
                <a:tc>
                  <a:txBody>
                    <a:bodyPr/>
                    <a:lstStyle/>
                    <a:p>
                      <a:endParaRPr lang="ru-RU"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Times New Roman" pitchFamily="18" charset="0"/>
                          <a:cs typeface="Times New Roman" pitchFamily="18" charset="0"/>
                        </a:rPr>
                        <a:t>e)</a:t>
                      </a:r>
                      <a:r>
                        <a:rPr lang="en-US" dirty="0" err="1" smtClean="0">
                          <a:latin typeface="Times New Roman" pitchFamily="18" charset="0"/>
                          <a:cs typeface="Times New Roman" pitchFamily="18" charset="0"/>
                        </a:rPr>
                        <a:t>Teremok</a:t>
                      </a:r>
                      <a:r>
                        <a:rPr lang="en-US" dirty="0" smtClean="0">
                          <a:latin typeface="Times New Roman" pitchFamily="18" charset="0"/>
                          <a:cs typeface="Times New Roman" pitchFamily="18" charset="0"/>
                        </a:rPr>
                        <a:t> (The Fly’s Castle)</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Russian Fairy Tales</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77500" lnSpcReduction="20000"/>
          </a:bodyPr>
          <a:lstStyle/>
          <a:p>
            <a:pPr>
              <a:buNone/>
            </a:pPr>
            <a:r>
              <a:rPr lang="en-US" b="1" dirty="0" smtClean="0"/>
              <a:t> </a:t>
            </a:r>
            <a:endParaRPr lang="ru-RU" dirty="0" smtClean="0"/>
          </a:p>
          <a:p>
            <a:pPr>
              <a:buNone/>
            </a:pPr>
            <a:r>
              <a:rPr lang="en-US" dirty="0" smtClean="0">
                <a:latin typeface="Times New Roman" pitchFamily="18" charset="0"/>
                <a:cs typeface="Times New Roman" pitchFamily="18" charset="0"/>
              </a:rPr>
              <a:t>     Russian fairy tales are some of the oldest and richest in the world. Russian children love them. Almost all of them have a happy ending and the good characters win over the bad ones.</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Most tales are about people. Baba </a:t>
            </a:r>
            <a:r>
              <a:rPr lang="en-US" dirty="0" err="1" smtClean="0">
                <a:latin typeface="Times New Roman" pitchFamily="18" charset="0"/>
                <a:cs typeface="Times New Roman" pitchFamily="18" charset="0"/>
              </a:rPr>
              <a:t>Yaga</a:t>
            </a:r>
            <a:r>
              <a:rPr lang="en-US" dirty="0" smtClean="0">
                <a:latin typeface="Times New Roman" pitchFamily="18" charset="0"/>
                <a:cs typeface="Times New Roman" pitchFamily="18" charset="0"/>
              </a:rPr>
              <a:t> is a bad witch. She is an old woman who is very thin and has a blue nose. Baba </a:t>
            </a:r>
            <a:r>
              <a:rPr lang="en-US" dirty="0" err="1" smtClean="0">
                <a:latin typeface="Times New Roman" pitchFamily="18" charset="0"/>
                <a:cs typeface="Times New Roman" pitchFamily="18" charset="0"/>
              </a:rPr>
              <a:t>Yaga</a:t>
            </a:r>
            <a:r>
              <a:rPr lang="en-US" dirty="0" smtClean="0">
                <a:latin typeface="Times New Roman" pitchFamily="18" charset="0"/>
                <a:cs typeface="Times New Roman" pitchFamily="18" charset="0"/>
              </a:rPr>
              <a:t> eats people, but she also helps those who help her. Another famous character is Ivan the Fool. Ivan is not lucky and people think he is silly. In the story </a:t>
            </a:r>
            <a:r>
              <a:rPr lang="en-US" b="1" i="1" u="sng" dirty="0" smtClean="0">
                <a:latin typeface="Times New Roman" pitchFamily="18" charset="0"/>
                <a:cs typeface="Times New Roman" pitchFamily="18" charset="0"/>
              </a:rPr>
              <a:t>Ivan The Fool and The Magic Pony</a:t>
            </a:r>
            <a:r>
              <a:rPr lang="en-US"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Ivan gets a magic horse that makes his life better. At the end of the story Ivan becomes a tsar! Another famous story is </a:t>
            </a:r>
            <a:r>
              <a:rPr lang="en-US" b="1" i="1" u="sng" dirty="0" smtClean="0">
                <a:latin typeface="Times New Roman" pitchFamily="18" charset="0"/>
                <a:cs typeface="Times New Roman" pitchFamily="18" charset="0"/>
              </a:rPr>
              <a:t>The Frog Princess</a:t>
            </a:r>
            <a:r>
              <a:rPr lang="en-US" dirty="0" smtClean="0">
                <a:latin typeface="Times New Roman" pitchFamily="18" charset="0"/>
                <a:cs typeface="Times New Roman" pitchFamily="18" charset="0"/>
              </a:rPr>
              <a:t>, where a frog becomes a beautiful princess and marries a prince.</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Some fairy tales are about animals or objects. </a:t>
            </a:r>
            <a:r>
              <a:rPr lang="en-US" b="1" i="1" u="sng" dirty="0" err="1" smtClean="0">
                <a:latin typeface="Times New Roman" pitchFamily="18" charset="0"/>
                <a:cs typeface="Times New Roman" pitchFamily="18" charset="0"/>
              </a:rPr>
              <a:t>Teremok</a:t>
            </a:r>
            <a:r>
              <a:rPr lang="en-US" b="1" i="1" u="sng" dirty="0" smtClean="0">
                <a:latin typeface="Times New Roman" pitchFamily="18" charset="0"/>
                <a:cs typeface="Times New Roman" pitchFamily="18" charset="0"/>
              </a:rPr>
              <a:t> – The Fly’s Castle </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about a lot of animals who build a small house and live there together. </a:t>
            </a:r>
            <a:r>
              <a:rPr lang="en-US" b="1" i="1" u="sng" dirty="0" err="1" smtClean="0">
                <a:latin typeface="Times New Roman" pitchFamily="18" charset="0"/>
                <a:cs typeface="Times New Roman" pitchFamily="18" charset="0"/>
              </a:rPr>
              <a:t>Kolobok</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the story of a cake that comes to life and goes out into the world to have adventures. The story is called </a:t>
            </a:r>
            <a:r>
              <a:rPr lang="en-US" i="1" dirty="0" smtClean="0">
                <a:latin typeface="Times New Roman" pitchFamily="18" charset="0"/>
                <a:cs typeface="Times New Roman" pitchFamily="18" charset="0"/>
              </a:rPr>
              <a:t>The Gingerbread Man </a:t>
            </a:r>
            <a:r>
              <a:rPr lang="en-US" dirty="0" smtClean="0">
                <a:latin typeface="Times New Roman" pitchFamily="18" charset="0"/>
                <a:cs typeface="Times New Roman" pitchFamily="18" charset="0"/>
              </a:rPr>
              <a:t>in English.</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Russian fairy tales have many different and interesting characters. What is your </a:t>
            </a:r>
            <a:r>
              <a:rPr lang="en-US" dirty="0" err="1" smtClean="0">
                <a:latin typeface="Times New Roman" pitchFamily="18" charset="0"/>
                <a:cs typeface="Times New Roman" pitchFamily="18" charset="0"/>
              </a:rPr>
              <a:t>favourite</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1214446"/>
          </a:xfrm>
        </p:spPr>
        <p:txBody>
          <a:bodyPr>
            <a:normAutofit fontScale="90000"/>
          </a:bodyPr>
          <a:lstStyle/>
          <a:p>
            <a:r>
              <a:rPr lang="ru-RU" b="1" dirty="0" smtClean="0"/>
              <a:t/>
            </a:r>
            <a:br>
              <a:rPr lang="ru-RU" b="1" dirty="0" smtClean="0"/>
            </a:br>
            <a:r>
              <a:rPr lang="en-US" b="1" dirty="0" smtClean="0"/>
              <a:t> Reading </a:t>
            </a:r>
            <a:r>
              <a:rPr lang="en-US" sz="1800" b="1" dirty="0" smtClean="0"/>
              <a:t>Time: 20minutes Maximum points- 11</a:t>
            </a:r>
            <a:r>
              <a:rPr lang="ru-RU" dirty="0" smtClean="0"/>
              <a:t/>
            </a:r>
            <a:br>
              <a:rPr lang="ru-RU" dirty="0" smtClean="0"/>
            </a:br>
            <a:endParaRPr lang="ru-RU" dirty="0"/>
          </a:p>
        </p:txBody>
      </p:sp>
      <p:sp>
        <p:nvSpPr>
          <p:cNvPr id="3" name="Содержимое 2"/>
          <p:cNvSpPr>
            <a:spLocks noGrp="1"/>
          </p:cNvSpPr>
          <p:nvPr>
            <p:ph sz="quarter" idx="1"/>
          </p:nvPr>
        </p:nvSpPr>
        <p:spPr>
          <a:xfrm>
            <a:off x="457200" y="1219200"/>
            <a:ext cx="8229600" cy="5353072"/>
          </a:xfrm>
        </p:spPr>
        <p:txBody>
          <a:bodyPr>
            <a:normAutofit fontScale="25000" lnSpcReduction="20000"/>
          </a:bodyPr>
          <a:lstStyle/>
          <a:p>
            <a:pPr>
              <a:buNone/>
            </a:pPr>
            <a:r>
              <a:rPr lang="en-US" sz="4800" b="1" dirty="0" smtClean="0">
                <a:latin typeface="Times New Roman" pitchFamily="18" charset="0"/>
                <a:cs typeface="Times New Roman" pitchFamily="18" charset="0"/>
              </a:rPr>
              <a:t>Task1</a:t>
            </a:r>
            <a:endParaRPr lang="ru-RU" sz="4800" dirty="0" smtClean="0">
              <a:latin typeface="Times New Roman" pitchFamily="18" charset="0"/>
              <a:cs typeface="Times New Roman" pitchFamily="18" charset="0"/>
            </a:endParaRPr>
          </a:p>
          <a:p>
            <a:pPr>
              <a:buNone/>
            </a:pPr>
            <a:r>
              <a:rPr lang="en-US" sz="4800" i="1" dirty="0" smtClean="0">
                <a:latin typeface="Times New Roman" pitchFamily="18" charset="0"/>
                <a:cs typeface="Times New Roman" pitchFamily="18" charset="0"/>
              </a:rPr>
              <a:t> Read the text and complete the gaps </a:t>
            </a:r>
            <a:r>
              <a:rPr lang="en-US" sz="4800" b="1" i="1" dirty="0" smtClean="0">
                <a:latin typeface="Times New Roman" pitchFamily="18" charset="0"/>
                <a:cs typeface="Times New Roman" pitchFamily="18" charset="0"/>
              </a:rPr>
              <a:t>5–10 </a:t>
            </a:r>
            <a:r>
              <a:rPr lang="en-US" sz="4800" i="1" dirty="0" smtClean="0">
                <a:latin typeface="Times New Roman" pitchFamily="18" charset="0"/>
                <a:cs typeface="Times New Roman" pitchFamily="18" charset="0"/>
              </a:rPr>
              <a:t>with phrases </a:t>
            </a:r>
            <a:r>
              <a:rPr lang="en-US" sz="4800" b="1" i="1" dirty="0" smtClean="0">
                <a:latin typeface="Times New Roman" pitchFamily="18" charset="0"/>
                <a:cs typeface="Times New Roman" pitchFamily="18" charset="0"/>
              </a:rPr>
              <a:t>a–f</a:t>
            </a:r>
            <a:r>
              <a:rPr lang="en-US" sz="4800" i="1" dirty="0" smtClean="0">
                <a:latin typeface="Times New Roman" pitchFamily="18" charset="0"/>
                <a:cs typeface="Times New Roman" pitchFamily="18" charset="0"/>
              </a:rPr>
              <a:t>.</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a) goodbye to the old year</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b)to take more exercise</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c)of the Roman New Year</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d) and look forward to the future</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e) and at different time of the year</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f) bread, money and coal</a:t>
            </a:r>
            <a:endParaRPr lang="ru-RU" sz="4800" dirty="0" smtClean="0">
              <a:latin typeface="Times New Roman" pitchFamily="18" charset="0"/>
              <a:cs typeface="Times New Roman" pitchFamily="18" charset="0"/>
            </a:endParaRPr>
          </a:p>
          <a:p>
            <a:pPr>
              <a:buNone/>
            </a:pPr>
            <a:r>
              <a:rPr lang="en-US" sz="4800" dirty="0" smtClean="0">
                <a:latin typeface="Times New Roman" pitchFamily="18" charset="0"/>
                <a:cs typeface="Times New Roman" pitchFamily="18" charset="0"/>
              </a:rPr>
              <a:t> </a:t>
            </a:r>
            <a:endParaRPr lang="ru-RU" sz="4800" dirty="0" smtClean="0">
              <a:latin typeface="Times New Roman" pitchFamily="18" charset="0"/>
              <a:cs typeface="Times New Roman" pitchFamily="18" charset="0"/>
            </a:endParaRPr>
          </a:p>
          <a:p>
            <a:pPr>
              <a:buNone/>
            </a:pPr>
            <a:r>
              <a:rPr lang="en-US" sz="4800" b="1" dirty="0" smtClean="0">
                <a:latin typeface="Times New Roman" pitchFamily="18" charset="0"/>
                <a:cs typeface="Times New Roman" pitchFamily="18" charset="0"/>
              </a:rPr>
              <a:t>New     Year    celebration</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         Different   countries   celebrate   New     Year     in     different     ways </a:t>
            </a:r>
            <a:r>
              <a:rPr lang="en-US" sz="4800" b="1" dirty="0" smtClean="0">
                <a:latin typeface="Times New Roman" pitchFamily="18" charset="0"/>
                <a:cs typeface="Times New Roman" pitchFamily="18" charset="0"/>
              </a:rPr>
              <a:t>(5)</a:t>
            </a:r>
            <a:r>
              <a:rPr lang="en-US" sz="4800"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e) </a:t>
            </a:r>
            <a:r>
              <a:rPr lang="en-US" sz="4800" b="1" u="sng" dirty="0" smtClean="0">
                <a:latin typeface="Times New Roman" pitchFamily="18" charset="0"/>
                <a:cs typeface="Times New Roman" pitchFamily="18" charset="0"/>
              </a:rPr>
              <a:t>and at different time of the year</a:t>
            </a:r>
            <a:endParaRPr lang="ru-RU" sz="4800" b="1" u="sng" dirty="0" smtClean="0">
              <a:latin typeface="Times New Roman" pitchFamily="18" charset="0"/>
              <a:cs typeface="Times New Roman" pitchFamily="18" charset="0"/>
            </a:endParaRPr>
          </a:p>
          <a:p>
            <a:pPr lvl="0">
              <a:buNone/>
            </a:pPr>
            <a:r>
              <a:rPr lang="en-US" sz="4800" u="sng" dirty="0" smtClean="0">
                <a:latin typeface="Times New Roman" pitchFamily="18" charset="0"/>
                <a:cs typeface="Times New Roman" pitchFamily="18" charset="0"/>
              </a:rPr>
              <a:t>.</a:t>
            </a:r>
            <a:r>
              <a:rPr lang="en-US" sz="4800" dirty="0" smtClean="0">
                <a:latin typeface="Times New Roman" pitchFamily="18" charset="0"/>
                <a:cs typeface="Times New Roman" pitchFamily="18" charset="0"/>
              </a:rPr>
              <a:t>        The Chinese New Year is in the late January or February, the New Year in Israel is in autumn, and most Indian people celebrate New Year in spring. But in many parts of the world, 1 January is New Year’s Day. This is the original date </a:t>
            </a:r>
            <a:r>
              <a:rPr lang="en-US" sz="4800" b="1" dirty="0" smtClean="0">
                <a:latin typeface="Times New Roman" pitchFamily="18" charset="0"/>
                <a:cs typeface="Times New Roman" pitchFamily="18" charset="0"/>
              </a:rPr>
              <a:t>(6) </a:t>
            </a:r>
            <a:r>
              <a:rPr lang="en-US" sz="4800" b="1" u="sng" dirty="0" smtClean="0">
                <a:latin typeface="Times New Roman" pitchFamily="18" charset="0"/>
                <a:cs typeface="Times New Roman" pitchFamily="18" charset="0"/>
              </a:rPr>
              <a:t>c)of the Roman New Year</a:t>
            </a:r>
            <a:endParaRPr lang="ru-RU" sz="4800" b="1" u="sng" dirty="0" smtClean="0">
              <a:latin typeface="Times New Roman" pitchFamily="18" charset="0"/>
              <a:cs typeface="Times New Roman" pitchFamily="18" charset="0"/>
            </a:endParaRPr>
          </a:p>
          <a:p>
            <a:pPr>
              <a:buNone/>
            </a:pPr>
            <a:r>
              <a:rPr lang="en-US" sz="4800" dirty="0" smtClean="0">
                <a:latin typeface="Times New Roman" pitchFamily="18" charset="0"/>
                <a:cs typeface="Times New Roman" pitchFamily="18" charset="0"/>
              </a:rPr>
              <a:t>          We know the New Year starts on 1ofJanuaryinmany countries, but it starts at different times because of international time zones; for example, the New Year in Australia starts ten hours earlier than in Britain.</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          People all over the world have parties on 31 of December, New Year’s Eve. At midnight, they hold hands and sing Auld Lang </a:t>
            </a:r>
            <a:r>
              <a:rPr lang="en-US" sz="4800" dirty="0" err="1" smtClean="0">
                <a:latin typeface="Times New Roman" pitchFamily="18" charset="0"/>
                <a:cs typeface="Times New Roman" pitchFamily="18" charset="0"/>
              </a:rPr>
              <a:t>Syne</a:t>
            </a:r>
            <a:r>
              <a:rPr lang="en-US" sz="4800" dirty="0" smtClean="0">
                <a:latin typeface="Times New Roman" pitchFamily="18" charset="0"/>
                <a:cs typeface="Times New Roman" pitchFamily="18" charset="0"/>
              </a:rPr>
              <a:t>.  The famous song, by the Scottish poet, Robert Burns, says we should remember the past  </a:t>
            </a:r>
            <a:r>
              <a:rPr lang="en-US" sz="4800" b="1" dirty="0" smtClean="0">
                <a:latin typeface="Times New Roman" pitchFamily="18" charset="0"/>
                <a:cs typeface="Times New Roman" pitchFamily="18" charset="0"/>
              </a:rPr>
              <a:t>(7</a:t>
            </a:r>
            <a:r>
              <a:rPr lang="en-US" sz="4800" b="1" u="sng" dirty="0" smtClean="0">
                <a:latin typeface="Times New Roman" pitchFamily="18" charset="0"/>
                <a:cs typeface="Times New Roman" pitchFamily="18" charset="0"/>
              </a:rPr>
              <a:t>)  d) and look forward to the future</a:t>
            </a:r>
            <a:endParaRPr lang="ru-RU" sz="4800" b="1" u="sng" dirty="0" smtClean="0">
              <a:latin typeface="Times New Roman" pitchFamily="18" charset="0"/>
              <a:cs typeface="Times New Roman" pitchFamily="18" charset="0"/>
            </a:endParaRPr>
          </a:p>
          <a:p>
            <a:pPr>
              <a:buNone/>
            </a:pPr>
            <a:r>
              <a:rPr lang="en-US" sz="4800" dirty="0" smtClean="0">
                <a:latin typeface="Times New Roman" pitchFamily="18" charset="0"/>
                <a:cs typeface="Times New Roman" pitchFamily="18" charset="0"/>
              </a:rPr>
              <a:t>        .The Scottish have the best New Year celebrations in Britain, and New Year’s Eve has a special name in Scotland, </a:t>
            </a:r>
            <a:r>
              <a:rPr lang="en-US" sz="4800" dirty="0" err="1" smtClean="0">
                <a:latin typeface="Times New Roman" pitchFamily="18" charset="0"/>
                <a:cs typeface="Times New Roman" pitchFamily="18" charset="0"/>
              </a:rPr>
              <a:t>Hogmanay</a:t>
            </a:r>
            <a:r>
              <a:rPr lang="en-US" sz="4800" dirty="0" smtClean="0">
                <a:latin typeface="Times New Roman" pitchFamily="18" charset="0"/>
                <a:cs typeface="Times New Roman" pitchFamily="18" charset="0"/>
              </a:rPr>
              <a:t>. People celebrate that holiday with bonfires and fireworks, and in some towns they burn an old boat to say </a:t>
            </a:r>
            <a:r>
              <a:rPr lang="en-US" sz="4800" b="1" dirty="0" smtClean="0">
                <a:latin typeface="Times New Roman" pitchFamily="18" charset="0"/>
                <a:cs typeface="Times New Roman" pitchFamily="18" charset="0"/>
              </a:rPr>
              <a:t>(8) </a:t>
            </a:r>
            <a:r>
              <a:rPr lang="en-US" sz="4800" b="1" u="sng" dirty="0" smtClean="0">
                <a:latin typeface="Times New Roman" pitchFamily="18" charset="0"/>
                <a:cs typeface="Times New Roman" pitchFamily="18" charset="0"/>
              </a:rPr>
              <a:t>a) goodbye to the old year. </a:t>
            </a:r>
            <a:r>
              <a:rPr lang="en-US" sz="4800" dirty="0" smtClean="0">
                <a:latin typeface="Times New Roman" pitchFamily="18" charset="0"/>
                <a:cs typeface="Times New Roman" pitchFamily="18" charset="0"/>
              </a:rPr>
              <a:t>.Many people in Scotland go and visit their friends after midnight, early on 1 January. They believe that the first person who enters the home on New Year’s Day can bring good luck. This person should carry presents :</a:t>
            </a:r>
            <a:r>
              <a:rPr lang="en-US" sz="4800" b="1" dirty="0" smtClean="0">
                <a:latin typeface="Times New Roman" pitchFamily="18" charset="0"/>
                <a:cs typeface="Times New Roman" pitchFamily="18" charset="0"/>
              </a:rPr>
              <a:t>(9) </a:t>
            </a:r>
            <a:r>
              <a:rPr lang="en-US" sz="4800" dirty="0" smtClean="0">
                <a:latin typeface="Times New Roman" pitchFamily="18" charset="0"/>
                <a:cs typeface="Times New Roman" pitchFamily="18" charset="0"/>
              </a:rPr>
              <a:t>f</a:t>
            </a:r>
            <a:r>
              <a:rPr lang="en-US" sz="4800" b="1" u="sng" dirty="0" smtClean="0">
                <a:latin typeface="Times New Roman" pitchFamily="18" charset="0"/>
                <a:cs typeface="Times New Roman" pitchFamily="18" charset="0"/>
              </a:rPr>
              <a:t>) bread, money and coal</a:t>
            </a:r>
            <a:endParaRPr lang="ru-RU" sz="4800" b="1" u="sng"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___________, so the family is not hungry, </a:t>
            </a:r>
            <a:r>
              <a:rPr lang="en-US" sz="4800" dirty="0" err="1" smtClean="0">
                <a:latin typeface="Times New Roman" pitchFamily="18" charset="0"/>
                <a:cs typeface="Times New Roman" pitchFamily="18" charset="0"/>
              </a:rPr>
              <a:t>poorr</a:t>
            </a:r>
            <a:r>
              <a:rPr lang="en-US" sz="4800" dirty="0" smtClean="0">
                <a:latin typeface="Times New Roman" pitchFamily="18" charset="0"/>
                <a:cs typeface="Times New Roman" pitchFamily="18" charset="0"/>
              </a:rPr>
              <a:t> cold in the New Year.</a:t>
            </a:r>
            <a:endParaRPr lang="ru-RU" sz="4800" dirty="0" smtClean="0">
              <a:latin typeface="Times New Roman" pitchFamily="18" charset="0"/>
              <a:cs typeface="Times New Roman" pitchFamily="18" charset="0"/>
            </a:endParaRPr>
          </a:p>
          <a:p>
            <a:pPr lvl="0">
              <a:buNone/>
            </a:pPr>
            <a:r>
              <a:rPr lang="en-US" sz="4800" dirty="0" smtClean="0">
                <a:latin typeface="Times New Roman" pitchFamily="18" charset="0"/>
                <a:cs typeface="Times New Roman" pitchFamily="18" charset="0"/>
              </a:rPr>
              <a:t>          People everywhere have hopes for the New Year, and some make a list of New Year resolutions: things they want to do better in future. For example, they promise to be tidier, to work harder,     </a:t>
            </a:r>
            <a:r>
              <a:rPr lang="en-US" sz="4800" b="1" dirty="0" smtClean="0">
                <a:latin typeface="Times New Roman" pitchFamily="18" charset="0"/>
                <a:cs typeface="Times New Roman" pitchFamily="18" charset="0"/>
              </a:rPr>
              <a:t>(10)</a:t>
            </a:r>
            <a:r>
              <a:rPr lang="en-US" sz="4800" dirty="0" smtClean="0">
                <a:latin typeface="Times New Roman" pitchFamily="18" charset="0"/>
                <a:cs typeface="Times New Roman" pitchFamily="18" charset="0"/>
              </a:rPr>
              <a:t> </a:t>
            </a:r>
            <a:r>
              <a:rPr lang="en-US" sz="4800" b="1" u="sng" dirty="0" smtClean="0">
                <a:latin typeface="Times New Roman" pitchFamily="18" charset="0"/>
                <a:cs typeface="Times New Roman" pitchFamily="18" charset="0"/>
              </a:rPr>
              <a:t>b)to take more exercise</a:t>
            </a:r>
            <a:endParaRPr lang="ru-RU" sz="4800" b="1" u="sng" dirty="0" smtClean="0">
              <a:latin typeface="Times New Roman" pitchFamily="18" charset="0"/>
              <a:cs typeface="Times New Roman" pitchFamily="18" charset="0"/>
            </a:endParaRPr>
          </a:p>
          <a:p>
            <a:pPr>
              <a:buNone/>
            </a:pPr>
            <a:r>
              <a:rPr lang="en-US" sz="4800" dirty="0" smtClean="0">
                <a:latin typeface="Times New Roman" pitchFamily="18" charset="0"/>
                <a:cs typeface="Times New Roman" pitchFamily="18" charset="0"/>
              </a:rPr>
              <a:t>.But sometimes their resolutions don’t last very long!</a:t>
            </a:r>
            <a:endParaRPr lang="ru-RU" sz="4800" dirty="0" smtClean="0">
              <a:latin typeface="Times New Roman" pitchFamily="18" charset="0"/>
              <a:cs typeface="Times New Roman" pitchFamily="18" charset="0"/>
            </a:endParaRPr>
          </a:p>
          <a:p>
            <a:endParaRPr lang="ru-RU" sz="4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04898"/>
          </a:xfrm>
        </p:spPr>
        <p:txBody>
          <a:bodyPr>
            <a:normAutofit/>
          </a:bodyPr>
          <a:lstStyle/>
          <a:p>
            <a:r>
              <a:rPr lang="en-US" sz="1800" i="1" dirty="0" smtClean="0"/>
              <a:t>Read the passage about people who wear uniforms, and then decide whether thesentences</a:t>
            </a:r>
            <a:r>
              <a:rPr lang="en-US" sz="1800" b="1" i="1" dirty="0" smtClean="0"/>
              <a:t>11– 15 </a:t>
            </a:r>
            <a:r>
              <a:rPr lang="en-US" sz="1800" i="1" dirty="0" smtClean="0"/>
              <a:t>are </a:t>
            </a:r>
            <a:r>
              <a:rPr lang="en-US" sz="1800" b="1" i="1" dirty="0" smtClean="0"/>
              <a:t>TRUE </a:t>
            </a:r>
            <a:r>
              <a:rPr lang="en-US" sz="1800" i="1" dirty="0" smtClean="0"/>
              <a:t>or </a:t>
            </a:r>
            <a:r>
              <a:rPr lang="en-US" sz="1800" b="1" i="1" dirty="0" smtClean="0"/>
              <a:t>FALSE</a:t>
            </a:r>
            <a:r>
              <a:rPr lang="en-US" sz="1800" i="1" dirty="0" smtClean="0"/>
              <a:t>. Circle your answer.</a:t>
            </a:r>
            <a:r>
              <a:rPr lang="ru-RU" dirty="0" smtClean="0"/>
              <a:t/>
            </a:r>
            <a:br>
              <a:rPr lang="ru-RU" dirty="0" smtClean="0"/>
            </a:br>
            <a:endParaRPr lang="ru-RU" dirty="0"/>
          </a:p>
        </p:txBody>
      </p:sp>
      <p:sp>
        <p:nvSpPr>
          <p:cNvPr id="3" name="Содержимое 2"/>
          <p:cNvSpPr>
            <a:spLocks noGrp="1"/>
          </p:cNvSpPr>
          <p:nvPr>
            <p:ph sz="quarter" idx="1"/>
          </p:nvPr>
        </p:nvSpPr>
        <p:spPr>
          <a:xfrm>
            <a:off x="457200" y="1500174"/>
            <a:ext cx="8229600" cy="4656786"/>
          </a:xfrm>
        </p:spPr>
        <p:txBody>
          <a:bodyPr>
            <a:normAutofit fontScale="55000" lnSpcReduction="20000"/>
          </a:bodyPr>
          <a:lstStyle/>
          <a:p>
            <a:pPr>
              <a:buNone/>
            </a:pPr>
            <a:r>
              <a:rPr lang="en-US" b="1" dirty="0" smtClean="0">
                <a:latin typeface="Times New Roman" pitchFamily="18" charset="0"/>
                <a:cs typeface="Times New Roman" pitchFamily="18" charset="0"/>
              </a:rPr>
              <a:t>Uniform- a type of special clothes</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People who are in the same group, team or occupation often wear the same clothes so that they can be easily identified. These types of special clothes are called uniforms. Many people are proud to wear their uniform as it shows they are part of a team.</a:t>
            </a:r>
            <a:endParaRPr lang="ru-RU" dirty="0" smtClean="0">
              <a:latin typeface="Times New Roman" pitchFamily="18" charset="0"/>
              <a:cs typeface="Times New Roman" pitchFamily="18" charset="0"/>
            </a:endParaRPr>
          </a:p>
          <a:p>
            <a:pPr>
              <a:buNone/>
            </a:pPr>
            <a:r>
              <a:rPr lang="en-US" dirty="0" smtClean="0">
                <a:solidFill>
                  <a:srgbClr val="FF0000"/>
                </a:solidFill>
                <a:latin typeface="Times New Roman" pitchFamily="18" charset="0"/>
                <a:cs typeface="Times New Roman" pitchFamily="18" charset="0"/>
              </a:rPr>
              <a:t>        Football players all wear shorts, tops, socks and football boots that are very much the same – however, the </a:t>
            </a:r>
            <a:r>
              <a:rPr lang="en-US" dirty="0" err="1" smtClean="0">
                <a:solidFill>
                  <a:srgbClr val="FF0000"/>
                </a:solidFill>
                <a:latin typeface="Times New Roman" pitchFamily="18" charset="0"/>
                <a:cs typeface="Times New Roman" pitchFamily="18" charset="0"/>
              </a:rPr>
              <a:t>colours</a:t>
            </a:r>
            <a:r>
              <a:rPr lang="en-US" dirty="0" smtClean="0">
                <a:solidFill>
                  <a:srgbClr val="FF0000"/>
                </a:solidFill>
                <a:latin typeface="Times New Roman" pitchFamily="18" charset="0"/>
                <a:cs typeface="Times New Roman" pitchFamily="18" charset="0"/>
              </a:rPr>
              <a:t> are different and each  team  has its own design and special logo. </a:t>
            </a:r>
            <a:r>
              <a:rPr lang="en-US" dirty="0" smtClean="0">
                <a:latin typeface="Times New Roman" pitchFamily="18" charset="0"/>
                <a:cs typeface="Times New Roman" pitchFamily="18" charset="0"/>
              </a:rPr>
              <a:t>These are so popular that millions of children all around the world like to wear the same clothes as their </a:t>
            </a:r>
            <a:r>
              <a:rPr lang="en-US" dirty="0" err="1" smtClean="0">
                <a:latin typeface="Times New Roman" pitchFamily="18" charset="0"/>
                <a:cs typeface="Times New Roman" pitchFamily="18" charset="0"/>
              </a:rPr>
              <a:t>favourite</a:t>
            </a:r>
            <a:r>
              <a:rPr lang="en-US" dirty="0" smtClean="0">
                <a:latin typeface="Times New Roman" pitchFamily="18" charset="0"/>
                <a:cs typeface="Times New Roman" pitchFamily="18" charset="0"/>
              </a:rPr>
              <a:t> footballers.</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Workers such as </a:t>
            </a:r>
            <a:r>
              <a:rPr lang="en-US" dirty="0" smtClean="0">
                <a:solidFill>
                  <a:srgbClr val="FF0000"/>
                </a:solidFill>
                <a:latin typeface="Times New Roman" pitchFamily="18" charset="0"/>
                <a:cs typeface="Times New Roman" pitchFamily="18" charset="0"/>
              </a:rPr>
              <a:t>fire fighters and police officers </a:t>
            </a:r>
            <a:r>
              <a:rPr lang="en-US" dirty="0" smtClean="0">
                <a:latin typeface="Times New Roman" pitchFamily="18" charset="0"/>
                <a:cs typeface="Times New Roman" pitchFamily="18" charset="0"/>
              </a:rPr>
              <a:t>need clothes that protect them, as their work can be dangerous. </a:t>
            </a:r>
            <a:r>
              <a:rPr lang="en-US" dirty="0" smtClean="0">
                <a:solidFill>
                  <a:srgbClr val="FF0000"/>
                </a:solidFill>
                <a:latin typeface="Times New Roman" pitchFamily="18" charset="0"/>
                <a:cs typeface="Times New Roman" pitchFamily="18" charset="0"/>
              </a:rPr>
              <a:t>It is important to wear a helmet to protect the head from injury</a:t>
            </a:r>
            <a:r>
              <a:rPr lang="en-US" dirty="0" smtClean="0">
                <a:latin typeface="Times New Roman" pitchFamily="18" charset="0"/>
                <a:cs typeface="Times New Roman" pitchFamily="18" charset="0"/>
              </a:rPr>
              <a:t>. Other occupations such as doctors and nurses wear uniforms so that people know who they are. Uniforms also protect their own clothes and are more hygienic.</a:t>
            </a:r>
            <a:endParaRPr lang="ru-RU" dirty="0" smtClean="0">
              <a:latin typeface="Times New Roman" pitchFamily="18" charset="0"/>
              <a:cs typeface="Times New Roman" pitchFamily="18" charset="0"/>
            </a:endParaRPr>
          </a:p>
          <a:p>
            <a:pPr>
              <a:buNone/>
            </a:pPr>
            <a:r>
              <a:rPr lang="en-US" dirty="0" smtClean="0">
                <a:solidFill>
                  <a:srgbClr val="FF0000"/>
                </a:solidFill>
                <a:latin typeface="Times New Roman" pitchFamily="18" charset="0"/>
                <a:cs typeface="Times New Roman" pitchFamily="18" charset="0"/>
              </a:rPr>
              <a:t>        Many schoolchildren </a:t>
            </a:r>
            <a:r>
              <a:rPr lang="en-US" dirty="0" smtClean="0">
                <a:latin typeface="Times New Roman" pitchFamily="18" charset="0"/>
                <a:cs typeface="Times New Roman" pitchFamily="18" charset="0"/>
              </a:rPr>
              <a:t>all around the world also wear uniforms. Not all pupils like this – however, school uniforms do have a lot of advantages. They make children feel a part of their school and they make everyone look the same, with no difference between rich and poor.</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Finally</a:t>
            </a:r>
            <a:r>
              <a:rPr lang="en-US" dirty="0" smtClean="0">
                <a:solidFill>
                  <a:srgbClr val="FF0000"/>
                </a:solidFill>
                <a:latin typeface="Times New Roman" pitchFamily="18" charset="0"/>
                <a:cs typeface="Times New Roman" pitchFamily="18" charset="0"/>
              </a:rPr>
              <a:t>, if you have a uniform there is one big advantage. You don’t need to spend hours every morning deciding what to wear!</a:t>
            </a:r>
            <a:endParaRPr lang="ru-RU" dirty="0" smtClean="0">
              <a:solidFill>
                <a:srgbClr val="FF0000"/>
              </a:solidFill>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en-US" dirty="0" smtClean="0">
                <a:latin typeface="Times New Roman" pitchFamily="18" charset="0"/>
                <a:cs typeface="Times New Roman" pitchFamily="18" charset="0"/>
              </a:rPr>
              <a:t> 11. Football teams wear  the same clothes but in different </a:t>
            </a:r>
            <a:r>
              <a:rPr lang="en-US" dirty="0" err="1" smtClean="0">
                <a:latin typeface="Times New Roman" pitchFamily="18" charset="0"/>
                <a:cs typeface="Times New Roman" pitchFamily="18" charset="0"/>
              </a:rPr>
              <a:t>colours</a:t>
            </a:r>
            <a:r>
              <a:rPr lang="en-US"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rPr>
              <a:t>True</a:t>
            </a:r>
            <a:r>
              <a:rPr lang="en-US" i="1" dirty="0" smtClean="0">
                <a:latin typeface="Times New Roman" pitchFamily="18" charset="0"/>
                <a:cs typeface="Times New Roman" pitchFamily="18" charset="0"/>
              </a:rPr>
              <a:t>/False</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12.All schoolchildren have a uniform.	                                                </a:t>
            </a:r>
            <a:r>
              <a:rPr lang="en-US" i="1" dirty="0" smtClean="0">
                <a:latin typeface="Times New Roman" pitchFamily="18" charset="0"/>
                <a:cs typeface="Times New Roman" pitchFamily="18" charset="0"/>
              </a:rPr>
              <a:t>True/</a:t>
            </a:r>
            <a:r>
              <a:rPr lang="en-US" b="1" i="1" dirty="0" smtClean="0">
                <a:latin typeface="Times New Roman" pitchFamily="18" charset="0"/>
                <a:cs typeface="Times New Roman" pitchFamily="18" charset="0"/>
              </a:rPr>
              <a:t>False</a:t>
            </a:r>
            <a:r>
              <a:rPr lang="ru-RU" b="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13.Doctors usually wear helmets.	                                                                     </a:t>
            </a:r>
            <a:r>
              <a:rPr lang="en-US" i="1" dirty="0" smtClean="0">
                <a:latin typeface="Times New Roman" pitchFamily="18" charset="0"/>
                <a:cs typeface="Times New Roman" pitchFamily="18" charset="0"/>
              </a:rPr>
              <a:t>True/</a:t>
            </a:r>
            <a:r>
              <a:rPr lang="en-US" b="1" i="1" dirty="0" smtClean="0">
                <a:latin typeface="Times New Roman" pitchFamily="18" charset="0"/>
                <a:cs typeface="Times New Roman" pitchFamily="18" charset="0"/>
              </a:rPr>
              <a:t>False</a:t>
            </a:r>
            <a:r>
              <a:rPr lang="ru-RU" b="1"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14.People never like wearing a uniform.	                                                </a:t>
            </a:r>
            <a:r>
              <a:rPr lang="en-US" i="1" dirty="0" smtClean="0">
                <a:latin typeface="Times New Roman" pitchFamily="18" charset="0"/>
                <a:cs typeface="Times New Roman" pitchFamily="18" charset="0"/>
              </a:rPr>
              <a:t>True/</a:t>
            </a:r>
            <a:r>
              <a:rPr lang="en-US" b="1" i="1" dirty="0" smtClean="0">
                <a:latin typeface="Times New Roman" pitchFamily="18" charset="0"/>
                <a:cs typeface="Times New Roman" pitchFamily="18" charset="0"/>
              </a:rPr>
              <a:t>False</a:t>
            </a:r>
            <a:endParaRPr lang="ru-RU" b="1"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        15.It’s easy to identify people’s jobs if they wear a uniform.	        </a:t>
            </a:r>
            <a:r>
              <a:rPr lang="en-US" b="1" i="1" dirty="0" smtClean="0">
                <a:latin typeface="Times New Roman" pitchFamily="18" charset="0"/>
                <a:cs typeface="Times New Roman" pitchFamily="18" charset="0"/>
              </a:rPr>
              <a:t>True</a:t>
            </a:r>
            <a:r>
              <a:rPr lang="en-US" i="1" dirty="0" smtClean="0">
                <a:latin typeface="Times New Roman" pitchFamily="18" charset="0"/>
                <a:cs typeface="Times New Roman" pitchFamily="18" charset="0"/>
              </a:rPr>
              <a:t>/False</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14290"/>
            <a:ext cx="8229600" cy="1428760"/>
          </a:xfrm>
        </p:spPr>
        <p:txBody>
          <a:bodyPr>
            <a:normAutofit fontScale="90000"/>
          </a:bodyPr>
          <a:lstStyle/>
          <a:p>
            <a:r>
              <a:rPr lang="en-US" sz="1300" b="1" dirty="0" smtClean="0"/>
              <a:t>Use of English</a:t>
            </a:r>
            <a:r>
              <a:rPr lang="ru-RU" sz="1300" dirty="0" smtClean="0"/>
              <a:t/>
            </a:r>
            <a:br>
              <a:rPr lang="ru-RU" sz="1300" dirty="0" smtClean="0"/>
            </a:br>
            <a:r>
              <a:rPr lang="en-US" sz="1300" b="1" dirty="0" smtClean="0"/>
              <a:t>Task 1</a:t>
            </a:r>
            <a:r>
              <a:rPr lang="ru-RU" sz="1300" dirty="0" smtClean="0"/>
              <a:t/>
            </a:r>
            <a:br>
              <a:rPr lang="ru-RU" sz="1300" dirty="0" smtClean="0"/>
            </a:br>
            <a:r>
              <a:rPr lang="en-US" sz="1300" b="1" dirty="0" smtClean="0"/>
              <a:t>Time (15 minutes)</a:t>
            </a:r>
            <a:r>
              <a:rPr lang="ru-RU" sz="1300" dirty="0" smtClean="0"/>
              <a:t/>
            </a:r>
            <a:br>
              <a:rPr lang="ru-RU" sz="1300" dirty="0" smtClean="0"/>
            </a:br>
            <a:r>
              <a:rPr lang="en-US" sz="1300" b="1" dirty="0" smtClean="0"/>
              <a:t>Maximum points- 19</a:t>
            </a:r>
            <a:r>
              <a:rPr lang="ru-RU" sz="1300" dirty="0" smtClean="0"/>
              <a:t/>
            </a:r>
            <a:br>
              <a:rPr lang="ru-RU" sz="1300" dirty="0" smtClean="0"/>
            </a:br>
            <a:r>
              <a:rPr lang="en-US" sz="1300" b="1" dirty="0" smtClean="0"/>
              <a:t>Task1</a:t>
            </a:r>
            <a:r>
              <a:rPr lang="en-US" sz="1300" i="1" dirty="0" smtClean="0"/>
              <a:t> Read the article about turtles. Choose the best word(</a:t>
            </a:r>
            <a:r>
              <a:rPr lang="en-US" sz="1300" b="1" i="1" dirty="0" err="1" smtClean="0"/>
              <a:t>a</a:t>
            </a:r>
            <a:r>
              <a:rPr lang="en-US" sz="1300" i="1" dirty="0" err="1" smtClean="0"/>
              <a:t>,</a:t>
            </a:r>
            <a:r>
              <a:rPr lang="en-US" sz="1300" b="1" i="1" dirty="0" err="1" smtClean="0"/>
              <a:t>b</a:t>
            </a:r>
            <a:r>
              <a:rPr lang="en-US" sz="1300" b="1" i="1" dirty="0" smtClean="0"/>
              <a:t> </a:t>
            </a:r>
            <a:r>
              <a:rPr lang="en-US" sz="1300" i="1" dirty="0" smtClean="0"/>
              <a:t>or </a:t>
            </a:r>
            <a:r>
              <a:rPr lang="en-US" sz="1300" b="1" i="1" dirty="0" smtClean="0"/>
              <a:t>c</a:t>
            </a:r>
            <a:r>
              <a:rPr lang="en-US" sz="1300" i="1" dirty="0" smtClean="0"/>
              <a:t>)for each space. For questions </a:t>
            </a:r>
            <a:r>
              <a:rPr lang="en-US" sz="1300" b="1" i="1" dirty="0" smtClean="0"/>
              <a:t>16–23 </a:t>
            </a:r>
            <a:r>
              <a:rPr lang="en-US" sz="1300" i="1" dirty="0" smtClean="0"/>
              <a:t>write </a:t>
            </a:r>
            <a:r>
              <a:rPr lang="en-US" sz="1300" b="1" i="1" dirty="0" smtClean="0"/>
              <a:t>a </a:t>
            </a:r>
            <a:r>
              <a:rPr lang="en-US" sz="1300" i="1" dirty="0" smtClean="0"/>
              <a:t>,</a:t>
            </a:r>
            <a:r>
              <a:rPr lang="en-US" sz="1300" b="1" i="1" dirty="0" smtClean="0"/>
              <a:t>b </a:t>
            </a:r>
            <a:r>
              <a:rPr lang="en-US" sz="1300" i="1" dirty="0" smtClean="0"/>
              <a:t>or </a:t>
            </a:r>
            <a:r>
              <a:rPr lang="en-US" sz="1300" b="1" i="1" dirty="0" smtClean="0"/>
              <a:t>c </a:t>
            </a:r>
            <a:r>
              <a:rPr lang="en-US" sz="1300" i="1" dirty="0" smtClean="0"/>
              <a:t>on your answer sheet.</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a:bodyPr>
          <a:lstStyle/>
          <a:p>
            <a:r>
              <a:rPr lang="en-US" sz="1700" b="1" dirty="0" smtClean="0">
                <a:latin typeface="Times New Roman" pitchFamily="18" charset="0"/>
                <a:cs typeface="Times New Roman" pitchFamily="18" charset="0"/>
              </a:rPr>
              <a:t>Turtles</a:t>
            </a:r>
            <a:endParaRPr lang="ru-RU"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Turtles spend most of their life</a:t>
            </a:r>
            <a:r>
              <a:rPr lang="en-US" sz="1700" i="1" dirty="0" smtClean="0">
                <a:latin typeface="Times New Roman" pitchFamily="18" charset="0"/>
                <a:cs typeface="Times New Roman" pitchFamily="18" charset="0"/>
              </a:rPr>
              <a:t>(0)</a:t>
            </a:r>
            <a:r>
              <a:rPr lang="en-US" sz="1700" i="1" u="heavy" dirty="0" smtClean="0">
                <a:latin typeface="Times New Roman" pitchFamily="18" charset="0"/>
                <a:cs typeface="Times New Roman" pitchFamily="18" charset="0"/>
              </a:rPr>
              <a:t>	A	</a:t>
            </a:r>
            <a:r>
              <a:rPr lang="en-US" sz="1700" dirty="0" smtClean="0">
                <a:latin typeface="Times New Roman" pitchFamily="18" charset="0"/>
                <a:cs typeface="Times New Roman" pitchFamily="18" charset="0"/>
              </a:rPr>
              <a:t>the sea. They have a hard shell over their body and they can pull their head, arms and legs inside the shell</a:t>
            </a:r>
            <a:r>
              <a:rPr lang="en-US" sz="1700" b="1" dirty="0" smtClean="0">
                <a:latin typeface="Times New Roman" pitchFamily="18" charset="0"/>
                <a:cs typeface="Times New Roman" pitchFamily="18" charset="0"/>
              </a:rPr>
              <a:t>(16)</a:t>
            </a:r>
            <a:r>
              <a:rPr lang="en-US" sz="1700" dirty="0" smtClean="0">
                <a:latin typeface="Times New Roman" pitchFamily="18" charset="0"/>
                <a:cs typeface="Times New Roman" pitchFamily="18" charset="0"/>
              </a:rPr>
              <a:t>__</a:t>
            </a:r>
            <a:r>
              <a:rPr lang="en-US" sz="1700" b="1" dirty="0" err="1" smtClean="0">
                <a:latin typeface="Times New Roman" pitchFamily="18" charset="0"/>
                <a:cs typeface="Times New Roman" pitchFamily="18" charset="0"/>
              </a:rPr>
              <a:t>b</a:t>
            </a:r>
            <a:r>
              <a:rPr lang="en-US" sz="1700" dirty="0" err="1" smtClean="0">
                <a:latin typeface="Times New Roman" pitchFamily="18" charset="0"/>
                <a:cs typeface="Times New Roman" pitchFamily="18" charset="0"/>
              </a:rPr>
              <a:t>__they</a:t>
            </a:r>
            <a:r>
              <a:rPr lang="en-US" sz="1700" dirty="0" smtClean="0">
                <a:latin typeface="Times New Roman" pitchFamily="18" charset="0"/>
                <a:cs typeface="Times New Roman" pitchFamily="18" charset="0"/>
              </a:rPr>
              <a:t> are in danger. Turtles </a:t>
            </a:r>
            <a:r>
              <a:rPr lang="en-US" sz="1700" b="1" dirty="0" smtClean="0">
                <a:latin typeface="Times New Roman" pitchFamily="18" charset="0"/>
                <a:cs typeface="Times New Roman" pitchFamily="18" charset="0"/>
              </a:rPr>
              <a:t>(17) __</a:t>
            </a:r>
            <a:r>
              <a:rPr lang="en-US" sz="1700" b="1" dirty="0" err="1" smtClean="0">
                <a:latin typeface="Times New Roman" pitchFamily="18" charset="0"/>
                <a:cs typeface="Times New Roman" pitchFamily="18" charset="0"/>
              </a:rPr>
              <a:t>c____</a:t>
            </a:r>
            <a:r>
              <a:rPr lang="en-US" sz="1700" dirty="0" err="1" smtClean="0">
                <a:latin typeface="Times New Roman" pitchFamily="18" charset="0"/>
                <a:cs typeface="Times New Roman" pitchFamily="18" charset="0"/>
              </a:rPr>
              <a:t>live</a:t>
            </a:r>
            <a:r>
              <a:rPr lang="en-US" sz="1700" dirty="0" smtClean="0">
                <a:latin typeface="Times New Roman" pitchFamily="18" charset="0"/>
                <a:cs typeface="Times New Roman" pitchFamily="18" charset="0"/>
              </a:rPr>
              <a:t> for one hundred years and grow up to two </a:t>
            </a:r>
            <a:r>
              <a:rPr lang="en-US" sz="1700" dirty="0" err="1" smtClean="0">
                <a:latin typeface="Times New Roman" pitchFamily="18" charset="0"/>
                <a:cs typeface="Times New Roman" pitchFamily="18" charset="0"/>
              </a:rPr>
              <a:t>metres</a:t>
            </a:r>
            <a:r>
              <a:rPr lang="en-US" sz="1700" dirty="0" smtClean="0">
                <a:latin typeface="Times New Roman" pitchFamily="18" charset="0"/>
                <a:cs typeface="Times New Roman" pitchFamily="18" charset="0"/>
              </a:rPr>
              <a:t> long.</a:t>
            </a:r>
            <a:r>
              <a:rPr lang="en-US" sz="1700" b="1" dirty="0" smtClean="0">
                <a:latin typeface="Times New Roman" pitchFamily="18" charset="0"/>
                <a:cs typeface="Times New Roman" pitchFamily="18" charset="0"/>
              </a:rPr>
              <a:t>(18)</a:t>
            </a:r>
            <a:r>
              <a:rPr lang="en-US" sz="1700" u="sng" dirty="0" smtClean="0">
                <a:latin typeface="Times New Roman" pitchFamily="18" charset="0"/>
                <a:cs typeface="Times New Roman" pitchFamily="18" charset="0"/>
              </a:rPr>
              <a:t>__</a:t>
            </a:r>
            <a:r>
              <a:rPr lang="en-US" sz="1700" b="1" u="sng" dirty="0" err="1" smtClean="0">
                <a:latin typeface="Times New Roman" pitchFamily="18" charset="0"/>
                <a:cs typeface="Times New Roman" pitchFamily="18" charset="0"/>
              </a:rPr>
              <a:t>a____</a:t>
            </a:r>
            <a:r>
              <a:rPr lang="en-US" sz="1700" dirty="0" err="1" smtClean="0">
                <a:latin typeface="Times New Roman" pitchFamily="18" charset="0"/>
                <a:cs typeface="Times New Roman" pitchFamily="18" charset="0"/>
              </a:rPr>
              <a:t>year</a:t>
            </a:r>
            <a:r>
              <a:rPr lang="en-US" sz="1700" dirty="0" smtClean="0">
                <a:latin typeface="Times New Roman" pitchFamily="18" charset="0"/>
                <a:cs typeface="Times New Roman" pitchFamily="18" charset="0"/>
              </a:rPr>
              <a:t>, the mother turtle swims to a beach to lay her eggs.</a:t>
            </a:r>
            <a:r>
              <a:rPr lang="en-US" sz="1700" b="1" dirty="0" smtClean="0">
                <a:latin typeface="Times New Roman" pitchFamily="18" charset="0"/>
                <a:cs typeface="Times New Roman" pitchFamily="18" charset="0"/>
              </a:rPr>
              <a:t>(19)</a:t>
            </a:r>
            <a:r>
              <a:rPr lang="en-US" sz="1700" u="sng" dirty="0" smtClean="0">
                <a:latin typeface="Times New Roman" pitchFamily="18" charset="0"/>
                <a:cs typeface="Times New Roman" pitchFamily="18" charset="0"/>
              </a:rPr>
              <a:t>	</a:t>
            </a:r>
            <a:r>
              <a:rPr lang="en-US" sz="1700" b="1" u="sng" dirty="0" smtClean="0">
                <a:latin typeface="Times New Roman" pitchFamily="18" charset="0"/>
                <a:cs typeface="Times New Roman" pitchFamily="18" charset="0"/>
              </a:rPr>
              <a:t>_</a:t>
            </a:r>
            <a:r>
              <a:rPr lang="en-US" sz="1700" b="1" u="sng" dirty="0" err="1" smtClean="0">
                <a:latin typeface="Times New Roman" pitchFamily="18" charset="0"/>
                <a:cs typeface="Times New Roman" pitchFamily="18" charset="0"/>
              </a:rPr>
              <a:t>c___</a:t>
            </a:r>
            <a:r>
              <a:rPr lang="en-US" sz="1700" dirty="0" err="1" smtClean="0">
                <a:latin typeface="Times New Roman" pitchFamily="18" charset="0"/>
                <a:cs typeface="Times New Roman" pitchFamily="18" charset="0"/>
              </a:rPr>
              <a:t>a</a:t>
            </a:r>
            <a:r>
              <a:rPr lang="en-US" sz="1700" dirty="0" smtClean="0">
                <a:latin typeface="Times New Roman" pitchFamily="18" charset="0"/>
                <a:cs typeface="Times New Roman" pitchFamily="18" charset="0"/>
              </a:rPr>
              <a:t> month later, the eggs break open and the baby turtles</a:t>
            </a:r>
            <a:r>
              <a:rPr lang="en-US" sz="1700" b="1" dirty="0" smtClean="0">
                <a:latin typeface="Times New Roman" pitchFamily="18" charset="0"/>
                <a:cs typeface="Times New Roman" pitchFamily="18" charset="0"/>
              </a:rPr>
              <a:t>(20</a:t>
            </a:r>
            <a:r>
              <a:rPr lang="en-US" sz="1700" dirty="0" smtClean="0">
                <a:latin typeface="Times New Roman" pitchFamily="18" charset="0"/>
                <a:cs typeface="Times New Roman" pitchFamily="18" charset="0"/>
              </a:rPr>
              <a:t>)</a:t>
            </a:r>
            <a:r>
              <a:rPr lang="en-US" sz="1700" u="sng" dirty="0" smtClean="0">
                <a:latin typeface="Times New Roman" pitchFamily="18" charset="0"/>
                <a:cs typeface="Times New Roman" pitchFamily="18" charset="0"/>
              </a:rPr>
              <a:t>__</a:t>
            </a:r>
            <a:r>
              <a:rPr lang="en-US" sz="1700" b="1" u="sng" dirty="0" err="1" smtClean="0">
                <a:latin typeface="Times New Roman" pitchFamily="18" charset="0"/>
                <a:cs typeface="Times New Roman" pitchFamily="18" charset="0"/>
              </a:rPr>
              <a:t>b</a:t>
            </a:r>
            <a:r>
              <a:rPr lang="en-US" sz="1700" u="sng" dirty="0" err="1" smtClean="0">
                <a:latin typeface="Times New Roman" pitchFamily="18" charset="0"/>
                <a:cs typeface="Times New Roman" pitchFamily="18" charset="0"/>
              </a:rPr>
              <a:t>____</a:t>
            </a:r>
            <a:r>
              <a:rPr lang="en-US" sz="1700" dirty="0" err="1" smtClean="0">
                <a:latin typeface="Times New Roman" pitchFamily="18" charset="0"/>
                <a:cs typeface="Times New Roman" pitchFamily="18" charset="0"/>
              </a:rPr>
              <a:t>to</a:t>
            </a:r>
            <a:r>
              <a:rPr lang="en-US" sz="1700" dirty="0" smtClean="0">
                <a:latin typeface="Times New Roman" pitchFamily="18" charset="0"/>
                <a:cs typeface="Times New Roman" pitchFamily="18" charset="0"/>
              </a:rPr>
              <a:t> get in to the sea. They are very small and</a:t>
            </a:r>
            <a:r>
              <a:rPr lang="en-US" sz="1700" b="1" dirty="0" smtClean="0">
                <a:latin typeface="Times New Roman" pitchFamily="18" charset="0"/>
                <a:cs typeface="Times New Roman" pitchFamily="18" charset="0"/>
              </a:rPr>
              <a:t>(21</a:t>
            </a:r>
            <a:r>
              <a:rPr lang="en-US" sz="1700" dirty="0" smtClean="0">
                <a:latin typeface="Times New Roman" pitchFamily="18" charset="0"/>
                <a:cs typeface="Times New Roman" pitchFamily="18" charset="0"/>
              </a:rPr>
              <a:t>) __</a:t>
            </a:r>
            <a:r>
              <a:rPr lang="en-US" sz="1700" b="1" dirty="0" err="1" smtClean="0">
                <a:latin typeface="Times New Roman" pitchFamily="18" charset="0"/>
                <a:cs typeface="Times New Roman" pitchFamily="18" charset="0"/>
              </a:rPr>
              <a:t>c____</a:t>
            </a:r>
            <a:r>
              <a:rPr lang="en-US" sz="1700" dirty="0" err="1" smtClean="0">
                <a:latin typeface="Times New Roman" pitchFamily="18" charset="0"/>
                <a:cs typeface="Times New Roman" pitchFamily="18" charset="0"/>
              </a:rPr>
              <a:t>them</a:t>
            </a:r>
            <a:r>
              <a:rPr lang="en-US" sz="1700" dirty="0" smtClean="0">
                <a:latin typeface="Times New Roman" pitchFamily="18" charset="0"/>
                <a:cs typeface="Times New Roman" pitchFamily="18" charset="0"/>
              </a:rPr>
              <a:t> have problems getting to the water.</a:t>
            </a:r>
            <a:endParaRPr lang="ru-RU" sz="1700" dirty="0" smtClean="0">
              <a:latin typeface="Times New Roman" pitchFamily="18" charset="0"/>
              <a:cs typeface="Times New Roman" pitchFamily="18" charset="0"/>
            </a:endParaRPr>
          </a:p>
          <a:p>
            <a:r>
              <a:rPr lang="en-US" sz="1700" dirty="0" smtClean="0">
                <a:latin typeface="Times New Roman" pitchFamily="18" charset="0"/>
                <a:cs typeface="Times New Roman" pitchFamily="18" charset="0"/>
              </a:rPr>
              <a:t>Several years later,</a:t>
            </a:r>
            <a:r>
              <a:rPr lang="en-US" sz="1700" b="1" dirty="0" smtClean="0">
                <a:latin typeface="Times New Roman" pitchFamily="18" charset="0"/>
                <a:cs typeface="Times New Roman" pitchFamily="18" charset="0"/>
              </a:rPr>
              <a:t>(22)</a:t>
            </a:r>
            <a:r>
              <a:rPr lang="en-US" sz="1700" u="sng" dirty="0" smtClean="0">
                <a:latin typeface="Times New Roman" pitchFamily="18" charset="0"/>
                <a:cs typeface="Times New Roman" pitchFamily="18" charset="0"/>
              </a:rPr>
              <a:t>_____</a:t>
            </a:r>
            <a:r>
              <a:rPr lang="en-US" sz="1700" b="1" u="sng" dirty="0" err="1" smtClean="0">
                <a:latin typeface="Times New Roman" pitchFamily="18" charset="0"/>
                <a:cs typeface="Times New Roman" pitchFamily="18" charset="0"/>
              </a:rPr>
              <a:t>a</a:t>
            </a:r>
            <a:r>
              <a:rPr lang="en-US" sz="1700" u="sng" dirty="0" err="1" smtClean="0">
                <a:latin typeface="Times New Roman" pitchFamily="18" charset="0"/>
                <a:cs typeface="Times New Roman" pitchFamily="18" charset="0"/>
              </a:rPr>
              <a:t>_</a:t>
            </a:r>
            <a:r>
              <a:rPr lang="en-US" sz="1700" dirty="0" err="1" smtClean="0">
                <a:latin typeface="Times New Roman" pitchFamily="18" charset="0"/>
                <a:cs typeface="Times New Roman" pitchFamily="18" charset="0"/>
              </a:rPr>
              <a:t>baby</a:t>
            </a:r>
            <a:r>
              <a:rPr lang="en-US" sz="1700" dirty="0" smtClean="0">
                <a:latin typeface="Times New Roman" pitchFamily="18" charset="0"/>
                <a:cs typeface="Times New Roman" pitchFamily="18" charset="0"/>
              </a:rPr>
              <a:t> turtles will return to the same beach to lay their eggs. People think they find the way by following the light</a:t>
            </a:r>
            <a:r>
              <a:rPr lang="en-US" sz="1700" b="1" dirty="0" smtClean="0">
                <a:latin typeface="Times New Roman" pitchFamily="18" charset="0"/>
                <a:cs typeface="Times New Roman" pitchFamily="18" charset="0"/>
              </a:rPr>
              <a:t>(23) ____</a:t>
            </a:r>
            <a:r>
              <a:rPr lang="en-US" sz="1700" b="1" dirty="0" err="1" smtClean="0">
                <a:latin typeface="Times New Roman" pitchFamily="18" charset="0"/>
                <a:cs typeface="Times New Roman" pitchFamily="18" charset="0"/>
              </a:rPr>
              <a:t>b__</a:t>
            </a:r>
            <a:r>
              <a:rPr lang="en-US" sz="1700" dirty="0" err="1" smtClean="0">
                <a:latin typeface="Times New Roman" pitchFamily="18" charset="0"/>
                <a:cs typeface="Times New Roman" pitchFamily="18" charset="0"/>
              </a:rPr>
              <a:t>them</a:t>
            </a:r>
            <a:r>
              <a:rPr lang="en-US" sz="1700" dirty="0" smtClean="0">
                <a:latin typeface="Times New Roman" pitchFamily="18" charset="0"/>
                <a:cs typeface="Times New Roman" pitchFamily="18" charset="0"/>
              </a:rPr>
              <a:t> on or the stars.</a:t>
            </a:r>
            <a:endParaRPr lang="ru-RU" sz="1700" dirty="0" smtClean="0">
              <a:latin typeface="Times New Roman" pitchFamily="18" charset="0"/>
              <a:cs typeface="Times New Roman" pitchFamily="18" charset="0"/>
            </a:endParaRPr>
          </a:p>
          <a:p>
            <a:endParaRPr lang="ru-RU" dirty="0"/>
          </a:p>
        </p:txBody>
      </p:sp>
      <p:graphicFrame>
        <p:nvGraphicFramePr>
          <p:cNvPr id="5" name="Таблица 4"/>
          <p:cNvGraphicFramePr>
            <a:graphicFrameLocks noGrp="1"/>
          </p:cNvGraphicFramePr>
          <p:nvPr/>
        </p:nvGraphicFramePr>
        <p:xfrm>
          <a:off x="1524000" y="4013152"/>
          <a:ext cx="6096000" cy="2412396"/>
        </p:xfrm>
        <a:graphic>
          <a:graphicData uri="http://schemas.openxmlformats.org/drawingml/2006/table">
            <a:tbl>
              <a:tblPr firstRow="1" bandRow="1">
                <a:tableStyleId>{5C22544A-7EE6-4342-B048-85BDC9FD1C3A}</a:tableStyleId>
              </a:tblPr>
              <a:tblGrid>
                <a:gridCol w="1524000"/>
                <a:gridCol w="1524000"/>
                <a:gridCol w="1524000"/>
                <a:gridCol w="1524000"/>
              </a:tblGrid>
              <a:tr h="306971">
                <a:tc>
                  <a:txBody>
                    <a:bodyPr/>
                    <a:lstStyle/>
                    <a:p>
                      <a:endParaRPr lang="ru-RU" dirty="0"/>
                    </a:p>
                  </a:txBody>
                  <a:tcPr/>
                </a:tc>
                <a:tc>
                  <a:txBody>
                    <a:bodyPr/>
                    <a:lstStyle/>
                    <a:p>
                      <a:pPr marL="188595" marR="626745" algn="ctr">
                        <a:spcAft>
                          <a:spcPts val="0"/>
                        </a:spcAft>
                      </a:pPr>
                      <a:r>
                        <a:rPr lang="en-US" sz="1200" b="1" dirty="0">
                          <a:latin typeface="Times New Roman"/>
                          <a:ea typeface="Times New Roman"/>
                          <a:cs typeface="Times New Roman"/>
                        </a:rPr>
                        <a:t>a</a:t>
                      </a:r>
                      <a:endParaRPr lang="ru-RU" sz="1100" dirty="0">
                        <a:latin typeface="Times New Roman"/>
                        <a:ea typeface="Times New Roman"/>
                        <a:cs typeface="Times New Roman"/>
                      </a:endParaRPr>
                    </a:p>
                  </a:txBody>
                  <a:tcPr marL="0" marR="0" marT="0" marB="0"/>
                </a:tc>
                <a:tc>
                  <a:txBody>
                    <a:bodyPr/>
                    <a:lstStyle/>
                    <a:p>
                      <a:pPr marL="180975" marR="619125" algn="ctr">
                        <a:spcAft>
                          <a:spcPts val="0"/>
                        </a:spcAft>
                      </a:pPr>
                      <a:r>
                        <a:rPr lang="en-US" sz="1200" b="1">
                          <a:latin typeface="Times New Roman"/>
                          <a:ea typeface="Times New Roman"/>
                          <a:cs typeface="Times New Roman"/>
                        </a:rPr>
                        <a:t>b</a:t>
                      </a:r>
                      <a:endParaRPr lang="ru-RU" sz="1100">
                        <a:latin typeface="Times New Roman"/>
                        <a:ea typeface="Times New Roman"/>
                        <a:cs typeface="Times New Roman"/>
                      </a:endParaRPr>
                    </a:p>
                  </a:txBody>
                  <a:tcPr marL="0" marR="0" marT="0" marB="0"/>
                </a:tc>
                <a:tc>
                  <a:txBody>
                    <a:bodyPr/>
                    <a:lstStyle/>
                    <a:p>
                      <a:pPr marL="5080" algn="ctr">
                        <a:spcAft>
                          <a:spcPts val="0"/>
                        </a:spcAft>
                      </a:pPr>
                      <a:r>
                        <a:rPr lang="en-US" sz="1200" b="1" dirty="0">
                          <a:latin typeface="Times New Roman"/>
                          <a:ea typeface="Times New Roman"/>
                          <a:cs typeface="Times New Roman"/>
                        </a:rPr>
                        <a:t>c</a:t>
                      </a:r>
                      <a:endParaRPr lang="ru-RU" sz="1100" dirty="0">
                        <a:latin typeface="Times New Roman"/>
                        <a:ea typeface="Times New Roman"/>
                        <a:cs typeface="Times New Roman"/>
                      </a:endParaRPr>
                    </a:p>
                  </a:txBody>
                  <a:tcPr marL="0" marR="0" marT="0" marB="0"/>
                </a:tc>
              </a:tr>
              <a:tr h="227832">
                <a:tc>
                  <a:txBody>
                    <a:bodyPr/>
                    <a:lstStyle/>
                    <a:p>
                      <a:pPr marL="2540" algn="ctr">
                        <a:spcAft>
                          <a:spcPts val="0"/>
                        </a:spcAft>
                      </a:pPr>
                      <a:r>
                        <a:rPr lang="en-US" sz="1200" b="1" i="1" dirty="0">
                          <a:latin typeface="Times New Roman"/>
                          <a:ea typeface="Times New Roman"/>
                          <a:cs typeface="Times New Roman"/>
                        </a:rPr>
                        <a:t>0</a:t>
                      </a:r>
                      <a:endParaRPr lang="ru-RU" sz="1100" dirty="0">
                        <a:latin typeface="Times New Roman"/>
                        <a:ea typeface="Times New Roman"/>
                        <a:cs typeface="Times New Roman"/>
                      </a:endParaRPr>
                    </a:p>
                  </a:txBody>
                  <a:tcPr marL="0" marR="0" marT="0" marB="0"/>
                </a:tc>
                <a:tc>
                  <a:txBody>
                    <a:bodyPr/>
                    <a:lstStyle/>
                    <a:p>
                      <a:pPr marL="188595" marR="657860" algn="ctr">
                        <a:spcAft>
                          <a:spcPts val="0"/>
                        </a:spcAft>
                      </a:pPr>
                      <a:r>
                        <a:rPr lang="en-US" sz="1200" b="1" i="1">
                          <a:latin typeface="Times New Roman"/>
                          <a:ea typeface="Times New Roman"/>
                          <a:cs typeface="Times New Roman"/>
                        </a:rPr>
                        <a:t>in</a:t>
                      </a:r>
                      <a:endParaRPr lang="ru-RU" sz="1100">
                        <a:latin typeface="Times New Roman"/>
                        <a:ea typeface="Times New Roman"/>
                        <a:cs typeface="Times New Roman"/>
                      </a:endParaRPr>
                    </a:p>
                  </a:txBody>
                  <a:tcPr marL="0" marR="0" marT="0" marB="0"/>
                </a:tc>
                <a:tc>
                  <a:txBody>
                    <a:bodyPr/>
                    <a:lstStyle/>
                    <a:p>
                      <a:pPr marL="180975" marR="614045" algn="ctr">
                        <a:spcAft>
                          <a:spcPts val="0"/>
                        </a:spcAft>
                      </a:pPr>
                      <a:r>
                        <a:rPr lang="en-US" sz="1200" b="1" i="1">
                          <a:latin typeface="Times New Roman"/>
                          <a:ea typeface="Times New Roman"/>
                          <a:cs typeface="Times New Roman"/>
                        </a:rPr>
                        <a:t>for</a:t>
                      </a:r>
                      <a:endParaRPr lang="ru-RU" sz="1100">
                        <a:latin typeface="Times New Roman"/>
                        <a:ea typeface="Times New Roman"/>
                        <a:cs typeface="Times New Roman"/>
                      </a:endParaRPr>
                    </a:p>
                  </a:txBody>
                  <a:tcPr marL="0" marR="0" marT="0" marB="0"/>
                </a:tc>
                <a:tc>
                  <a:txBody>
                    <a:bodyPr/>
                    <a:lstStyle/>
                    <a:p>
                      <a:pPr marL="518795" marR="511810" algn="ctr">
                        <a:spcAft>
                          <a:spcPts val="0"/>
                        </a:spcAft>
                      </a:pPr>
                      <a:r>
                        <a:rPr lang="en-US" sz="1200" b="1" i="1">
                          <a:latin typeface="Times New Roman"/>
                          <a:ea typeface="Times New Roman"/>
                          <a:cs typeface="Times New Roman"/>
                        </a:rPr>
                        <a:t>on</a:t>
                      </a:r>
                      <a:endParaRPr lang="ru-RU" sz="1100">
                        <a:latin typeface="Times New Roman"/>
                        <a:ea typeface="Times New Roman"/>
                        <a:cs typeface="Times New Roman"/>
                      </a:endParaRPr>
                    </a:p>
                  </a:txBody>
                  <a:tcPr marL="0" marR="0" marT="0" marB="0"/>
                </a:tc>
              </a:tr>
              <a:tr h="227832">
                <a:tc>
                  <a:txBody>
                    <a:bodyPr/>
                    <a:lstStyle/>
                    <a:p>
                      <a:pPr marL="344805" marR="339725" algn="just">
                        <a:spcAft>
                          <a:spcPts val="0"/>
                        </a:spcAft>
                      </a:pPr>
                      <a:r>
                        <a:rPr lang="en-US" sz="1200" b="1">
                          <a:latin typeface="Times New Roman"/>
                          <a:ea typeface="Times New Roman"/>
                          <a:cs typeface="Times New Roman"/>
                        </a:rPr>
                        <a:t>16</a:t>
                      </a:r>
                      <a:endParaRPr lang="ru-RU" sz="1100">
                        <a:latin typeface="Times New Roman"/>
                        <a:ea typeface="Times New Roman"/>
                        <a:cs typeface="Times New Roman"/>
                      </a:endParaRPr>
                    </a:p>
                  </a:txBody>
                  <a:tcPr marL="0" marR="0" marT="0" marB="0"/>
                </a:tc>
                <a:tc>
                  <a:txBody>
                    <a:bodyPr/>
                    <a:lstStyle/>
                    <a:p>
                      <a:pPr marL="188595" marR="659130" algn="ctr">
                        <a:spcAft>
                          <a:spcPts val="0"/>
                        </a:spcAft>
                      </a:pPr>
                      <a:r>
                        <a:rPr lang="en-US" sz="1200">
                          <a:latin typeface="Times New Roman"/>
                          <a:ea typeface="Times New Roman"/>
                          <a:cs typeface="Times New Roman"/>
                        </a:rPr>
                        <a:t>but</a:t>
                      </a:r>
                      <a:endParaRPr lang="ru-RU" sz="1100">
                        <a:latin typeface="Times New Roman"/>
                        <a:ea typeface="Times New Roman"/>
                        <a:cs typeface="Times New Roman"/>
                      </a:endParaRPr>
                    </a:p>
                  </a:txBody>
                  <a:tcPr marL="0" marR="0" marT="0" marB="0"/>
                </a:tc>
                <a:tc>
                  <a:txBody>
                    <a:bodyPr/>
                    <a:lstStyle/>
                    <a:p>
                      <a:pPr marL="180975" marR="614045" algn="ctr">
                        <a:spcAft>
                          <a:spcPts val="0"/>
                        </a:spcAft>
                      </a:pPr>
                      <a:r>
                        <a:rPr lang="en-US" sz="1200" dirty="0">
                          <a:solidFill>
                            <a:srgbClr val="FF0000"/>
                          </a:solidFill>
                          <a:latin typeface="Times New Roman"/>
                          <a:ea typeface="Times New Roman"/>
                          <a:cs typeface="Times New Roman"/>
                        </a:rPr>
                        <a:t>if</a:t>
                      </a:r>
                      <a:endParaRPr lang="ru-RU" sz="1100" dirty="0">
                        <a:solidFill>
                          <a:srgbClr val="FF0000"/>
                        </a:solidFill>
                        <a:latin typeface="Times New Roman"/>
                        <a:ea typeface="Times New Roman"/>
                        <a:cs typeface="Times New Roman"/>
                      </a:endParaRPr>
                    </a:p>
                  </a:txBody>
                  <a:tcPr marL="0" marR="0" marT="0" marB="0"/>
                </a:tc>
                <a:tc>
                  <a:txBody>
                    <a:bodyPr/>
                    <a:lstStyle/>
                    <a:p>
                      <a:pPr marL="518795" marR="511810" algn="ctr">
                        <a:spcAft>
                          <a:spcPts val="0"/>
                        </a:spcAft>
                      </a:pPr>
                      <a:r>
                        <a:rPr lang="en-US" sz="1200">
                          <a:latin typeface="Times New Roman"/>
                          <a:ea typeface="Times New Roman"/>
                          <a:cs typeface="Times New Roman"/>
                        </a:rPr>
                        <a:t>so</a:t>
                      </a:r>
                      <a:endParaRPr lang="ru-RU" sz="1100">
                        <a:latin typeface="Times New Roman"/>
                        <a:ea typeface="Times New Roman"/>
                        <a:cs typeface="Times New Roman"/>
                      </a:endParaRPr>
                    </a:p>
                  </a:txBody>
                  <a:tcPr marL="0" marR="0" marT="0" marB="0"/>
                </a:tc>
              </a:tr>
              <a:tr h="227832">
                <a:tc>
                  <a:txBody>
                    <a:bodyPr/>
                    <a:lstStyle/>
                    <a:p>
                      <a:pPr marL="344805" marR="339725" algn="just">
                        <a:spcAft>
                          <a:spcPts val="0"/>
                        </a:spcAft>
                      </a:pPr>
                      <a:r>
                        <a:rPr lang="en-US" sz="1200" b="1">
                          <a:latin typeface="Times New Roman"/>
                          <a:ea typeface="Times New Roman"/>
                          <a:cs typeface="Times New Roman"/>
                        </a:rPr>
                        <a:t>17</a:t>
                      </a:r>
                      <a:endParaRPr lang="ru-RU" sz="1100">
                        <a:latin typeface="Times New Roman"/>
                        <a:ea typeface="Times New Roman"/>
                        <a:cs typeface="Times New Roman"/>
                      </a:endParaRPr>
                    </a:p>
                  </a:txBody>
                  <a:tcPr marL="0" marR="0" marT="0" marB="0"/>
                </a:tc>
                <a:tc>
                  <a:txBody>
                    <a:bodyPr/>
                    <a:lstStyle/>
                    <a:p>
                      <a:pPr marL="188595" marR="659765" algn="ctr">
                        <a:spcAft>
                          <a:spcPts val="0"/>
                        </a:spcAft>
                      </a:pPr>
                      <a:r>
                        <a:rPr lang="en-US" sz="1200">
                          <a:latin typeface="Times New Roman"/>
                          <a:ea typeface="Times New Roman"/>
                          <a:cs typeface="Times New Roman"/>
                        </a:rPr>
                        <a:t>soon</a:t>
                      </a:r>
                      <a:endParaRPr lang="ru-RU" sz="1100">
                        <a:latin typeface="Times New Roman"/>
                        <a:ea typeface="Times New Roman"/>
                        <a:cs typeface="Times New Roman"/>
                      </a:endParaRPr>
                    </a:p>
                  </a:txBody>
                  <a:tcPr marL="0" marR="0" marT="0" marB="0"/>
                </a:tc>
                <a:tc>
                  <a:txBody>
                    <a:bodyPr/>
                    <a:lstStyle/>
                    <a:p>
                      <a:pPr marL="180975" marR="614045" algn="ctr">
                        <a:spcAft>
                          <a:spcPts val="0"/>
                        </a:spcAft>
                      </a:pPr>
                      <a:r>
                        <a:rPr lang="en-US" sz="1200">
                          <a:latin typeface="Times New Roman"/>
                          <a:ea typeface="Times New Roman"/>
                          <a:cs typeface="Times New Roman"/>
                        </a:rPr>
                        <a:t>already</a:t>
                      </a:r>
                      <a:endParaRPr lang="ru-RU" sz="1100">
                        <a:latin typeface="Times New Roman"/>
                        <a:ea typeface="Times New Roman"/>
                        <a:cs typeface="Times New Roman"/>
                      </a:endParaRPr>
                    </a:p>
                  </a:txBody>
                  <a:tcPr marL="0" marR="0" marT="0" marB="0"/>
                </a:tc>
                <a:tc>
                  <a:txBody>
                    <a:bodyPr/>
                    <a:lstStyle/>
                    <a:p>
                      <a:pPr marL="518160" marR="515620" algn="ctr">
                        <a:spcAft>
                          <a:spcPts val="0"/>
                        </a:spcAft>
                      </a:pPr>
                      <a:r>
                        <a:rPr lang="en-US" sz="1200" dirty="0">
                          <a:solidFill>
                            <a:srgbClr val="FF0000"/>
                          </a:solidFill>
                          <a:latin typeface="Times New Roman"/>
                          <a:ea typeface="Times New Roman"/>
                          <a:cs typeface="Times New Roman"/>
                        </a:rPr>
                        <a:t>often</a:t>
                      </a:r>
                      <a:endParaRPr lang="ru-RU" sz="1100" dirty="0">
                        <a:solidFill>
                          <a:srgbClr val="FF0000"/>
                        </a:solidFill>
                        <a:latin typeface="Times New Roman"/>
                        <a:ea typeface="Times New Roman"/>
                        <a:cs typeface="Times New Roman"/>
                      </a:endParaRPr>
                    </a:p>
                  </a:txBody>
                  <a:tcPr marL="0" marR="0" marT="0" marB="0"/>
                </a:tc>
              </a:tr>
              <a:tr h="223980">
                <a:tc>
                  <a:txBody>
                    <a:bodyPr/>
                    <a:lstStyle/>
                    <a:p>
                      <a:pPr marL="344805" marR="339725" algn="just">
                        <a:spcAft>
                          <a:spcPts val="0"/>
                        </a:spcAft>
                      </a:pPr>
                      <a:r>
                        <a:rPr lang="en-US" sz="1200" b="1">
                          <a:latin typeface="Times New Roman"/>
                          <a:ea typeface="Times New Roman"/>
                          <a:cs typeface="Times New Roman"/>
                        </a:rPr>
                        <a:t>18</a:t>
                      </a:r>
                      <a:endParaRPr lang="ru-RU" sz="1100">
                        <a:latin typeface="Times New Roman"/>
                        <a:ea typeface="Times New Roman"/>
                        <a:cs typeface="Times New Roman"/>
                      </a:endParaRPr>
                    </a:p>
                  </a:txBody>
                  <a:tcPr marL="0" marR="0" marT="0" marB="0"/>
                </a:tc>
                <a:tc>
                  <a:txBody>
                    <a:bodyPr/>
                    <a:lstStyle/>
                    <a:p>
                      <a:pPr marL="188595" marR="657860" algn="ctr">
                        <a:spcAft>
                          <a:spcPts val="0"/>
                        </a:spcAft>
                      </a:pPr>
                      <a:r>
                        <a:rPr lang="en-US" sz="1200" dirty="0">
                          <a:solidFill>
                            <a:srgbClr val="FF0000"/>
                          </a:solidFill>
                          <a:latin typeface="Times New Roman"/>
                          <a:ea typeface="Times New Roman"/>
                          <a:cs typeface="Times New Roman"/>
                        </a:rPr>
                        <a:t>Each</a:t>
                      </a:r>
                      <a:endParaRPr lang="ru-RU" sz="1100" dirty="0">
                        <a:solidFill>
                          <a:srgbClr val="FF0000"/>
                        </a:solidFill>
                        <a:latin typeface="Times New Roman"/>
                        <a:ea typeface="Times New Roman"/>
                        <a:cs typeface="Times New Roman"/>
                      </a:endParaRPr>
                    </a:p>
                  </a:txBody>
                  <a:tcPr marL="0" marR="0" marT="0" marB="0"/>
                </a:tc>
                <a:tc>
                  <a:txBody>
                    <a:bodyPr/>
                    <a:lstStyle/>
                    <a:p>
                      <a:pPr marL="91440" marR="614045" algn="ctr">
                        <a:spcAft>
                          <a:spcPts val="0"/>
                        </a:spcAft>
                      </a:pPr>
                      <a:r>
                        <a:rPr lang="en-US" sz="1200" dirty="0">
                          <a:latin typeface="Times New Roman"/>
                          <a:ea typeface="Times New Roman"/>
                          <a:cs typeface="Times New Roman"/>
                        </a:rPr>
                        <a:t>Some</a:t>
                      </a:r>
                      <a:endParaRPr lang="ru-RU" sz="1100" dirty="0">
                        <a:latin typeface="Times New Roman"/>
                        <a:ea typeface="Times New Roman"/>
                        <a:cs typeface="Times New Roman"/>
                      </a:endParaRPr>
                    </a:p>
                  </a:txBody>
                  <a:tcPr marL="0" marR="0" marT="0" marB="0"/>
                </a:tc>
                <a:tc>
                  <a:txBody>
                    <a:bodyPr/>
                    <a:lstStyle/>
                    <a:p>
                      <a:pPr marL="516255" marR="515620" algn="ctr">
                        <a:spcAft>
                          <a:spcPts val="0"/>
                        </a:spcAft>
                      </a:pPr>
                      <a:r>
                        <a:rPr lang="en-US" sz="1200" dirty="0">
                          <a:latin typeface="Times New Roman"/>
                          <a:ea typeface="Times New Roman"/>
                          <a:cs typeface="Times New Roman"/>
                        </a:rPr>
                        <a:t>Other</a:t>
                      </a:r>
                      <a:endParaRPr lang="ru-RU" sz="1100" dirty="0">
                        <a:latin typeface="Times New Roman"/>
                        <a:ea typeface="Times New Roman"/>
                        <a:cs typeface="Times New Roman"/>
                      </a:endParaRPr>
                    </a:p>
                  </a:txBody>
                  <a:tcPr marL="0" marR="0" marT="0" marB="0"/>
                </a:tc>
              </a:tr>
              <a:tr h="227832">
                <a:tc>
                  <a:txBody>
                    <a:bodyPr/>
                    <a:lstStyle/>
                    <a:p>
                      <a:pPr marL="344805" marR="339725" algn="just">
                        <a:spcAft>
                          <a:spcPts val="0"/>
                        </a:spcAft>
                      </a:pPr>
                      <a:r>
                        <a:rPr lang="en-US" sz="1200" b="1">
                          <a:latin typeface="Times New Roman"/>
                          <a:ea typeface="Times New Roman"/>
                          <a:cs typeface="Times New Roman"/>
                        </a:rPr>
                        <a:t>19</a:t>
                      </a:r>
                      <a:endParaRPr lang="ru-RU" sz="1100">
                        <a:latin typeface="Times New Roman"/>
                        <a:ea typeface="Times New Roman"/>
                        <a:cs typeface="Times New Roman"/>
                      </a:endParaRPr>
                    </a:p>
                  </a:txBody>
                  <a:tcPr marL="0" marR="0" marT="0" marB="0"/>
                </a:tc>
                <a:tc>
                  <a:txBody>
                    <a:bodyPr/>
                    <a:lstStyle/>
                    <a:p>
                      <a:pPr marL="188595" marR="659765" algn="ctr">
                        <a:spcAft>
                          <a:spcPts val="0"/>
                        </a:spcAft>
                      </a:pPr>
                      <a:r>
                        <a:rPr lang="en-US" sz="1200">
                          <a:latin typeface="Times New Roman"/>
                          <a:ea typeface="Times New Roman"/>
                          <a:cs typeface="Times New Roman"/>
                        </a:rPr>
                        <a:t>Above</a:t>
                      </a:r>
                      <a:endParaRPr lang="ru-RU" sz="1100">
                        <a:latin typeface="Times New Roman"/>
                        <a:ea typeface="Times New Roman"/>
                        <a:cs typeface="Times New Roman"/>
                      </a:endParaRPr>
                    </a:p>
                  </a:txBody>
                  <a:tcPr marL="0" marR="0" marT="0" marB="0"/>
                </a:tc>
                <a:tc>
                  <a:txBody>
                    <a:bodyPr/>
                    <a:lstStyle/>
                    <a:p>
                      <a:pPr marL="180975" marR="612775" algn="ctr">
                        <a:spcAft>
                          <a:spcPts val="0"/>
                        </a:spcAft>
                      </a:pPr>
                      <a:r>
                        <a:rPr lang="en-US" sz="1200">
                          <a:latin typeface="Times New Roman"/>
                          <a:ea typeface="Times New Roman"/>
                          <a:cs typeface="Times New Roman"/>
                        </a:rPr>
                        <a:t>At</a:t>
                      </a:r>
                      <a:endParaRPr lang="ru-RU" sz="1100">
                        <a:latin typeface="Times New Roman"/>
                        <a:ea typeface="Times New Roman"/>
                        <a:cs typeface="Times New Roman"/>
                      </a:endParaRPr>
                    </a:p>
                  </a:txBody>
                  <a:tcPr marL="0" marR="0" marT="0" marB="0"/>
                </a:tc>
                <a:tc>
                  <a:txBody>
                    <a:bodyPr/>
                    <a:lstStyle/>
                    <a:p>
                      <a:pPr marL="518795" marR="515620" algn="ctr">
                        <a:spcAft>
                          <a:spcPts val="0"/>
                        </a:spcAft>
                      </a:pPr>
                      <a:r>
                        <a:rPr lang="en-US" sz="1200" dirty="0">
                          <a:solidFill>
                            <a:srgbClr val="FF0000"/>
                          </a:solidFill>
                          <a:latin typeface="Times New Roman"/>
                          <a:ea typeface="Times New Roman"/>
                          <a:cs typeface="Times New Roman"/>
                        </a:rPr>
                        <a:t>About</a:t>
                      </a:r>
                      <a:endParaRPr lang="ru-RU" sz="1100" dirty="0">
                        <a:solidFill>
                          <a:srgbClr val="FF0000"/>
                        </a:solidFill>
                        <a:latin typeface="Times New Roman"/>
                        <a:ea typeface="Times New Roman"/>
                        <a:cs typeface="Times New Roman"/>
                      </a:endParaRPr>
                    </a:p>
                  </a:txBody>
                  <a:tcPr marL="0" marR="0" marT="0" marB="0"/>
                </a:tc>
              </a:tr>
              <a:tr h="227832">
                <a:tc>
                  <a:txBody>
                    <a:bodyPr/>
                    <a:lstStyle/>
                    <a:p>
                      <a:pPr marL="344805" marR="339725" algn="just">
                        <a:spcAft>
                          <a:spcPts val="0"/>
                        </a:spcAft>
                      </a:pPr>
                      <a:r>
                        <a:rPr lang="en-US" sz="1200" b="1">
                          <a:latin typeface="Times New Roman"/>
                          <a:ea typeface="Times New Roman"/>
                          <a:cs typeface="Times New Roman"/>
                        </a:rPr>
                        <a:t>20</a:t>
                      </a:r>
                      <a:endParaRPr lang="ru-RU" sz="1100">
                        <a:latin typeface="Times New Roman"/>
                        <a:ea typeface="Times New Roman"/>
                        <a:cs typeface="Times New Roman"/>
                      </a:endParaRPr>
                    </a:p>
                  </a:txBody>
                  <a:tcPr marL="0" marR="0" marT="0" marB="0"/>
                </a:tc>
                <a:tc>
                  <a:txBody>
                    <a:bodyPr/>
                    <a:lstStyle/>
                    <a:p>
                      <a:pPr marL="188595" marR="659765" algn="ctr">
                        <a:spcAft>
                          <a:spcPts val="0"/>
                        </a:spcAft>
                      </a:pPr>
                      <a:r>
                        <a:rPr lang="en-US" sz="1200">
                          <a:latin typeface="Times New Roman"/>
                          <a:ea typeface="Times New Roman"/>
                          <a:cs typeface="Times New Roman"/>
                        </a:rPr>
                        <a:t>tried</a:t>
                      </a:r>
                      <a:endParaRPr lang="ru-RU" sz="1100">
                        <a:latin typeface="Times New Roman"/>
                        <a:ea typeface="Times New Roman"/>
                        <a:cs typeface="Times New Roman"/>
                      </a:endParaRPr>
                    </a:p>
                  </a:txBody>
                  <a:tcPr marL="0" marR="0" marT="0" marB="0"/>
                </a:tc>
                <a:tc>
                  <a:txBody>
                    <a:bodyPr/>
                    <a:lstStyle/>
                    <a:p>
                      <a:pPr marL="180975" marR="614045" algn="ctr">
                        <a:spcAft>
                          <a:spcPts val="0"/>
                        </a:spcAft>
                      </a:pPr>
                      <a:r>
                        <a:rPr lang="en-US" sz="1200" dirty="0">
                          <a:solidFill>
                            <a:srgbClr val="FF0000"/>
                          </a:solidFill>
                          <a:latin typeface="Times New Roman"/>
                          <a:ea typeface="Times New Roman"/>
                          <a:cs typeface="Times New Roman"/>
                        </a:rPr>
                        <a:t>try</a:t>
                      </a:r>
                      <a:endParaRPr lang="ru-RU" sz="1100" dirty="0">
                        <a:solidFill>
                          <a:srgbClr val="FF0000"/>
                        </a:solidFill>
                        <a:latin typeface="Times New Roman"/>
                        <a:ea typeface="Times New Roman"/>
                        <a:cs typeface="Times New Roman"/>
                      </a:endParaRPr>
                    </a:p>
                  </a:txBody>
                  <a:tcPr marL="0" marR="0" marT="0" marB="0"/>
                </a:tc>
                <a:tc>
                  <a:txBody>
                    <a:bodyPr/>
                    <a:lstStyle/>
                    <a:p>
                      <a:pPr marL="518795" marR="514350" algn="ctr">
                        <a:spcAft>
                          <a:spcPts val="0"/>
                        </a:spcAft>
                      </a:pPr>
                      <a:r>
                        <a:rPr lang="en-US" sz="1200">
                          <a:latin typeface="Times New Roman"/>
                          <a:ea typeface="Times New Roman"/>
                          <a:cs typeface="Times New Roman"/>
                        </a:rPr>
                        <a:t>trying</a:t>
                      </a:r>
                      <a:endParaRPr lang="ru-RU" sz="1100">
                        <a:latin typeface="Times New Roman"/>
                        <a:ea typeface="Times New Roman"/>
                        <a:cs typeface="Times New Roman"/>
                      </a:endParaRPr>
                    </a:p>
                  </a:txBody>
                  <a:tcPr marL="0" marR="0" marT="0" marB="0"/>
                </a:tc>
              </a:tr>
              <a:tr h="227832">
                <a:tc>
                  <a:txBody>
                    <a:bodyPr/>
                    <a:lstStyle/>
                    <a:p>
                      <a:pPr marL="344805" marR="339725" algn="just">
                        <a:spcAft>
                          <a:spcPts val="0"/>
                        </a:spcAft>
                      </a:pPr>
                      <a:r>
                        <a:rPr lang="en-US" sz="1200" b="1">
                          <a:latin typeface="Times New Roman"/>
                          <a:ea typeface="Times New Roman"/>
                          <a:cs typeface="Times New Roman"/>
                        </a:rPr>
                        <a:t>21</a:t>
                      </a:r>
                      <a:endParaRPr lang="ru-RU" sz="1100">
                        <a:latin typeface="Times New Roman"/>
                        <a:ea typeface="Times New Roman"/>
                        <a:cs typeface="Times New Roman"/>
                      </a:endParaRPr>
                    </a:p>
                  </a:txBody>
                  <a:tcPr marL="0" marR="0" marT="0" marB="0"/>
                </a:tc>
                <a:tc>
                  <a:txBody>
                    <a:bodyPr/>
                    <a:lstStyle/>
                    <a:p>
                      <a:pPr marL="188595" marR="659765" algn="ctr">
                        <a:spcAft>
                          <a:spcPts val="0"/>
                        </a:spcAft>
                      </a:pPr>
                      <a:r>
                        <a:rPr lang="en-US" sz="1200">
                          <a:latin typeface="Times New Roman"/>
                          <a:ea typeface="Times New Roman"/>
                          <a:cs typeface="Times New Roman"/>
                        </a:rPr>
                        <a:t>every</a:t>
                      </a:r>
                      <a:endParaRPr lang="ru-RU" sz="1100">
                        <a:latin typeface="Times New Roman"/>
                        <a:ea typeface="Times New Roman"/>
                        <a:cs typeface="Times New Roman"/>
                      </a:endParaRPr>
                    </a:p>
                  </a:txBody>
                  <a:tcPr marL="0" marR="0" marT="0" marB="0"/>
                </a:tc>
                <a:tc>
                  <a:txBody>
                    <a:bodyPr/>
                    <a:lstStyle/>
                    <a:p>
                      <a:pPr marL="180975" marR="614045" algn="ctr">
                        <a:spcAft>
                          <a:spcPts val="0"/>
                        </a:spcAft>
                      </a:pPr>
                      <a:r>
                        <a:rPr lang="en-US" sz="1200">
                          <a:latin typeface="Times New Roman"/>
                          <a:ea typeface="Times New Roman"/>
                          <a:cs typeface="Times New Roman"/>
                        </a:rPr>
                        <a:t>any</a:t>
                      </a:r>
                      <a:endParaRPr lang="ru-RU" sz="1100">
                        <a:latin typeface="Times New Roman"/>
                        <a:ea typeface="Times New Roman"/>
                        <a:cs typeface="Times New Roman"/>
                      </a:endParaRPr>
                    </a:p>
                  </a:txBody>
                  <a:tcPr marL="0" marR="0" marT="0" marB="0"/>
                </a:tc>
                <a:tc>
                  <a:txBody>
                    <a:bodyPr/>
                    <a:lstStyle/>
                    <a:p>
                      <a:pPr marL="518795" marR="511810" algn="ctr">
                        <a:spcAft>
                          <a:spcPts val="0"/>
                        </a:spcAft>
                      </a:pPr>
                      <a:r>
                        <a:rPr lang="en-US" sz="1200" dirty="0">
                          <a:solidFill>
                            <a:srgbClr val="FF0000"/>
                          </a:solidFill>
                          <a:latin typeface="Times New Roman"/>
                          <a:ea typeface="Times New Roman"/>
                          <a:cs typeface="Times New Roman"/>
                        </a:rPr>
                        <a:t>a lot of</a:t>
                      </a:r>
                      <a:endParaRPr lang="ru-RU" sz="1100" dirty="0">
                        <a:solidFill>
                          <a:srgbClr val="FF0000"/>
                        </a:solidFill>
                        <a:latin typeface="Times New Roman"/>
                        <a:ea typeface="Times New Roman"/>
                        <a:cs typeface="Times New Roman"/>
                      </a:endParaRPr>
                    </a:p>
                  </a:txBody>
                  <a:tcPr marL="0" marR="0" marT="0" marB="0"/>
                </a:tc>
              </a:tr>
              <a:tr h="227832">
                <a:tc>
                  <a:txBody>
                    <a:bodyPr/>
                    <a:lstStyle/>
                    <a:p>
                      <a:pPr marL="344805" marR="339725" algn="just">
                        <a:spcAft>
                          <a:spcPts val="0"/>
                        </a:spcAft>
                      </a:pPr>
                      <a:r>
                        <a:rPr lang="en-US" sz="1200" b="1">
                          <a:latin typeface="Times New Roman"/>
                          <a:ea typeface="Times New Roman"/>
                          <a:cs typeface="Times New Roman"/>
                        </a:rPr>
                        <a:t>22</a:t>
                      </a:r>
                      <a:endParaRPr lang="ru-RU" sz="1100">
                        <a:latin typeface="Times New Roman"/>
                        <a:ea typeface="Times New Roman"/>
                        <a:cs typeface="Times New Roman"/>
                      </a:endParaRPr>
                    </a:p>
                  </a:txBody>
                  <a:tcPr marL="0" marR="0" marT="0" marB="0"/>
                </a:tc>
                <a:tc>
                  <a:txBody>
                    <a:bodyPr/>
                    <a:lstStyle/>
                    <a:p>
                      <a:pPr marL="188595" marR="657225" algn="ctr">
                        <a:spcAft>
                          <a:spcPts val="0"/>
                        </a:spcAft>
                      </a:pPr>
                      <a:r>
                        <a:rPr lang="en-US" sz="1200" dirty="0">
                          <a:solidFill>
                            <a:srgbClr val="FF0000"/>
                          </a:solidFill>
                          <a:latin typeface="Times New Roman"/>
                          <a:ea typeface="Times New Roman"/>
                          <a:cs typeface="Times New Roman"/>
                        </a:rPr>
                        <a:t>these</a:t>
                      </a:r>
                      <a:endParaRPr lang="ru-RU" sz="1100" dirty="0">
                        <a:solidFill>
                          <a:srgbClr val="FF0000"/>
                        </a:solidFill>
                        <a:latin typeface="Times New Roman"/>
                        <a:ea typeface="Times New Roman"/>
                        <a:cs typeface="Times New Roman"/>
                      </a:endParaRPr>
                    </a:p>
                  </a:txBody>
                  <a:tcPr marL="0" marR="0" marT="0" marB="0"/>
                </a:tc>
                <a:tc>
                  <a:txBody>
                    <a:bodyPr/>
                    <a:lstStyle/>
                    <a:p>
                      <a:pPr marL="180975" marR="614045" algn="ctr">
                        <a:spcAft>
                          <a:spcPts val="0"/>
                        </a:spcAft>
                      </a:pPr>
                      <a:r>
                        <a:rPr lang="en-US" sz="1200">
                          <a:latin typeface="Times New Roman"/>
                          <a:ea typeface="Times New Roman"/>
                          <a:cs typeface="Times New Roman"/>
                        </a:rPr>
                        <a:t>this</a:t>
                      </a:r>
                      <a:endParaRPr lang="ru-RU" sz="1100">
                        <a:latin typeface="Times New Roman"/>
                        <a:ea typeface="Times New Roman"/>
                        <a:cs typeface="Times New Roman"/>
                      </a:endParaRPr>
                    </a:p>
                  </a:txBody>
                  <a:tcPr marL="0" marR="0" marT="0" marB="0"/>
                </a:tc>
                <a:tc>
                  <a:txBody>
                    <a:bodyPr/>
                    <a:lstStyle/>
                    <a:p>
                      <a:pPr marL="518795" marR="515620" algn="ctr">
                        <a:spcAft>
                          <a:spcPts val="0"/>
                        </a:spcAft>
                      </a:pPr>
                      <a:r>
                        <a:rPr lang="en-US" sz="1200">
                          <a:latin typeface="Times New Roman"/>
                          <a:ea typeface="Times New Roman"/>
                          <a:cs typeface="Times New Roman"/>
                        </a:rPr>
                        <a:t>them</a:t>
                      </a:r>
                      <a:endParaRPr lang="ru-RU" sz="1100">
                        <a:latin typeface="Times New Roman"/>
                        <a:ea typeface="Times New Roman"/>
                        <a:cs typeface="Times New Roman"/>
                      </a:endParaRPr>
                    </a:p>
                  </a:txBody>
                  <a:tcPr marL="0" marR="0" marT="0" marB="0"/>
                </a:tc>
              </a:tr>
              <a:tr h="227832">
                <a:tc>
                  <a:txBody>
                    <a:bodyPr/>
                    <a:lstStyle/>
                    <a:p>
                      <a:pPr marL="344805" marR="339725" algn="just">
                        <a:spcAft>
                          <a:spcPts val="0"/>
                        </a:spcAft>
                      </a:pPr>
                      <a:r>
                        <a:rPr lang="en-US" sz="1200" b="1">
                          <a:latin typeface="Times New Roman"/>
                          <a:ea typeface="Times New Roman"/>
                          <a:cs typeface="Times New Roman"/>
                        </a:rPr>
                        <a:t>23</a:t>
                      </a:r>
                      <a:endParaRPr lang="ru-RU" sz="1100">
                        <a:latin typeface="Times New Roman"/>
                        <a:ea typeface="Times New Roman"/>
                        <a:cs typeface="Times New Roman"/>
                      </a:endParaRPr>
                    </a:p>
                  </a:txBody>
                  <a:tcPr marL="0" marR="0" marT="0" marB="0"/>
                </a:tc>
                <a:tc>
                  <a:txBody>
                    <a:bodyPr/>
                    <a:lstStyle/>
                    <a:p>
                      <a:pPr marL="188595" marR="652780" algn="ctr">
                        <a:spcAft>
                          <a:spcPts val="0"/>
                        </a:spcAft>
                      </a:pPr>
                      <a:r>
                        <a:rPr lang="en-US" sz="1200">
                          <a:latin typeface="Times New Roman"/>
                          <a:ea typeface="Times New Roman"/>
                          <a:cs typeface="Times New Roman"/>
                        </a:rPr>
                        <a:t>by</a:t>
                      </a:r>
                      <a:endParaRPr lang="ru-RU" sz="1100">
                        <a:latin typeface="Times New Roman"/>
                        <a:ea typeface="Times New Roman"/>
                        <a:cs typeface="Times New Roman"/>
                      </a:endParaRPr>
                    </a:p>
                  </a:txBody>
                  <a:tcPr marL="0" marR="0" marT="0" marB="0"/>
                </a:tc>
                <a:tc>
                  <a:txBody>
                    <a:bodyPr/>
                    <a:lstStyle/>
                    <a:p>
                      <a:pPr marL="180975" marR="614045" algn="ctr">
                        <a:spcAft>
                          <a:spcPts val="0"/>
                        </a:spcAft>
                      </a:pPr>
                      <a:r>
                        <a:rPr lang="en-US" sz="1200" dirty="0">
                          <a:solidFill>
                            <a:srgbClr val="FF0000"/>
                          </a:solidFill>
                          <a:latin typeface="Times New Roman"/>
                          <a:ea typeface="Times New Roman"/>
                          <a:cs typeface="Times New Roman"/>
                        </a:rPr>
                        <a:t>from</a:t>
                      </a:r>
                      <a:endParaRPr lang="ru-RU" sz="1100" dirty="0">
                        <a:solidFill>
                          <a:srgbClr val="FF0000"/>
                        </a:solidFill>
                        <a:latin typeface="Times New Roman"/>
                        <a:ea typeface="Times New Roman"/>
                        <a:cs typeface="Times New Roman"/>
                      </a:endParaRPr>
                    </a:p>
                  </a:txBody>
                  <a:tcPr marL="0" marR="0" marT="0" marB="0"/>
                </a:tc>
                <a:tc>
                  <a:txBody>
                    <a:bodyPr/>
                    <a:lstStyle/>
                    <a:p>
                      <a:pPr marL="518795" marR="511810" algn="ctr">
                        <a:spcAft>
                          <a:spcPts val="0"/>
                        </a:spcAft>
                      </a:pPr>
                      <a:r>
                        <a:rPr lang="en-US" sz="1200" dirty="0">
                          <a:latin typeface="Times New Roman"/>
                          <a:ea typeface="Times New Roman"/>
                          <a:cs typeface="Times New Roman"/>
                        </a:rPr>
                        <a:t>with</a:t>
                      </a:r>
                      <a:endParaRPr lang="ru-RU" sz="1100" dirty="0">
                        <a:latin typeface="Times New Roman"/>
                        <a:ea typeface="Times New Roman"/>
                        <a:cs typeface="Times New Roman"/>
                      </a:endParaRPr>
                    </a:p>
                  </a:txBody>
                  <a:tcPr marL="0" marR="0" marT="0" marB="0"/>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52400"/>
            <a:ext cx="8229600" cy="1276336"/>
          </a:xfrm>
        </p:spPr>
        <p:txBody>
          <a:bodyPr>
            <a:normAutofit fontScale="90000"/>
          </a:bodyPr>
          <a:lstStyle/>
          <a:p>
            <a:r>
              <a:rPr lang="en-US" b="1" dirty="0" smtClean="0"/>
              <a:t>Task 2</a:t>
            </a:r>
            <a:r>
              <a:rPr lang="ru-RU" dirty="0" smtClean="0"/>
              <a:t/>
            </a:r>
            <a:br>
              <a:rPr lang="ru-RU" dirty="0" smtClean="0"/>
            </a:br>
            <a:r>
              <a:rPr lang="en-US" sz="1800" i="1" dirty="0" smtClean="0">
                <a:latin typeface="Times New Roman" pitchFamily="18" charset="0"/>
                <a:cs typeface="Times New Roman" pitchFamily="18" charset="0"/>
              </a:rPr>
              <a:t>Complete the story with the verb in brackets </a:t>
            </a:r>
            <a:r>
              <a:rPr lang="en-US" sz="1800" b="1" i="1" dirty="0" smtClean="0">
                <a:latin typeface="Times New Roman" pitchFamily="18" charset="0"/>
                <a:cs typeface="Times New Roman" pitchFamily="18" charset="0"/>
              </a:rPr>
              <a:t>(24–33) </a:t>
            </a:r>
            <a:r>
              <a:rPr lang="en-US" sz="1800" i="1" dirty="0" smtClean="0">
                <a:latin typeface="Times New Roman" pitchFamily="18" charset="0"/>
                <a:cs typeface="Times New Roman" pitchFamily="18" charset="0"/>
              </a:rPr>
              <a:t>in the correct tense</a:t>
            </a:r>
            <a:r>
              <a:rPr lang="en-US" i="1" dirty="0" smtClean="0"/>
              <a:t>.</a:t>
            </a:r>
            <a:r>
              <a:rPr lang="ru-RU" dirty="0" smtClean="0"/>
              <a:t/>
            </a:r>
            <a:br>
              <a:rPr lang="ru-RU" dirty="0" smtClean="0"/>
            </a:br>
            <a:endParaRPr lang="ru-RU" dirty="0"/>
          </a:p>
        </p:txBody>
      </p:sp>
      <p:sp>
        <p:nvSpPr>
          <p:cNvPr id="3" name="Содержимое 2"/>
          <p:cNvSpPr>
            <a:spLocks noGrp="1"/>
          </p:cNvSpPr>
          <p:nvPr>
            <p:ph sz="quarter" idx="1"/>
          </p:nvPr>
        </p:nvSpPr>
        <p:spPr/>
        <p:txBody>
          <a:bodyPr>
            <a:normAutofit fontScale="92500" lnSpcReduction="20000"/>
          </a:bodyPr>
          <a:lstStyle/>
          <a:p>
            <a:endParaRPr lang="ru-RU" dirty="0" smtClean="0"/>
          </a:p>
          <a:p>
            <a:pPr>
              <a:buNone/>
            </a:pPr>
            <a:r>
              <a:rPr lang="en-US" dirty="0" smtClean="0"/>
              <a:t>Sometimes people   get   into   funny   situations.   And   each   person </a:t>
            </a:r>
            <a:r>
              <a:rPr lang="en-US" b="1" i="1" u="sng" dirty="0" smtClean="0"/>
              <a:t>behaves </a:t>
            </a:r>
            <a:r>
              <a:rPr lang="en-US" dirty="0" smtClean="0"/>
              <a:t>(behave) in a different way. </a:t>
            </a:r>
            <a:r>
              <a:rPr lang="en-US" dirty="0" smtClean="0">
                <a:solidFill>
                  <a:srgbClr val="00B050"/>
                </a:solidFill>
              </a:rPr>
              <a:t>Yesterday </a:t>
            </a:r>
            <a:r>
              <a:rPr lang="en-US" dirty="0" smtClean="0"/>
              <a:t>something very strange </a:t>
            </a:r>
            <a:r>
              <a:rPr lang="en-US" b="1" dirty="0" smtClean="0"/>
              <a:t>(24)</a:t>
            </a:r>
            <a:r>
              <a:rPr lang="en-US" b="1" dirty="0" smtClean="0">
                <a:solidFill>
                  <a:srgbClr val="FF0000"/>
                </a:solidFill>
              </a:rPr>
              <a:t>happened</a:t>
            </a:r>
            <a:r>
              <a:rPr lang="en-US" dirty="0" smtClean="0"/>
              <a:t>(happen) to    me      too.      I (</a:t>
            </a:r>
            <a:r>
              <a:rPr lang="en-US" b="1" dirty="0" smtClean="0">
                <a:solidFill>
                  <a:srgbClr val="FF0000"/>
                </a:solidFill>
              </a:rPr>
              <a:t>25)picked up </a:t>
            </a:r>
            <a:r>
              <a:rPr lang="en-US" dirty="0" smtClean="0"/>
              <a:t>(pick  up)the  phone  to  make  a  call  and  </a:t>
            </a:r>
            <a:r>
              <a:rPr lang="en-US" dirty="0" smtClean="0">
                <a:solidFill>
                  <a:srgbClr val="00B050"/>
                </a:solidFill>
              </a:rPr>
              <a:t>found  out</a:t>
            </a:r>
            <a:r>
              <a:rPr lang="en-US" dirty="0" smtClean="0"/>
              <a:t>  that  I  </a:t>
            </a:r>
            <a:r>
              <a:rPr lang="en-US" b="1" dirty="0" smtClean="0"/>
              <a:t>(26)</a:t>
            </a:r>
            <a:r>
              <a:rPr lang="en-US" b="1" dirty="0" smtClean="0">
                <a:solidFill>
                  <a:srgbClr val="FF0000"/>
                </a:solidFill>
              </a:rPr>
              <a:t>was listening </a:t>
            </a:r>
            <a:r>
              <a:rPr lang="en-US" dirty="0" smtClean="0"/>
              <a:t>(listen) to   a   conversation     between   two   strangers.   They </a:t>
            </a:r>
            <a:r>
              <a:rPr lang="en-US" b="1" dirty="0" smtClean="0"/>
              <a:t>(</a:t>
            </a:r>
            <a:r>
              <a:rPr lang="en-US" b="1" dirty="0" smtClean="0">
                <a:solidFill>
                  <a:srgbClr val="FF0000"/>
                </a:solidFill>
              </a:rPr>
              <a:t>27)were </a:t>
            </a:r>
            <a:r>
              <a:rPr lang="en-US" b="1" dirty="0" err="1" smtClean="0">
                <a:solidFill>
                  <a:srgbClr val="FF0000"/>
                </a:solidFill>
              </a:rPr>
              <a:t>talkig</a:t>
            </a:r>
            <a:r>
              <a:rPr lang="en-US" b="1" dirty="0" smtClean="0">
                <a:solidFill>
                  <a:srgbClr val="FF0000"/>
                </a:solidFill>
              </a:rPr>
              <a:t> </a:t>
            </a:r>
            <a:r>
              <a:rPr lang="en-US" dirty="0" smtClean="0"/>
              <a:t>(talk) about    attacking    the    president.    I    immediately </a:t>
            </a:r>
            <a:r>
              <a:rPr lang="en-US" b="1" dirty="0" smtClean="0"/>
              <a:t>(28)</a:t>
            </a:r>
            <a:r>
              <a:rPr lang="en-US" b="1" dirty="0" smtClean="0">
                <a:solidFill>
                  <a:srgbClr val="FF0000"/>
                </a:solidFill>
              </a:rPr>
              <a:t>phoned</a:t>
            </a:r>
            <a:r>
              <a:rPr lang="en-US" dirty="0" smtClean="0">
                <a:solidFill>
                  <a:srgbClr val="FF0000"/>
                </a:solidFill>
              </a:rPr>
              <a:t> </a:t>
            </a:r>
            <a:r>
              <a:rPr lang="en-US" dirty="0" smtClean="0"/>
              <a:t>(phone) the police who</a:t>
            </a:r>
            <a:r>
              <a:rPr lang="en-US" b="1" dirty="0" smtClean="0"/>
              <a:t>(29</a:t>
            </a:r>
            <a:r>
              <a:rPr lang="en-US" b="1" u="sng" dirty="0" smtClean="0"/>
              <a:t>)</a:t>
            </a:r>
            <a:r>
              <a:rPr lang="en-US" b="1" dirty="0" smtClean="0">
                <a:solidFill>
                  <a:srgbClr val="FF0000"/>
                </a:solidFill>
              </a:rPr>
              <a:t>caught </a:t>
            </a:r>
            <a:r>
              <a:rPr lang="en-US" dirty="0" smtClean="0"/>
              <a:t>(catch) the two men and</a:t>
            </a:r>
            <a:r>
              <a:rPr lang="en-US" b="1" dirty="0" smtClean="0"/>
              <a:t>(30)</a:t>
            </a:r>
            <a:r>
              <a:rPr lang="en-US" b="1" dirty="0" smtClean="0">
                <a:solidFill>
                  <a:srgbClr val="FF0000"/>
                </a:solidFill>
              </a:rPr>
              <a:t>asked</a:t>
            </a:r>
            <a:r>
              <a:rPr lang="en-US" dirty="0" smtClean="0"/>
              <a:t>(ask) them a lot of questions.   It </a:t>
            </a:r>
            <a:r>
              <a:rPr lang="en-US" b="1" dirty="0" smtClean="0"/>
              <a:t>(31) </a:t>
            </a:r>
            <a:r>
              <a:rPr lang="en-US" b="1" dirty="0" smtClean="0">
                <a:solidFill>
                  <a:srgbClr val="FF0000"/>
                </a:solidFill>
              </a:rPr>
              <a:t>turned out </a:t>
            </a:r>
            <a:r>
              <a:rPr lang="en-US" dirty="0" smtClean="0"/>
              <a:t>(turn out) that they were actors and they</a:t>
            </a:r>
            <a:r>
              <a:rPr lang="en-US" b="1" dirty="0" smtClean="0"/>
              <a:t> (</a:t>
            </a:r>
            <a:r>
              <a:rPr lang="en-US" b="1" dirty="0" smtClean="0">
                <a:solidFill>
                  <a:srgbClr val="FF0000"/>
                </a:solidFill>
              </a:rPr>
              <a:t>32)were practicing </a:t>
            </a:r>
            <a:r>
              <a:rPr lang="en-US" b="1" dirty="0" smtClean="0"/>
              <a:t>(</a:t>
            </a:r>
            <a:r>
              <a:rPr lang="en-US" dirty="0" smtClean="0"/>
              <a:t>practice)their lines on the phone! I</a:t>
            </a:r>
            <a:r>
              <a:rPr lang="en-US" b="1" dirty="0" smtClean="0"/>
              <a:t>(33)</a:t>
            </a:r>
            <a:r>
              <a:rPr lang="en-US" b="1" dirty="0" smtClean="0">
                <a:solidFill>
                  <a:srgbClr val="FF0000"/>
                </a:solidFill>
              </a:rPr>
              <a:t>felt</a:t>
            </a:r>
            <a:r>
              <a:rPr lang="en-US" dirty="0" smtClean="0"/>
              <a:t> (feel) very silly, but the actors </a:t>
            </a:r>
            <a:r>
              <a:rPr lang="en-US" b="1" dirty="0" smtClean="0"/>
              <a:t>(34)</a:t>
            </a:r>
            <a:r>
              <a:rPr lang="en-US" b="1" dirty="0" smtClean="0">
                <a:solidFill>
                  <a:srgbClr val="FF0000"/>
                </a:solidFill>
              </a:rPr>
              <a:t>gave </a:t>
            </a:r>
            <a:r>
              <a:rPr lang="en-US" dirty="0" smtClean="0"/>
              <a:t>(give)me tickets to their play as they were so pleased I had really believed them.</a:t>
            </a:r>
            <a:r>
              <a:rPr lang="ru-RU" dirty="0" smtClean="0"/>
              <a:t>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lstStyle/>
          <a:p>
            <a:pPr>
              <a:buNone/>
            </a:pPr>
            <a:r>
              <a:rPr lang="en-US" b="1" dirty="0" smtClean="0"/>
              <a:t>Writing </a:t>
            </a:r>
            <a:r>
              <a:rPr lang="en-US" dirty="0" smtClean="0"/>
              <a:t>(15minutes)</a:t>
            </a:r>
            <a:endParaRPr lang="ru-RU" dirty="0" smtClean="0"/>
          </a:p>
          <a:p>
            <a:pPr>
              <a:buNone/>
            </a:pPr>
            <a:r>
              <a:rPr lang="en-US" b="1" dirty="0" smtClean="0"/>
              <a:t>   Maximum points- 10</a:t>
            </a:r>
            <a:endParaRPr lang="ru-RU" dirty="0" smtClean="0"/>
          </a:p>
          <a:p>
            <a:pPr>
              <a:buNone/>
            </a:pPr>
            <a:r>
              <a:rPr lang="en-US" dirty="0" smtClean="0"/>
              <a:t>You are going to take your English friend on a tour of Surgut. Write a letter to your friend and don’t forget to mention:</a:t>
            </a:r>
            <a:endParaRPr lang="ru-RU" dirty="0" smtClean="0"/>
          </a:p>
          <a:p>
            <a:pPr lvl="0">
              <a:buNone/>
            </a:pPr>
            <a:r>
              <a:rPr lang="en-US" dirty="0" smtClean="0"/>
              <a:t>which place(s)you've chosen and why;</a:t>
            </a:r>
            <a:endParaRPr lang="ru-RU" dirty="0" smtClean="0"/>
          </a:p>
          <a:p>
            <a:pPr lvl="0">
              <a:buNone/>
            </a:pPr>
            <a:r>
              <a:rPr lang="en-US" dirty="0" smtClean="0"/>
              <a:t>how you are going to get there;</a:t>
            </a:r>
            <a:endParaRPr lang="ru-RU" dirty="0" smtClean="0"/>
          </a:p>
          <a:p>
            <a:pPr lvl="0">
              <a:buNone/>
            </a:pPr>
            <a:r>
              <a:rPr lang="en-US" dirty="0" smtClean="0"/>
              <a:t>where you're going to have a meal.</a:t>
            </a:r>
            <a:endParaRPr lang="ru-RU" dirty="0" smtClean="0"/>
          </a:p>
          <a:p>
            <a:pPr>
              <a:buNone/>
            </a:pPr>
            <a:r>
              <a:rPr lang="en-US" dirty="0" smtClean="0"/>
              <a:t>Write 60–80words.</a:t>
            </a:r>
            <a:endParaRPr lang="ru-RU"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000" b="1" dirty="0" smtClean="0">
                <a:latin typeface="Times New Roman" pitchFamily="18" charset="0"/>
                <a:cs typeface="Times New Roman" pitchFamily="18" charset="0"/>
              </a:rPr>
              <a:t>Критерии оценивания конкурса «Письмо» (</a:t>
            </a:r>
            <a:r>
              <a:rPr lang="en-US" sz="2000" b="1" dirty="0" smtClean="0">
                <a:latin typeface="Times New Roman" pitchFamily="18" charset="0"/>
                <a:cs typeface="Times New Roman" pitchFamily="18" charset="0"/>
              </a:rPr>
              <a:t>Writing) 10 points</a:t>
            </a:r>
            <a:endParaRPr lang="ru-RU" sz="20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428596" y="1214422"/>
          <a:ext cx="8229600" cy="5328666"/>
        </p:xfrm>
        <a:graphic>
          <a:graphicData uri="http://schemas.openxmlformats.org/drawingml/2006/table">
            <a:tbl>
              <a:tblPr firstRow="1" bandRow="1">
                <a:tableStyleId>{5C22544A-7EE6-4342-B048-85BDC9FD1C3A}</a:tableStyleId>
              </a:tblPr>
              <a:tblGrid>
                <a:gridCol w="542900"/>
                <a:gridCol w="1643074"/>
                <a:gridCol w="1285884"/>
                <a:gridCol w="1428760"/>
                <a:gridCol w="1957382"/>
                <a:gridCol w="1371600"/>
              </a:tblGrid>
              <a:tr h="370840">
                <a:tc>
                  <a:txBody>
                    <a:bodyPr/>
                    <a:lstStyle/>
                    <a:p>
                      <a:endParaRPr lang="ru-RU" dirty="0"/>
                    </a:p>
                  </a:txBody>
                  <a:tcPr/>
                </a:tc>
                <a:tc>
                  <a:txBody>
                    <a:bodyPr/>
                    <a:lstStyle/>
                    <a:p>
                      <a:pPr>
                        <a:lnSpc>
                          <a:spcPct val="107000"/>
                        </a:lnSpc>
                      </a:pPr>
                      <a:r>
                        <a:rPr lang="ru-RU" sz="1200" b="1" dirty="0">
                          <a:latin typeface="Calibri"/>
                          <a:ea typeface="Times New Roman"/>
                          <a:cs typeface="Times New Roman"/>
                        </a:rPr>
                        <a:t>Критерии оценивания</a:t>
                      </a:r>
                      <a:endParaRPr lang="ru-RU" sz="1100" dirty="0">
                        <a:latin typeface="Calibri"/>
                        <a:ea typeface="Times New Roman"/>
                        <a:cs typeface="Times New Roman"/>
                      </a:endParaRPr>
                    </a:p>
                  </a:txBody>
                  <a:tcPr marL="68580" marR="68580" marT="0" marB="0"/>
                </a:tc>
                <a:tc>
                  <a:txBody>
                    <a:bodyPr/>
                    <a:lstStyle/>
                    <a:p>
                      <a:pPr>
                        <a:lnSpc>
                          <a:spcPct val="107000"/>
                        </a:lnSpc>
                      </a:pPr>
                      <a:r>
                        <a:rPr lang="ru-RU" sz="1200" b="1">
                          <a:latin typeface="Calibri"/>
                          <a:ea typeface="Times New Roman"/>
                          <a:cs typeface="Times New Roman"/>
                        </a:rPr>
                        <a:t>3 балла</a:t>
                      </a:r>
                      <a:endParaRPr lang="ru-RU" sz="1100">
                        <a:latin typeface="Calibri"/>
                        <a:ea typeface="Times New Roman"/>
                        <a:cs typeface="Times New Roman"/>
                      </a:endParaRPr>
                    </a:p>
                  </a:txBody>
                  <a:tcPr marL="68580" marR="68580" marT="0" marB="0"/>
                </a:tc>
                <a:tc>
                  <a:txBody>
                    <a:bodyPr/>
                    <a:lstStyle/>
                    <a:p>
                      <a:pPr>
                        <a:lnSpc>
                          <a:spcPct val="107000"/>
                        </a:lnSpc>
                      </a:pPr>
                      <a:r>
                        <a:rPr lang="ru-RU" sz="1200" b="1" dirty="0">
                          <a:latin typeface="Calibri"/>
                          <a:ea typeface="Times New Roman"/>
                          <a:cs typeface="Times New Roman"/>
                        </a:rPr>
                        <a:t>2 балла</a:t>
                      </a:r>
                      <a:endParaRPr lang="ru-RU" sz="1100" dirty="0">
                        <a:latin typeface="Calibri"/>
                        <a:ea typeface="Times New Roman"/>
                        <a:cs typeface="Times New Roman"/>
                      </a:endParaRPr>
                    </a:p>
                  </a:txBody>
                  <a:tcPr marL="68580" marR="68580" marT="0" marB="0"/>
                </a:tc>
                <a:tc>
                  <a:txBody>
                    <a:bodyPr/>
                    <a:lstStyle/>
                    <a:p>
                      <a:pPr>
                        <a:lnSpc>
                          <a:spcPct val="107000"/>
                        </a:lnSpc>
                      </a:pPr>
                      <a:r>
                        <a:rPr lang="ru-RU" sz="1200" b="1">
                          <a:latin typeface="Calibri"/>
                          <a:ea typeface="Times New Roman"/>
                          <a:cs typeface="Times New Roman"/>
                        </a:rPr>
                        <a:t>1 балл</a:t>
                      </a:r>
                      <a:endParaRPr lang="ru-RU" sz="1100">
                        <a:latin typeface="Calibri"/>
                        <a:ea typeface="Times New Roman"/>
                        <a:cs typeface="Times New Roman"/>
                      </a:endParaRPr>
                    </a:p>
                  </a:txBody>
                  <a:tcPr marL="68580" marR="68580" marT="0" marB="0"/>
                </a:tc>
                <a:tc>
                  <a:txBody>
                    <a:bodyPr/>
                    <a:lstStyle/>
                    <a:p>
                      <a:pPr>
                        <a:lnSpc>
                          <a:spcPct val="107000"/>
                        </a:lnSpc>
                      </a:pPr>
                      <a:r>
                        <a:rPr lang="ru-RU" sz="1200" b="1" dirty="0">
                          <a:latin typeface="Calibri"/>
                          <a:ea typeface="Times New Roman"/>
                          <a:cs typeface="Times New Roman"/>
                        </a:rPr>
                        <a:t>0 баллов</a:t>
                      </a:r>
                      <a:endParaRPr lang="ru-RU" sz="1100" dirty="0">
                        <a:latin typeface="Calibri"/>
                        <a:ea typeface="Times New Roman"/>
                        <a:cs typeface="Times New Roman"/>
                      </a:endParaRPr>
                    </a:p>
                  </a:txBody>
                  <a:tcPr marL="68580" marR="68580" marT="0" marB="0"/>
                </a:tc>
              </a:tr>
              <a:tr h="370840">
                <a:tc>
                  <a:txBody>
                    <a:bodyPr/>
                    <a:lstStyle/>
                    <a:p>
                      <a:pPr algn="just">
                        <a:lnSpc>
                          <a:spcPct val="107000"/>
                        </a:lnSpc>
                        <a:spcAft>
                          <a:spcPts val="0"/>
                        </a:spcAft>
                      </a:pPr>
                      <a:r>
                        <a:rPr lang="ru-RU" sz="1200" b="1" dirty="0">
                          <a:latin typeface="Times New Roman"/>
                          <a:ea typeface="Times New Roman"/>
                          <a:cs typeface="Times New Roman"/>
                        </a:rPr>
                        <a:t>К1</a:t>
                      </a:r>
                      <a:endParaRPr lang="ru-RU" sz="1400" dirty="0">
                        <a:latin typeface="Times New Roman"/>
                        <a:ea typeface="Times New Roman"/>
                        <a:cs typeface="Times New Roman"/>
                      </a:endParaRPr>
                    </a:p>
                  </a:txBody>
                  <a:tcPr marL="68580" marR="68580" marT="0" marB="0"/>
                </a:tc>
                <a:tc>
                  <a:txBody>
                    <a:bodyPr/>
                    <a:lstStyle/>
                    <a:p>
                      <a:pPr algn="just">
                        <a:lnSpc>
                          <a:spcPct val="107000"/>
                        </a:lnSpc>
                      </a:pPr>
                      <a:r>
                        <a:rPr lang="ru-RU" sz="1100" b="1">
                          <a:latin typeface="Calibri"/>
                          <a:ea typeface="Calibri"/>
                          <a:cs typeface="Times New Roman"/>
                        </a:rPr>
                        <a:t>Решение коммуни-кативной задачи</a:t>
                      </a:r>
                      <a:endParaRPr lang="ru-RU" sz="1100">
                        <a:latin typeface="Calibri"/>
                        <a:ea typeface="Times New Roman"/>
                        <a:cs typeface="Times New Roman"/>
                      </a:endParaRPr>
                    </a:p>
                  </a:txBody>
                  <a:tcPr marL="68580" marR="68580" marT="0" marB="0"/>
                </a:tc>
                <a:tc>
                  <a:txBody>
                    <a:bodyPr/>
                    <a:lstStyle/>
                    <a:p>
                      <a:pPr algn="just">
                        <a:lnSpc>
                          <a:spcPct val="107000"/>
                        </a:lnSpc>
                      </a:pPr>
                      <a:r>
                        <a:rPr lang="ru-RU" sz="1100" b="1">
                          <a:latin typeface="Calibri"/>
                          <a:ea typeface="Calibri"/>
                          <a:cs typeface="Times New Roman"/>
                        </a:rPr>
                        <a:t>Задание выполнено полностью</a:t>
                      </a:r>
                      <a:r>
                        <a:rPr lang="ru-RU" sz="1100">
                          <a:latin typeface="Calibri"/>
                          <a:ea typeface="Calibri"/>
                          <a:cs typeface="Times New Roman"/>
                        </a:rPr>
                        <a:t>: полностью раскрыты все 3 аспекта. </a:t>
                      </a:r>
                      <a:endParaRPr lang="ru-RU" sz="1100">
                        <a:latin typeface="Calibri"/>
                        <a:ea typeface="Times New Roman"/>
                        <a:cs typeface="Times New Roman"/>
                      </a:endParaRPr>
                    </a:p>
                  </a:txBody>
                  <a:tcPr marL="68580" marR="68580" marT="0" marB="0"/>
                </a:tc>
                <a:tc>
                  <a:txBody>
                    <a:bodyPr/>
                    <a:lstStyle/>
                    <a:p>
                      <a:pPr algn="just">
                        <a:lnSpc>
                          <a:spcPct val="107000"/>
                        </a:lnSpc>
                        <a:spcAft>
                          <a:spcPts val="0"/>
                        </a:spcAft>
                      </a:pPr>
                      <a:r>
                        <a:rPr lang="ru-RU" sz="1200" b="1" dirty="0">
                          <a:latin typeface="Times New Roman"/>
                          <a:ea typeface="Calibri"/>
                          <a:cs typeface="Times New Roman"/>
                        </a:rPr>
                        <a:t>Задание выполнено</a:t>
                      </a:r>
                      <a:r>
                        <a:rPr lang="ru-RU" sz="1200" dirty="0">
                          <a:latin typeface="Times New Roman"/>
                          <a:ea typeface="Calibri"/>
                          <a:cs typeface="Times New Roman"/>
                        </a:rPr>
                        <a:t>: полностью раскрыты 2 аспекта или 2 раскрыты не полностью.</a:t>
                      </a:r>
                      <a:endParaRPr lang="ru-RU" sz="1200" dirty="0">
                        <a:latin typeface="Times New Roman"/>
                        <a:ea typeface="Times New Roman"/>
                        <a:cs typeface="Times New Roman"/>
                      </a:endParaRPr>
                    </a:p>
                  </a:txBody>
                  <a:tcPr marL="68580" marR="68580" marT="0" marB="0"/>
                </a:tc>
                <a:tc>
                  <a:txBody>
                    <a:bodyPr/>
                    <a:lstStyle/>
                    <a:p>
                      <a:pPr algn="just">
                        <a:lnSpc>
                          <a:spcPct val="107000"/>
                        </a:lnSpc>
                      </a:pPr>
                      <a:r>
                        <a:rPr lang="ru-RU" sz="1100" b="1">
                          <a:latin typeface="Calibri"/>
                          <a:ea typeface="Calibri"/>
                          <a:cs typeface="Times New Roman"/>
                        </a:rPr>
                        <a:t>Задание выполнено частично</a:t>
                      </a:r>
                      <a:r>
                        <a:rPr lang="ru-RU" sz="1100">
                          <a:latin typeface="Calibri"/>
                          <a:ea typeface="Calibri"/>
                          <a:cs typeface="Times New Roman"/>
                        </a:rPr>
                        <a:t>: раскрыт только один аспект или все 3 раскрыты не полностью. </a:t>
                      </a:r>
                      <a:endParaRPr lang="ru-RU" sz="1100">
                        <a:latin typeface="Calibri"/>
                        <a:ea typeface="Times New Roman"/>
                        <a:cs typeface="Times New Roman"/>
                      </a:endParaRPr>
                    </a:p>
                  </a:txBody>
                  <a:tcPr marL="68580" marR="68580" marT="0" marB="0"/>
                </a:tc>
                <a:tc>
                  <a:txBody>
                    <a:bodyPr/>
                    <a:lstStyle/>
                    <a:p>
                      <a:pPr algn="just">
                        <a:lnSpc>
                          <a:spcPct val="107000"/>
                        </a:lnSpc>
                      </a:pPr>
                      <a:r>
                        <a:rPr lang="ru-RU" sz="1100" b="1" dirty="0">
                          <a:latin typeface="Calibri"/>
                          <a:ea typeface="Calibri"/>
                          <a:cs typeface="Times New Roman"/>
                        </a:rPr>
                        <a:t>Задание не выполнено</a:t>
                      </a:r>
                      <a:r>
                        <a:rPr lang="ru-RU" sz="1100" dirty="0">
                          <a:latin typeface="Calibri"/>
                          <a:ea typeface="Calibri"/>
                          <a:cs typeface="Times New Roman"/>
                        </a:rPr>
                        <a:t>: аспекты не раскрыты или кол-во слов в задании не соответствует требуемому объему.</a:t>
                      </a:r>
                      <a:endParaRPr lang="ru-RU" sz="1100" dirty="0">
                        <a:latin typeface="Calibri"/>
                        <a:ea typeface="Times New Roman"/>
                        <a:cs typeface="Times New Roman"/>
                      </a:endParaRPr>
                    </a:p>
                  </a:txBody>
                  <a:tcPr marL="68580" marR="68580" marT="0" marB="0"/>
                </a:tc>
              </a:tr>
              <a:tr h="370840">
                <a:tc>
                  <a:txBody>
                    <a:bodyPr/>
                    <a:lstStyle/>
                    <a:p>
                      <a:pPr>
                        <a:lnSpc>
                          <a:spcPct val="107000"/>
                        </a:lnSpc>
                      </a:pPr>
                      <a:r>
                        <a:rPr lang="ru-RU" sz="1200" b="1" dirty="0">
                          <a:latin typeface="Calibri"/>
                          <a:ea typeface="Times New Roman"/>
                          <a:cs typeface="Times New Roman"/>
                        </a:rPr>
                        <a:t>К2</a:t>
                      </a:r>
                      <a:endParaRPr lang="ru-RU" sz="1100" dirty="0">
                        <a:latin typeface="Calibri"/>
                        <a:ea typeface="Times New Roman"/>
                        <a:cs typeface="Times New Roman"/>
                      </a:endParaRPr>
                    </a:p>
                  </a:txBody>
                  <a:tcPr marL="68580" marR="68580" marT="0" marB="0"/>
                </a:tc>
                <a:tc>
                  <a:txBody>
                    <a:bodyPr/>
                    <a:lstStyle/>
                    <a:p>
                      <a:pPr>
                        <a:lnSpc>
                          <a:spcPct val="107000"/>
                        </a:lnSpc>
                      </a:pPr>
                      <a:r>
                        <a:rPr lang="ru-RU" sz="1200" b="1">
                          <a:latin typeface="Calibri"/>
                          <a:ea typeface="Times New Roman"/>
                          <a:cs typeface="Times New Roman"/>
                        </a:rPr>
                        <a:t>Организа-ция текста</a:t>
                      </a:r>
                      <a:endParaRPr lang="ru-RU" sz="1100">
                        <a:latin typeface="Calibri"/>
                        <a:ea typeface="Times New Roman"/>
                        <a:cs typeface="Times New Roman"/>
                      </a:endParaRPr>
                    </a:p>
                  </a:txBody>
                  <a:tcPr marL="68580" marR="68580" marT="0" marB="0"/>
                </a:tc>
                <a:tc>
                  <a:txBody>
                    <a:bodyPr/>
                    <a:lstStyle/>
                    <a:p>
                      <a:pPr>
                        <a:lnSpc>
                          <a:spcPct val="107000"/>
                        </a:lnSpc>
                      </a:pPr>
                      <a:endParaRPr lang="ru-RU" sz="1200">
                        <a:latin typeface="Calibri"/>
                        <a:ea typeface="Times New Roman"/>
                        <a:cs typeface="Times New Roman"/>
                      </a:endParaRPr>
                    </a:p>
                  </a:txBody>
                  <a:tcPr marL="68580" marR="68580" marT="0" marB="0"/>
                </a:tc>
                <a:tc>
                  <a:txBody>
                    <a:bodyPr/>
                    <a:lstStyle/>
                    <a:p>
                      <a:pPr>
                        <a:lnSpc>
                          <a:spcPct val="107000"/>
                        </a:lnSpc>
                      </a:pPr>
                      <a:r>
                        <a:rPr lang="ru-RU" sz="1200" dirty="0">
                          <a:latin typeface="Calibri"/>
                          <a:ea typeface="Times New Roman"/>
                          <a:cs typeface="Times New Roman"/>
                        </a:rPr>
                        <a:t>Текст логично выстроен.</a:t>
                      </a:r>
                      <a:endParaRPr lang="ru-RU" sz="1100" dirty="0">
                        <a:latin typeface="Calibri"/>
                        <a:ea typeface="Times New Roman"/>
                        <a:cs typeface="Times New Roman"/>
                      </a:endParaRPr>
                    </a:p>
                  </a:txBody>
                  <a:tcPr marL="68580" marR="68580" marT="0" marB="0"/>
                </a:tc>
                <a:tc>
                  <a:txBody>
                    <a:bodyPr/>
                    <a:lstStyle/>
                    <a:p>
                      <a:pPr>
                        <a:lnSpc>
                          <a:spcPct val="107000"/>
                        </a:lnSpc>
                      </a:pPr>
                      <a:r>
                        <a:rPr lang="ru-RU" sz="1200">
                          <a:latin typeface="Calibri"/>
                          <a:ea typeface="Times New Roman"/>
                          <a:cs typeface="Times New Roman"/>
                        </a:rPr>
                        <a:t>Текст в основном логично выстроен, НО имеется 1 недостаток.</a:t>
                      </a:r>
                      <a:endParaRPr lang="ru-RU" sz="1100">
                        <a:latin typeface="Calibri"/>
                        <a:ea typeface="Times New Roman"/>
                        <a:cs typeface="Times New Roman"/>
                      </a:endParaRPr>
                    </a:p>
                  </a:txBody>
                  <a:tcPr marL="68580" marR="68580" marT="0" marB="0"/>
                </a:tc>
                <a:tc>
                  <a:txBody>
                    <a:bodyPr/>
                    <a:lstStyle/>
                    <a:p>
                      <a:pPr>
                        <a:lnSpc>
                          <a:spcPct val="107000"/>
                        </a:lnSpc>
                      </a:pPr>
                      <a:r>
                        <a:rPr lang="ru-RU" sz="1200" dirty="0">
                          <a:latin typeface="Calibri"/>
                          <a:ea typeface="Times New Roman"/>
                          <a:cs typeface="Times New Roman"/>
                        </a:rPr>
                        <a:t>Текст выстроен нелогично; допущены 2 и более  ошибки в структуре. </a:t>
                      </a:r>
                      <a:endParaRPr lang="ru-RU" sz="1100" dirty="0">
                        <a:latin typeface="Calibri"/>
                        <a:ea typeface="Times New Roman"/>
                        <a:cs typeface="Times New Roman"/>
                      </a:endParaRPr>
                    </a:p>
                  </a:txBody>
                  <a:tcPr marL="68580" marR="68580" marT="0" marB="0"/>
                </a:tc>
              </a:tr>
              <a:tr h="370840">
                <a:tc>
                  <a:txBody>
                    <a:bodyPr/>
                    <a:lstStyle/>
                    <a:p>
                      <a:pPr algn="l">
                        <a:lnSpc>
                          <a:spcPct val="107000"/>
                        </a:lnSpc>
                      </a:pPr>
                      <a:r>
                        <a:rPr lang="ru-RU" sz="1200" b="1" dirty="0">
                          <a:latin typeface="Calibri"/>
                          <a:ea typeface="Times New Roman"/>
                          <a:cs typeface="Times New Roman"/>
                        </a:rPr>
                        <a:t>К3</a:t>
                      </a:r>
                      <a:endParaRPr lang="ru-RU" sz="1100" dirty="0">
                        <a:latin typeface="Calibri"/>
                        <a:ea typeface="Times New Roman"/>
                        <a:cs typeface="Times New Roman"/>
                      </a:endParaRPr>
                    </a:p>
                  </a:txBody>
                  <a:tcPr marL="68580" marR="68580" marT="0" marB="0"/>
                </a:tc>
                <a:tc>
                  <a:txBody>
                    <a:bodyPr/>
                    <a:lstStyle/>
                    <a:p>
                      <a:pPr algn="l">
                        <a:lnSpc>
                          <a:spcPct val="107000"/>
                        </a:lnSpc>
                      </a:pPr>
                      <a:r>
                        <a:rPr lang="ru-RU" sz="1200" b="1">
                          <a:latin typeface="Calibri"/>
                          <a:ea typeface="Times New Roman"/>
                          <a:cs typeface="Times New Roman"/>
                        </a:rPr>
                        <a:t>Лексико-граммати-ческое оформление текста</a:t>
                      </a:r>
                      <a:endParaRPr lang="ru-RU" sz="1100">
                        <a:latin typeface="Calibri"/>
                        <a:ea typeface="Times New Roman"/>
                        <a:cs typeface="Times New Roman"/>
                      </a:endParaRPr>
                    </a:p>
                  </a:txBody>
                  <a:tcPr marL="68580" marR="68580" marT="0" marB="0"/>
                </a:tc>
                <a:tc>
                  <a:txBody>
                    <a:bodyPr/>
                    <a:lstStyle/>
                    <a:p>
                      <a:pPr algn="l">
                        <a:lnSpc>
                          <a:spcPct val="107000"/>
                        </a:lnSpc>
                      </a:pPr>
                      <a:r>
                        <a:rPr lang="ru-RU" sz="1200">
                          <a:latin typeface="Calibri"/>
                          <a:ea typeface="Times New Roman"/>
                          <a:cs typeface="Times New Roman"/>
                        </a:rPr>
                        <a:t>Использована разнообразная лексика и различные грамматические структуры, соответствующие</a:t>
                      </a:r>
                      <a:endParaRPr lang="ru-RU" sz="1100">
                        <a:latin typeface="Calibri"/>
                        <a:ea typeface="Times New Roman"/>
                        <a:cs typeface="Times New Roman"/>
                      </a:endParaRPr>
                    </a:p>
                    <a:p>
                      <a:pPr algn="l">
                        <a:lnSpc>
                          <a:spcPct val="107000"/>
                        </a:lnSpc>
                      </a:pPr>
                      <a:r>
                        <a:rPr lang="ru-RU" sz="1200">
                          <a:latin typeface="Calibri"/>
                          <a:ea typeface="Times New Roman"/>
                          <a:cs typeface="Times New Roman"/>
                        </a:rPr>
                        <a:t>поставлен­ной коммуникативной задачей (допускаются 1- 2 языковые ошибки)</a:t>
                      </a:r>
                      <a:endParaRPr lang="ru-RU" sz="1100">
                        <a:latin typeface="Calibri"/>
                        <a:ea typeface="Times New Roman"/>
                        <a:cs typeface="Times New Roman"/>
                      </a:endParaRPr>
                    </a:p>
                  </a:txBody>
                  <a:tcPr marL="68580" marR="68580" marT="0" marB="0"/>
                </a:tc>
                <a:tc>
                  <a:txBody>
                    <a:bodyPr/>
                    <a:lstStyle/>
                    <a:p>
                      <a:pPr algn="l">
                        <a:lnSpc>
                          <a:spcPct val="107000"/>
                        </a:lnSpc>
                      </a:pPr>
                      <a:r>
                        <a:rPr lang="ru-RU" sz="1200">
                          <a:latin typeface="Calibri"/>
                          <a:ea typeface="Times New Roman"/>
                          <a:cs typeface="Times New Roman"/>
                        </a:rPr>
                        <a:t>Имеются языковые ошибки, не затрудняющие понимание (допускаются 3-4 ошибки) </a:t>
                      </a:r>
                      <a:endParaRPr lang="ru-RU" sz="1100">
                        <a:latin typeface="Calibri"/>
                        <a:ea typeface="Times New Roman"/>
                        <a:cs typeface="Times New Roman"/>
                      </a:endParaRPr>
                    </a:p>
                  </a:txBody>
                  <a:tcPr marL="68580" marR="68580" marT="0" marB="0"/>
                </a:tc>
                <a:tc>
                  <a:txBody>
                    <a:bodyPr/>
                    <a:lstStyle/>
                    <a:p>
                      <a:pPr algn="l">
                        <a:lnSpc>
                          <a:spcPct val="107000"/>
                        </a:lnSpc>
                      </a:pPr>
                      <a:r>
                        <a:rPr lang="ru-RU" sz="1200" dirty="0">
                          <a:latin typeface="Calibri"/>
                          <a:ea typeface="Times New Roman"/>
                          <a:cs typeface="Times New Roman"/>
                        </a:rPr>
                        <a:t>Имеются языковые ошибки, не затрудняющие понимание (допускаются 5-6 ошибок) </a:t>
                      </a:r>
                      <a:endParaRPr lang="ru-RU" sz="1100" dirty="0">
                        <a:latin typeface="Calibri"/>
                        <a:ea typeface="Times New Roman"/>
                        <a:cs typeface="Times New Roman"/>
                      </a:endParaRPr>
                    </a:p>
                  </a:txBody>
                  <a:tcPr marL="68580" marR="68580" marT="0" marB="0"/>
                </a:tc>
                <a:tc>
                  <a:txBody>
                    <a:bodyPr/>
                    <a:lstStyle/>
                    <a:p>
                      <a:pPr algn="l">
                        <a:lnSpc>
                          <a:spcPct val="107000"/>
                        </a:lnSpc>
                      </a:pPr>
                      <a:r>
                        <a:rPr lang="ru-RU" sz="1200" dirty="0">
                          <a:latin typeface="Calibri"/>
                          <a:ea typeface="Times New Roman"/>
                          <a:cs typeface="Times New Roman"/>
                        </a:rPr>
                        <a:t>Допущены многочисленные языковые ошибки (7 и более ошибок)</a:t>
                      </a:r>
                      <a:endParaRPr lang="ru-RU" sz="1100" dirty="0">
                        <a:latin typeface="Calibri"/>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ачаль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Начальная">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Начальная">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62</TotalTime>
  <Words>903</Words>
  <PresentationFormat>Экран (4:3)</PresentationFormat>
  <Paragraphs>135</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Начальная</vt:lpstr>
      <vt:lpstr>Всероссийская олимпиада школьников по английскому языку. Школьный этап</vt:lpstr>
      <vt:lpstr>Part 1. LISTENING </vt:lpstr>
      <vt:lpstr>Russian Fairy Tales </vt:lpstr>
      <vt:lpstr>  Reading Time: 20minutes Maximum points- 11 </vt:lpstr>
      <vt:lpstr>Read the passage about people who wear uniforms, and then decide whether thesentences11– 15 are TRUE or FALSE. Circle your answer. </vt:lpstr>
      <vt:lpstr>Use of English Task 1 Time (15 minutes) Maximum points- 19 Task1 Read the article about turtles. Choose the best word(a,b or c)for each space. For questions 16–23 write a ,b or c on your answer sheet. </vt:lpstr>
      <vt:lpstr>Task 2 Complete the story with the verb in brackets (24–33) in the correct tense. </vt:lpstr>
      <vt:lpstr>Слайд 8</vt:lpstr>
      <vt:lpstr>Критерии оценивания конкурса «Письмо» (Writing) 10 points</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Всероссийская олимпиада школьников по английскому языку. Школьный этап</dc:title>
  <dc:creator>HOME</dc:creator>
  <cp:lastModifiedBy>HOME</cp:lastModifiedBy>
  <cp:revision>9</cp:revision>
  <dcterms:created xsi:type="dcterms:W3CDTF">2023-09-17T14:39:19Z</dcterms:created>
  <dcterms:modified xsi:type="dcterms:W3CDTF">2023-09-17T15:53:13Z</dcterms:modified>
</cp:coreProperties>
</file>