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714356"/>
            <a:ext cx="7386662" cy="3429024"/>
          </a:xfrm>
        </p:spPr>
        <p:txBody>
          <a:bodyPr>
            <a:normAutofit/>
          </a:bodyPr>
          <a:lstStyle/>
          <a:p>
            <a:r>
              <a:rPr lang="ru-RU" dirty="0" smtClean="0"/>
              <a:t>ВСЕРОССИЙСКАЯ ОЛИМПИАДА ШКОЛЬНИКОВ ПО АНГЛИЙСКОМУ ЯЗЫКУ</a:t>
            </a:r>
            <a:br>
              <a:rPr lang="ru-RU" dirty="0" smtClean="0"/>
            </a:br>
            <a:r>
              <a:rPr lang="ru-RU" dirty="0" smtClean="0"/>
              <a:t>2024-2025 УЧЕБНЫЙ ГОД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( 9 </a:t>
            </a:r>
            <a:r>
              <a:rPr lang="ru-RU" smtClean="0"/>
              <a:t>класс)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Разбор заданий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214290"/>
            <a:ext cx="7467600" cy="5921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357166"/>
            <a:ext cx="8572560" cy="6286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4579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0850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7467600" cy="1143008"/>
          </a:xfrm>
        </p:spPr>
        <p:txBody>
          <a:bodyPr>
            <a:normAutofit fontScale="90000"/>
          </a:bodyPr>
          <a:lstStyle/>
          <a:p>
            <a:r>
              <a:rPr lang="en-US" sz="1800" b="1" dirty="0" smtClean="0"/>
              <a:t>LISTENING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(10</a:t>
            </a:r>
            <a:r>
              <a:rPr lang="en-US" sz="1800" b="1" dirty="0" smtClean="0"/>
              <a:t>points</a:t>
            </a:r>
            <a:r>
              <a:rPr lang="ru-RU" sz="1800" b="1" dirty="0" smtClean="0"/>
              <a:t>)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en-US" sz="1800" b="1" i="1" dirty="0" smtClean="0"/>
              <a:t>Time: 10 minutes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186766" cy="5259530"/>
          </a:xfrm>
        </p:spPr>
        <p:txBody>
          <a:bodyPr>
            <a:normAutofit fontScale="70000" lnSpcReduction="20000"/>
          </a:bodyPr>
          <a:lstStyle/>
          <a:p>
            <a:r>
              <a:rPr lang="en-US" sz="1600" dirty="0" smtClean="0"/>
              <a:t>For items </a:t>
            </a:r>
            <a:r>
              <a:rPr lang="en-US" sz="1600" b="1" dirty="0" smtClean="0"/>
              <a:t>1–10</a:t>
            </a:r>
            <a:r>
              <a:rPr lang="en-US" sz="1600" dirty="0" smtClean="0"/>
              <a:t>, listen to a radio talk for young people about astrology, and decide whether the statements </a:t>
            </a:r>
            <a:r>
              <a:rPr lang="en-US" sz="1600" b="1" dirty="0" smtClean="0"/>
              <a:t>1–10</a:t>
            </a:r>
            <a:r>
              <a:rPr lang="en-US" sz="1600" dirty="0" smtClean="0"/>
              <a:t> are TRUE according to the text you hear, or FALSE, or the information on the statement is NOT STATED in the text. </a:t>
            </a:r>
            <a:r>
              <a:rPr lang="ru-RU" sz="1600" dirty="0" err="1" smtClean="0"/>
              <a:t>You</a:t>
            </a:r>
            <a:r>
              <a:rPr lang="ru-RU" sz="1600" dirty="0" smtClean="0"/>
              <a:t> </a:t>
            </a:r>
            <a:r>
              <a:rPr lang="ru-RU" sz="1600" dirty="0" err="1" smtClean="0"/>
              <a:t>will</a:t>
            </a:r>
            <a:r>
              <a:rPr lang="ru-RU" sz="1600" dirty="0" smtClean="0"/>
              <a:t> </a:t>
            </a:r>
            <a:r>
              <a:rPr lang="ru-RU" sz="1600" dirty="0" err="1" smtClean="0"/>
              <a:t>hear</a:t>
            </a:r>
            <a:r>
              <a:rPr lang="ru-RU" sz="1600" dirty="0" smtClean="0"/>
              <a:t> </a:t>
            </a:r>
            <a:r>
              <a:rPr lang="ru-RU" sz="1600" dirty="0" err="1" smtClean="0"/>
              <a:t>the</a:t>
            </a:r>
            <a:r>
              <a:rPr lang="ru-RU" sz="1600" dirty="0" smtClean="0"/>
              <a:t> </a:t>
            </a:r>
            <a:r>
              <a:rPr lang="ru-RU" sz="1600" dirty="0" err="1" smtClean="0"/>
              <a:t>text</a:t>
            </a:r>
            <a:r>
              <a:rPr lang="ru-RU" sz="1600" dirty="0" smtClean="0"/>
              <a:t> </a:t>
            </a:r>
            <a:r>
              <a:rPr lang="ru-RU" sz="1600" b="1" dirty="0" err="1" smtClean="0"/>
              <a:t>twice</a:t>
            </a:r>
            <a:r>
              <a:rPr lang="ru-RU" sz="1600" dirty="0" smtClean="0"/>
              <a:t>.</a:t>
            </a:r>
          </a:p>
          <a:p>
            <a:endParaRPr lang="ru-RU" dirty="0" smtClean="0"/>
          </a:p>
          <a:p>
            <a:r>
              <a:rPr lang="en-US" dirty="0" smtClean="0"/>
              <a:t>1. The movement of stars determines people’s lives. </a:t>
            </a:r>
            <a:r>
              <a:rPr lang="en-US" dirty="0" smtClean="0">
                <a:solidFill>
                  <a:srgbClr val="0070C0"/>
                </a:solidFill>
              </a:rPr>
              <a:t>False</a:t>
            </a:r>
            <a:endParaRPr lang="ru-RU" dirty="0" smtClean="0"/>
          </a:p>
          <a:p>
            <a:r>
              <a:rPr lang="en-US" dirty="0" smtClean="0"/>
              <a:t>2. Most people have no faith in astrology. </a:t>
            </a:r>
            <a:r>
              <a:rPr lang="en-US" dirty="0" smtClean="0">
                <a:solidFill>
                  <a:srgbClr val="0070C0"/>
                </a:solidFill>
              </a:rPr>
              <a:t>False</a:t>
            </a:r>
            <a:endParaRPr lang="ru-RU" dirty="0" smtClean="0"/>
          </a:p>
          <a:p>
            <a:r>
              <a:rPr lang="en-US" dirty="0" smtClean="0"/>
              <a:t>3. Should they decide on a serious issue, a small percentage of people are likely to turn to the stars. </a:t>
            </a:r>
            <a:r>
              <a:rPr lang="en-US" dirty="0" smtClean="0">
                <a:solidFill>
                  <a:srgbClr val="0070C0"/>
                </a:solidFill>
              </a:rPr>
              <a:t>True</a:t>
            </a:r>
            <a:endParaRPr lang="ru-RU" dirty="0" smtClean="0"/>
          </a:p>
          <a:p>
            <a:r>
              <a:rPr lang="en-US" dirty="0" smtClean="0"/>
              <a:t>4. Simon agrees with psychologists on the influence of a person’s time of birth on their personality. </a:t>
            </a:r>
            <a:r>
              <a:rPr lang="en-US" dirty="0" smtClean="0">
                <a:solidFill>
                  <a:srgbClr val="0070C0"/>
                </a:solidFill>
              </a:rPr>
              <a:t>True</a:t>
            </a:r>
            <a:endParaRPr lang="ru-RU" dirty="0" smtClean="0"/>
          </a:p>
          <a:p>
            <a:r>
              <a:rPr lang="en-US" dirty="0" smtClean="0"/>
              <a:t>5. The time of birth remains a defining factor throughout the whole life. </a:t>
            </a:r>
            <a:r>
              <a:rPr lang="en-US" dirty="0" smtClean="0">
                <a:solidFill>
                  <a:srgbClr val="0070C0"/>
                </a:solidFill>
              </a:rPr>
              <a:t>False</a:t>
            </a:r>
            <a:endParaRPr lang="ru-RU" dirty="0" smtClean="0"/>
          </a:p>
          <a:p>
            <a:r>
              <a:rPr lang="en-US" dirty="0" smtClean="0"/>
              <a:t>6. A statistical comparison between the person’s choice of career and their star sign is the most effective tool in predicting future events in their life. </a:t>
            </a:r>
            <a:r>
              <a:rPr lang="en-US" dirty="0" smtClean="0">
                <a:solidFill>
                  <a:srgbClr val="0070C0"/>
                </a:solidFill>
              </a:rPr>
              <a:t>Not stated</a:t>
            </a:r>
            <a:endParaRPr lang="ru-RU" dirty="0" smtClean="0"/>
          </a:p>
          <a:p>
            <a:r>
              <a:rPr lang="en-US" dirty="0" smtClean="0"/>
              <a:t>7. More than 15 % of entertainers were born in the second half of summer.</a:t>
            </a:r>
            <a:r>
              <a:rPr lang="en-US" dirty="0" smtClean="0">
                <a:solidFill>
                  <a:srgbClr val="0070C0"/>
                </a:solidFill>
              </a:rPr>
              <a:t> True</a:t>
            </a:r>
            <a:endParaRPr lang="ru-RU" dirty="0" smtClean="0"/>
          </a:p>
          <a:p>
            <a:r>
              <a:rPr lang="en-US" dirty="0" smtClean="0"/>
              <a:t>8. Spring is a </a:t>
            </a:r>
            <a:r>
              <a:rPr lang="en-US" dirty="0" err="1" smtClean="0"/>
              <a:t>favourable</a:t>
            </a:r>
            <a:r>
              <a:rPr lang="en-US" dirty="0" smtClean="0"/>
              <a:t> period for travelling and finances. </a:t>
            </a:r>
            <a:r>
              <a:rPr lang="en-US" dirty="0" smtClean="0">
                <a:solidFill>
                  <a:srgbClr val="0070C0"/>
                </a:solidFill>
              </a:rPr>
              <a:t>Not stated</a:t>
            </a:r>
            <a:endParaRPr lang="ru-RU" dirty="0" smtClean="0"/>
          </a:p>
          <a:p>
            <a:r>
              <a:rPr lang="en-US" dirty="0" smtClean="0"/>
              <a:t>9. People in financial professions are connected with one particular star sign. </a:t>
            </a:r>
            <a:r>
              <a:rPr lang="en-US" dirty="0" smtClean="0">
                <a:solidFill>
                  <a:srgbClr val="0070C0"/>
                </a:solidFill>
              </a:rPr>
              <a:t>False</a:t>
            </a:r>
            <a:endParaRPr lang="ru-RU" dirty="0" smtClean="0"/>
          </a:p>
          <a:p>
            <a:r>
              <a:rPr lang="en-US" dirty="0" smtClean="0"/>
              <a:t>10. Technological advances have reduced the influence of nature on us. </a:t>
            </a:r>
            <a:r>
              <a:rPr lang="en-US" dirty="0" smtClean="0">
                <a:solidFill>
                  <a:srgbClr val="0070C0"/>
                </a:solidFill>
              </a:rPr>
              <a:t>True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928802"/>
          </a:xfrm>
        </p:spPr>
        <p:txBody>
          <a:bodyPr>
            <a:normAutofit fontScale="90000"/>
          </a:bodyPr>
          <a:lstStyle/>
          <a:p>
            <a:r>
              <a:rPr lang="en-US" sz="1800" b="1" dirty="0" smtClean="0"/>
              <a:t>READING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en-US" sz="1800" b="1" dirty="0" smtClean="0"/>
              <a:t>(15 points)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sz="1800" b="1" i="1" dirty="0" smtClean="0"/>
              <a:t>Time:30minutes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sz="1600" dirty="0" smtClean="0"/>
              <a:t>Read an extract from a novel and answer questions </a:t>
            </a:r>
            <a:r>
              <a:rPr lang="en-US" sz="1600" b="1" dirty="0" smtClean="0"/>
              <a:t>1–15</a:t>
            </a:r>
            <a:r>
              <a:rPr lang="en-US" sz="16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43050"/>
            <a:ext cx="8115328" cy="4830902"/>
          </a:xfrm>
        </p:spPr>
        <p:txBody>
          <a:bodyPr>
            <a:normAutofit fontScale="92500" lnSpcReduction="10000"/>
          </a:bodyPr>
          <a:lstStyle/>
          <a:p>
            <a:r>
              <a:rPr lang="en-US" sz="1600" b="1" dirty="0" smtClean="0"/>
              <a:t>For statements 1–7, </a:t>
            </a:r>
            <a:r>
              <a:rPr lang="en-US" sz="1600" dirty="0" smtClean="0"/>
              <a:t>choose </a:t>
            </a:r>
            <a:r>
              <a:rPr lang="en-US" sz="1600" b="1" dirty="0" smtClean="0"/>
              <a:t>TRUE </a:t>
            </a:r>
            <a:r>
              <a:rPr lang="en-US" sz="1600" dirty="0" smtClean="0"/>
              <a:t>if the statement agrees with the</a:t>
            </a:r>
            <a:r>
              <a:rPr lang="ru-RU" sz="1600" dirty="0" smtClean="0"/>
              <a:t> </a:t>
            </a:r>
            <a:r>
              <a:rPr lang="en-US" sz="1600" dirty="0" smtClean="0"/>
              <a:t>information given in the text; </a:t>
            </a:r>
            <a:r>
              <a:rPr lang="en-US" sz="1600" b="1" dirty="0" smtClean="0"/>
              <a:t>FALSE </a:t>
            </a:r>
            <a:r>
              <a:rPr lang="en-US" sz="1600" dirty="0" smtClean="0"/>
              <a:t>if the statement contradicts the information given in the text, or </a:t>
            </a:r>
            <a:r>
              <a:rPr lang="en-US" sz="1600" b="1" dirty="0" smtClean="0"/>
              <a:t>NOT STATED</a:t>
            </a:r>
            <a:r>
              <a:rPr lang="ru-RU" sz="1600" b="1" dirty="0" smtClean="0"/>
              <a:t> </a:t>
            </a:r>
            <a:r>
              <a:rPr lang="en-US" sz="1600" dirty="0" smtClean="0"/>
              <a:t>if the information on the statement is not given in the text.</a:t>
            </a:r>
            <a:endParaRPr lang="ru-RU" sz="1600" dirty="0" smtClean="0"/>
          </a:p>
          <a:p>
            <a:endParaRPr lang="ru-RU" dirty="0" smtClean="0"/>
          </a:p>
          <a:p>
            <a:r>
              <a:rPr lang="en-US" sz="2100" dirty="0" smtClean="0"/>
              <a:t>1. The Eleventh Edition will be published before 2050. </a:t>
            </a:r>
            <a:r>
              <a:rPr lang="en-US" sz="2100" dirty="0" smtClean="0">
                <a:solidFill>
                  <a:srgbClr val="0070C0"/>
                </a:solidFill>
              </a:rPr>
              <a:t>Not stated</a:t>
            </a:r>
            <a:endParaRPr lang="ru-RU" sz="2100" dirty="0" smtClean="0"/>
          </a:p>
          <a:p>
            <a:r>
              <a:rPr lang="en-US" sz="2100" dirty="0" smtClean="0"/>
              <a:t>2. According to </a:t>
            </a:r>
            <a:r>
              <a:rPr lang="en-US" sz="2100" dirty="0" err="1" smtClean="0"/>
              <a:t>Syme</a:t>
            </a:r>
            <a:r>
              <a:rPr lang="en-US" sz="2100" dirty="0" smtClean="0"/>
              <a:t>, people will have to do with only six words in putting across their ideas. </a:t>
            </a:r>
            <a:r>
              <a:rPr lang="en-US" sz="2000" dirty="0" smtClean="0">
                <a:solidFill>
                  <a:srgbClr val="0070C0"/>
                </a:solidFill>
              </a:rPr>
              <a:t>False</a:t>
            </a:r>
            <a:endParaRPr lang="ru-RU" sz="2100" dirty="0" smtClean="0"/>
          </a:p>
          <a:p>
            <a:r>
              <a:rPr lang="en-US" sz="2100" dirty="0" smtClean="0"/>
              <a:t>3. It was </a:t>
            </a:r>
            <a:r>
              <a:rPr lang="en-US" sz="2100" dirty="0" err="1" smtClean="0"/>
              <a:t>Syme’s</a:t>
            </a:r>
            <a:r>
              <a:rPr lang="en-US" sz="2100" dirty="0" smtClean="0"/>
              <a:t> elder brother who came up with the idea of Newspeak. </a:t>
            </a:r>
            <a:r>
              <a:rPr lang="en-US" sz="2000" dirty="0" smtClean="0">
                <a:solidFill>
                  <a:srgbClr val="0070C0"/>
                </a:solidFill>
              </a:rPr>
              <a:t>False</a:t>
            </a:r>
            <a:endParaRPr lang="ru-RU" sz="2100" dirty="0" smtClean="0"/>
          </a:p>
          <a:p>
            <a:r>
              <a:rPr lang="en-US" sz="2100" dirty="0" smtClean="0"/>
              <a:t>4. Winston’s articles are written in Newspeak. </a:t>
            </a:r>
            <a:r>
              <a:rPr lang="en-US" sz="2000" dirty="0" smtClean="0">
                <a:solidFill>
                  <a:srgbClr val="0070C0"/>
                </a:solidFill>
              </a:rPr>
              <a:t>True</a:t>
            </a:r>
            <a:endParaRPr lang="ru-RU" sz="2100" dirty="0" smtClean="0"/>
          </a:p>
          <a:p>
            <a:r>
              <a:rPr lang="en-US" sz="2100" dirty="0" smtClean="0"/>
              <a:t>5. Winston expressed his false sympathy for </a:t>
            </a:r>
            <a:r>
              <a:rPr lang="en-US" sz="2100" dirty="0" err="1" smtClean="0"/>
              <a:t>Syme’s</a:t>
            </a:r>
            <a:r>
              <a:rPr lang="en-US" sz="2100" dirty="0" smtClean="0"/>
              <a:t> ideas with a smile, as he was afraid that words might reveal his true feelings. </a:t>
            </a:r>
            <a:r>
              <a:rPr lang="en-US" sz="2000" dirty="0" smtClean="0">
                <a:solidFill>
                  <a:srgbClr val="0070C0"/>
                </a:solidFill>
              </a:rPr>
              <a:t>True</a:t>
            </a:r>
            <a:endParaRPr lang="ru-RU" sz="2100" dirty="0" smtClean="0"/>
          </a:p>
          <a:p>
            <a:r>
              <a:rPr lang="en-US" sz="2100" dirty="0" smtClean="0"/>
              <a:t>6. Human consciousness will contract as there will be fewer words to think with.</a:t>
            </a:r>
            <a:r>
              <a:rPr lang="en-US" sz="2000" dirty="0" smtClean="0">
                <a:solidFill>
                  <a:srgbClr val="0070C0"/>
                </a:solidFill>
              </a:rPr>
              <a:t> True</a:t>
            </a:r>
            <a:endParaRPr lang="ru-RU" sz="2100" dirty="0" smtClean="0"/>
          </a:p>
          <a:p>
            <a:r>
              <a:rPr lang="en-US" sz="2100" dirty="0" smtClean="0"/>
              <a:t>7. </a:t>
            </a:r>
            <a:r>
              <a:rPr lang="en-US" sz="2100" dirty="0" err="1" smtClean="0"/>
              <a:t>Ingsoc</a:t>
            </a:r>
            <a:r>
              <a:rPr lang="en-US" sz="2100" dirty="0" smtClean="0"/>
              <a:t> is a new word in Newspeak denoting revolution </a:t>
            </a:r>
            <a:r>
              <a:rPr lang="en-US" sz="2000" dirty="0" smtClean="0">
                <a:solidFill>
                  <a:srgbClr val="0070C0"/>
                </a:solidFill>
              </a:rPr>
              <a:t>Not stated</a:t>
            </a:r>
            <a:endParaRPr lang="ru-RU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467600" cy="6045348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8.WinstonandSymeare</a:t>
            </a:r>
            <a:endParaRPr lang="ru-RU" sz="2000" dirty="0" smtClean="0"/>
          </a:p>
          <a:p>
            <a:pPr lvl="1"/>
            <a:r>
              <a:rPr lang="ru-RU" sz="2400" dirty="0" err="1" smtClean="0">
                <a:solidFill>
                  <a:srgbClr val="0070C0"/>
                </a:solidFill>
              </a:rPr>
              <a:t>inacafeteria</a:t>
            </a:r>
            <a:r>
              <a:rPr lang="ru-RU" sz="2400" dirty="0" smtClean="0"/>
              <a:t>.</a:t>
            </a:r>
            <a:endParaRPr lang="ru-RU" sz="2000" dirty="0" smtClean="0"/>
          </a:p>
          <a:p>
            <a:pPr lvl="1"/>
            <a:r>
              <a:rPr lang="ru-RU" sz="2400" dirty="0" err="1" smtClean="0"/>
              <a:t>ataparty</a:t>
            </a:r>
            <a:r>
              <a:rPr lang="ru-RU" sz="2400" dirty="0" smtClean="0"/>
              <a:t>.</a:t>
            </a:r>
            <a:endParaRPr lang="ru-RU" sz="2000" dirty="0" smtClean="0"/>
          </a:p>
          <a:p>
            <a:pPr lvl="1"/>
            <a:r>
              <a:rPr lang="ru-RU" sz="2400" dirty="0" err="1" smtClean="0"/>
              <a:t>atschool</a:t>
            </a:r>
            <a:r>
              <a:rPr lang="ru-RU" sz="2400" dirty="0" smtClean="0"/>
              <a:t>.</a:t>
            </a:r>
            <a:endParaRPr lang="ru-RU" sz="2000" dirty="0" smtClean="0"/>
          </a:p>
          <a:p>
            <a:pPr lvl="1"/>
            <a:r>
              <a:rPr lang="ru-RU" sz="2400" dirty="0" err="1" smtClean="0"/>
              <a:t>inanoffice</a:t>
            </a:r>
            <a:r>
              <a:rPr lang="ru-RU" sz="2400" dirty="0" smtClean="0"/>
              <a:t>.</a:t>
            </a:r>
            <a:endParaRPr lang="ru-RU" sz="2000" dirty="0" smtClean="0"/>
          </a:p>
          <a:p>
            <a:r>
              <a:rPr lang="ru-RU" dirty="0" smtClean="0"/>
              <a:t> </a:t>
            </a:r>
            <a:endParaRPr lang="ru-RU" sz="2000" dirty="0" smtClean="0"/>
          </a:p>
          <a:p>
            <a:pPr lvl="0"/>
            <a:r>
              <a:rPr lang="ru-RU" dirty="0" smtClean="0"/>
              <a:t>9.Symelikes</a:t>
            </a:r>
            <a:endParaRPr lang="ru-RU" sz="2000" dirty="0" smtClean="0"/>
          </a:p>
          <a:p>
            <a:pPr lvl="1"/>
            <a:r>
              <a:rPr lang="ru-RU" sz="2400" dirty="0" err="1" smtClean="0"/>
              <a:t>the</a:t>
            </a:r>
            <a:r>
              <a:rPr lang="ru-RU" sz="2400" dirty="0" smtClean="0"/>
              <a:t> </a:t>
            </a:r>
            <a:r>
              <a:rPr lang="ru-RU" sz="2400" dirty="0" err="1" smtClean="0"/>
              <a:t>food</a:t>
            </a:r>
            <a:r>
              <a:rPr lang="ru-RU" sz="2400" dirty="0" smtClean="0"/>
              <a:t>.</a:t>
            </a:r>
            <a:endParaRPr lang="ru-RU" sz="2000" dirty="0" smtClean="0"/>
          </a:p>
          <a:p>
            <a:pPr lvl="1"/>
            <a:r>
              <a:rPr lang="ru-RU" sz="2400" dirty="0" err="1" smtClean="0"/>
              <a:t>hearingWinston'sopinions</a:t>
            </a:r>
            <a:r>
              <a:rPr lang="ru-RU" sz="2400" dirty="0" smtClean="0"/>
              <a:t>.</a:t>
            </a:r>
            <a:endParaRPr lang="ru-RU" sz="2000" dirty="0" smtClean="0"/>
          </a:p>
          <a:p>
            <a:pPr lvl="1"/>
            <a:r>
              <a:rPr lang="ru-RU" sz="2400" dirty="0" err="1" smtClean="0">
                <a:solidFill>
                  <a:srgbClr val="0070C0"/>
                </a:solidFill>
              </a:rPr>
              <a:t>talkingabouthiswork</a:t>
            </a:r>
            <a:r>
              <a:rPr lang="ru-RU" sz="2400" dirty="0" smtClean="0">
                <a:solidFill>
                  <a:srgbClr val="0070C0"/>
                </a:solidFill>
              </a:rPr>
              <a:t>.</a:t>
            </a:r>
            <a:endParaRPr lang="ru-RU" sz="2000" dirty="0" smtClean="0">
              <a:solidFill>
                <a:srgbClr val="0070C0"/>
              </a:solidFill>
            </a:endParaRPr>
          </a:p>
          <a:p>
            <a:pPr lvl="1"/>
            <a:r>
              <a:rPr lang="ru-RU" sz="2400" dirty="0" err="1" smtClean="0"/>
              <a:t>toshout</a:t>
            </a:r>
            <a:r>
              <a:rPr lang="ru-RU" sz="2400" dirty="0" smtClean="0"/>
              <a:t>.</a:t>
            </a:r>
            <a:endParaRPr lang="ru-RU" sz="2000" dirty="0" smtClean="0"/>
          </a:p>
          <a:p>
            <a:pPr lvl="0"/>
            <a:r>
              <a:rPr lang="ru-RU" dirty="0" smtClean="0"/>
              <a:t>10.</a:t>
            </a:r>
            <a:r>
              <a:rPr lang="en-US" dirty="0" err="1" smtClean="0"/>
              <a:t>Syme'sworkwiththedictionaryinvolves</a:t>
            </a:r>
            <a:endParaRPr lang="ru-RU" sz="2000" dirty="0" smtClean="0"/>
          </a:p>
          <a:p>
            <a:pPr lvl="1"/>
            <a:r>
              <a:rPr lang="ru-RU" sz="2400" dirty="0" err="1" smtClean="0"/>
              <a:t>inventingnewwords</a:t>
            </a:r>
            <a:r>
              <a:rPr lang="ru-RU" sz="2400" dirty="0" smtClean="0"/>
              <a:t>.</a:t>
            </a:r>
            <a:endParaRPr lang="ru-RU" sz="2000" dirty="0" smtClean="0"/>
          </a:p>
          <a:p>
            <a:pPr lvl="1"/>
            <a:r>
              <a:rPr lang="ru-RU" sz="2400" dirty="0" err="1" smtClean="0">
                <a:solidFill>
                  <a:srgbClr val="0070C0"/>
                </a:solidFill>
              </a:rPr>
              <a:t>eliminatingwords</a:t>
            </a:r>
            <a:r>
              <a:rPr lang="ru-RU" sz="2400" dirty="0" smtClean="0"/>
              <a:t>.</a:t>
            </a:r>
            <a:endParaRPr lang="ru-RU" sz="2000" dirty="0" smtClean="0"/>
          </a:p>
          <a:p>
            <a:pPr lvl="1"/>
            <a:r>
              <a:rPr lang="ru-RU" sz="2400" dirty="0" err="1" smtClean="0"/>
              <a:t>explainingatheory</a:t>
            </a:r>
            <a:r>
              <a:rPr lang="ru-RU" sz="2400" dirty="0" smtClean="0"/>
              <a:t>.</a:t>
            </a:r>
            <a:endParaRPr lang="ru-RU" sz="2000" dirty="0" smtClean="0"/>
          </a:p>
          <a:p>
            <a:pPr lvl="1"/>
            <a:r>
              <a:rPr lang="ru-RU" sz="2400" dirty="0" err="1" smtClean="0"/>
              <a:t>teachingpeopletothink</a:t>
            </a:r>
            <a:r>
              <a:rPr lang="ru-RU" sz="2400" dirty="0" smtClean="0"/>
              <a:t>.</a:t>
            </a:r>
            <a:endParaRPr lang="ru-RU" sz="2000" dirty="0" smtClean="0"/>
          </a:p>
          <a:p>
            <a:pPr lvl="0"/>
            <a:r>
              <a:rPr lang="ru-RU" dirty="0" smtClean="0"/>
              <a:t>11.</a:t>
            </a:r>
            <a:r>
              <a:rPr lang="en-US" dirty="0" err="1" smtClean="0"/>
              <a:t>Whatkindofwordsarebeingthemostgreatlyreduced</a:t>
            </a:r>
            <a:r>
              <a:rPr lang="en-US" dirty="0" smtClean="0"/>
              <a:t>?</a:t>
            </a:r>
            <a:endParaRPr lang="ru-RU" sz="2000" dirty="0" smtClean="0"/>
          </a:p>
          <a:p>
            <a:pPr lvl="1"/>
            <a:r>
              <a:rPr lang="ru-RU" sz="2400" dirty="0" err="1" smtClean="0"/>
              <a:t>adjectives</a:t>
            </a:r>
            <a:endParaRPr lang="ru-RU" sz="2000" dirty="0" smtClean="0"/>
          </a:p>
          <a:p>
            <a:pPr lvl="1"/>
            <a:r>
              <a:rPr lang="ru-RU" sz="2400" dirty="0" err="1" smtClean="0">
                <a:solidFill>
                  <a:srgbClr val="0070C0"/>
                </a:solidFill>
              </a:rPr>
              <a:t>verbsandadjectives</a:t>
            </a:r>
            <a:endParaRPr lang="ru-RU" sz="2000" dirty="0" smtClean="0">
              <a:solidFill>
                <a:srgbClr val="0070C0"/>
              </a:solidFill>
            </a:endParaRPr>
          </a:p>
          <a:p>
            <a:pPr lvl="1"/>
            <a:r>
              <a:rPr lang="ru-RU" sz="2400" dirty="0" err="1" smtClean="0"/>
              <a:t>nouns</a:t>
            </a:r>
            <a:endParaRPr lang="ru-RU" sz="2000" dirty="0" smtClean="0"/>
          </a:p>
          <a:p>
            <a:pPr lvl="1"/>
            <a:r>
              <a:rPr lang="ru-RU" sz="2400" dirty="0" err="1" smtClean="0"/>
              <a:t>everythingexceptantonyms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7467600" cy="597391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dirty="0" smtClean="0"/>
              <a:t>12.</a:t>
            </a:r>
            <a:r>
              <a:rPr lang="en-US" dirty="0" smtClean="0"/>
              <a:t>What</a:t>
            </a:r>
            <a:r>
              <a:rPr lang="ru-RU" dirty="0" smtClean="0"/>
              <a:t> </a:t>
            </a:r>
            <a:r>
              <a:rPr lang="en-US" dirty="0" smtClean="0"/>
              <a:t>does</a:t>
            </a:r>
            <a:r>
              <a:rPr lang="ru-RU" dirty="0" smtClean="0"/>
              <a:t> </a:t>
            </a:r>
            <a:r>
              <a:rPr lang="en-US" dirty="0" smtClean="0"/>
              <a:t>the</a:t>
            </a:r>
            <a:r>
              <a:rPr lang="ru-RU" dirty="0" smtClean="0"/>
              <a:t> </a:t>
            </a:r>
            <a:r>
              <a:rPr lang="en-US" dirty="0" smtClean="0"/>
              <a:t>author</a:t>
            </a:r>
            <a:r>
              <a:rPr lang="ru-RU" dirty="0" smtClean="0"/>
              <a:t> </a:t>
            </a:r>
            <a:r>
              <a:rPr lang="en-US" dirty="0" smtClean="0"/>
              <a:t>show</a:t>
            </a:r>
            <a:r>
              <a:rPr lang="ru-RU" dirty="0" smtClean="0"/>
              <a:t> </a:t>
            </a:r>
            <a:r>
              <a:rPr lang="en-US" dirty="0" smtClean="0"/>
              <a:t>in</a:t>
            </a:r>
            <a:r>
              <a:rPr lang="ru-RU" dirty="0" smtClean="0"/>
              <a:t> </a:t>
            </a:r>
            <a:r>
              <a:rPr lang="en-US" dirty="0" smtClean="0"/>
              <a:t>the</a:t>
            </a:r>
            <a:r>
              <a:rPr lang="ru-RU" dirty="0" smtClean="0"/>
              <a:t> </a:t>
            </a:r>
            <a:r>
              <a:rPr lang="en-US" dirty="0" smtClean="0"/>
              <a:t>lines</a:t>
            </a:r>
            <a:r>
              <a:rPr lang="ru-RU" dirty="0" smtClean="0"/>
              <a:t> </a:t>
            </a:r>
            <a:r>
              <a:rPr lang="en-US" dirty="0" smtClean="0"/>
              <a:t>in</a:t>
            </a:r>
            <a:r>
              <a:rPr lang="ru-RU" dirty="0" smtClean="0"/>
              <a:t> </a:t>
            </a:r>
            <a:r>
              <a:rPr lang="en-US" dirty="0" smtClean="0"/>
              <a:t>bold?</a:t>
            </a:r>
            <a:endParaRPr lang="ru-RU" sz="2000" dirty="0" smtClean="0"/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Winston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tries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to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seem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appreciative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but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is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not 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really.</a:t>
            </a:r>
            <a:endParaRPr lang="ru-RU" sz="2000" dirty="0" smtClean="0">
              <a:solidFill>
                <a:srgbClr val="0070C0"/>
              </a:solidFill>
            </a:endParaRPr>
          </a:p>
          <a:p>
            <a:pPr lvl="1"/>
            <a:r>
              <a:rPr lang="en-US" sz="2400" dirty="0" smtClean="0"/>
              <a:t>Winston</a:t>
            </a:r>
            <a:r>
              <a:rPr lang="ru-RU" sz="2400" dirty="0" smtClean="0"/>
              <a:t>  </a:t>
            </a:r>
            <a:r>
              <a:rPr lang="en-US" sz="2400" dirty="0" smtClean="0"/>
              <a:t>has</a:t>
            </a:r>
            <a:r>
              <a:rPr lang="ru-RU" sz="2400" dirty="0" smtClean="0"/>
              <a:t> </a:t>
            </a:r>
            <a:r>
              <a:rPr lang="en-US" sz="2400" dirty="0" smtClean="0"/>
              <a:t>great</a:t>
            </a:r>
            <a:r>
              <a:rPr lang="ru-RU" sz="2400" dirty="0" smtClean="0"/>
              <a:t>  </a:t>
            </a:r>
            <a:r>
              <a:rPr lang="en-US" sz="2400" dirty="0" smtClean="0"/>
              <a:t>e</a:t>
            </a:r>
            <a:r>
              <a:rPr lang="ru-RU" sz="2400" dirty="0" smtClean="0"/>
              <a:t> </a:t>
            </a:r>
            <a:r>
              <a:rPr lang="en-US" sz="2400" dirty="0" err="1" smtClean="0"/>
              <a:t>thusiasm</a:t>
            </a:r>
            <a:r>
              <a:rPr lang="ru-RU" sz="2400" dirty="0" smtClean="0"/>
              <a:t> </a:t>
            </a:r>
            <a:r>
              <a:rPr lang="en-US" sz="2400" dirty="0" smtClean="0"/>
              <a:t>for</a:t>
            </a:r>
            <a:r>
              <a:rPr lang="ru-RU" sz="2400" dirty="0" smtClean="0"/>
              <a:t> </a:t>
            </a:r>
            <a:r>
              <a:rPr lang="en-US" sz="2400" dirty="0" smtClean="0"/>
              <a:t>Newspeak.</a:t>
            </a:r>
            <a:endParaRPr lang="ru-RU" sz="2000" dirty="0" smtClean="0"/>
          </a:p>
          <a:p>
            <a:pPr lvl="1"/>
            <a:r>
              <a:rPr lang="en-US" sz="2400" dirty="0" err="1" smtClean="0"/>
              <a:t>Syme</a:t>
            </a:r>
            <a:r>
              <a:rPr lang="ru-RU" sz="2400" dirty="0" smtClean="0"/>
              <a:t> </a:t>
            </a:r>
            <a:r>
              <a:rPr lang="en-US" sz="2400" dirty="0" smtClean="0"/>
              <a:t>doubts</a:t>
            </a:r>
            <a:r>
              <a:rPr lang="ru-RU" sz="2400" dirty="0" smtClean="0"/>
              <a:t>т</a:t>
            </a:r>
            <a:r>
              <a:rPr lang="en-US" sz="2400" dirty="0" smtClean="0"/>
              <a:t>Winston</a:t>
            </a:r>
            <a:r>
              <a:rPr lang="ru-RU" sz="2400" dirty="0" smtClean="0"/>
              <a:t> </a:t>
            </a:r>
            <a:r>
              <a:rPr lang="en-US" sz="2400" dirty="0" smtClean="0"/>
              <a:t>but</a:t>
            </a:r>
            <a:r>
              <a:rPr lang="ru-RU" sz="2400" dirty="0" smtClean="0"/>
              <a:t> </a:t>
            </a:r>
            <a:r>
              <a:rPr lang="en-US" sz="2400" dirty="0" smtClean="0"/>
              <a:t>this</a:t>
            </a:r>
            <a:r>
              <a:rPr lang="ru-RU" sz="2400" dirty="0" smtClean="0"/>
              <a:t> </a:t>
            </a:r>
            <a:r>
              <a:rPr lang="en-US" sz="2400" dirty="0" smtClean="0"/>
              <a:t>is</a:t>
            </a:r>
            <a:r>
              <a:rPr lang="ru-RU" sz="2400" dirty="0" smtClean="0"/>
              <a:t> </a:t>
            </a:r>
            <a:r>
              <a:rPr lang="en-US" sz="2400" dirty="0" smtClean="0"/>
              <a:t>unjustified.</a:t>
            </a:r>
            <a:endParaRPr lang="ru-RU" sz="2000" dirty="0" smtClean="0"/>
          </a:p>
          <a:p>
            <a:pPr lvl="1"/>
            <a:r>
              <a:rPr lang="en-US" sz="2400" dirty="0" smtClean="0"/>
              <a:t>Winston</a:t>
            </a:r>
            <a:r>
              <a:rPr lang="ru-RU" sz="2400" dirty="0" smtClean="0"/>
              <a:t> </a:t>
            </a:r>
            <a:r>
              <a:rPr lang="en-US" sz="2400" dirty="0" smtClean="0"/>
              <a:t>does</a:t>
            </a:r>
            <a:r>
              <a:rPr lang="ru-RU" sz="2400" dirty="0" smtClean="0"/>
              <a:t> </a:t>
            </a:r>
            <a:r>
              <a:rPr lang="en-US" sz="2400" dirty="0" smtClean="0"/>
              <a:t>not</a:t>
            </a:r>
            <a:r>
              <a:rPr lang="ru-RU" sz="2400" dirty="0" smtClean="0"/>
              <a:t> </a:t>
            </a:r>
            <a:r>
              <a:rPr lang="en-US" sz="2400" dirty="0" smtClean="0"/>
              <a:t>believe</a:t>
            </a:r>
            <a:r>
              <a:rPr lang="ru-RU" sz="2400" dirty="0" smtClean="0"/>
              <a:t> </a:t>
            </a:r>
            <a:r>
              <a:rPr lang="en-US" sz="2400" dirty="0" smtClean="0"/>
              <a:t>a</a:t>
            </a:r>
            <a:r>
              <a:rPr lang="ru-RU" sz="2400" dirty="0" smtClean="0"/>
              <a:t> </a:t>
            </a:r>
            <a:r>
              <a:rPr lang="en-US" sz="2400" dirty="0" smtClean="0"/>
              <a:t>word</a:t>
            </a:r>
            <a:r>
              <a:rPr lang="ru-RU" sz="2400" dirty="0" smtClean="0"/>
              <a:t> </a:t>
            </a:r>
            <a:r>
              <a:rPr lang="en-US" sz="2400" dirty="0" smtClean="0"/>
              <a:t>that</a:t>
            </a:r>
            <a:r>
              <a:rPr lang="ru-RU" sz="2400" dirty="0" smtClean="0"/>
              <a:t> </a:t>
            </a:r>
            <a:r>
              <a:rPr lang="en-US" sz="2400" dirty="0" err="1" smtClean="0"/>
              <a:t>Syme</a:t>
            </a:r>
            <a:r>
              <a:rPr lang="ru-RU" sz="2400" dirty="0" smtClean="0"/>
              <a:t> </a:t>
            </a:r>
            <a:r>
              <a:rPr lang="en-US" sz="2400" dirty="0" smtClean="0"/>
              <a:t>has said.</a:t>
            </a:r>
            <a:endParaRPr lang="ru-RU" sz="2000" dirty="0" smtClean="0"/>
          </a:p>
          <a:p>
            <a:r>
              <a:rPr lang="en-US" dirty="0" smtClean="0"/>
              <a:t> </a:t>
            </a:r>
            <a:endParaRPr lang="ru-RU" dirty="0" smtClean="0"/>
          </a:p>
          <a:p>
            <a:pPr lvl="0"/>
            <a:r>
              <a:rPr lang="ru-RU" dirty="0" smtClean="0"/>
              <a:t>13.</a:t>
            </a:r>
            <a:r>
              <a:rPr lang="en-US" dirty="0" smtClean="0"/>
              <a:t>What</a:t>
            </a:r>
            <a:r>
              <a:rPr lang="ru-RU" dirty="0" smtClean="0"/>
              <a:t> </a:t>
            </a:r>
            <a:r>
              <a:rPr lang="en-US" dirty="0" smtClean="0"/>
              <a:t>can</a:t>
            </a:r>
            <a:r>
              <a:rPr lang="ru-RU" dirty="0" smtClean="0"/>
              <a:t> </a:t>
            </a:r>
            <a:r>
              <a:rPr lang="en-US" dirty="0" smtClean="0"/>
              <a:t>began</a:t>
            </a:r>
            <a:r>
              <a:rPr lang="ru-RU" dirty="0" smtClean="0"/>
              <a:t> </a:t>
            </a:r>
            <a:r>
              <a:rPr lang="en-US" dirty="0" smtClean="0"/>
              <a:t>there</a:t>
            </a:r>
            <a:r>
              <a:rPr lang="ru-RU" dirty="0" smtClean="0"/>
              <a:t>  </a:t>
            </a:r>
            <a:r>
              <a:rPr lang="en-US" dirty="0" smtClean="0"/>
              <a:t>about</a:t>
            </a:r>
            <a:r>
              <a:rPr lang="ru-RU" dirty="0" smtClean="0"/>
              <a:t> </a:t>
            </a:r>
            <a:r>
              <a:rPr lang="en-US" dirty="0" smtClean="0"/>
              <a:t>Winston's</a:t>
            </a:r>
            <a:r>
              <a:rPr lang="ru-RU" dirty="0" smtClean="0"/>
              <a:t> </a:t>
            </a:r>
            <a:r>
              <a:rPr lang="en-US" dirty="0" smtClean="0"/>
              <a:t>attitude</a:t>
            </a:r>
            <a:r>
              <a:rPr lang="ru-RU" dirty="0" smtClean="0"/>
              <a:t> </a:t>
            </a:r>
            <a:r>
              <a:rPr lang="en-US" dirty="0" smtClean="0"/>
              <a:t>towards</a:t>
            </a:r>
            <a:r>
              <a:rPr lang="ru-RU" dirty="0" smtClean="0"/>
              <a:t> </a:t>
            </a:r>
            <a:r>
              <a:rPr lang="en-US" dirty="0" smtClean="0"/>
              <a:t>Newspeak?</a:t>
            </a:r>
            <a:endParaRPr lang="ru-RU" sz="2000" dirty="0" smtClean="0"/>
          </a:p>
          <a:p>
            <a:pPr lvl="1"/>
            <a:r>
              <a:rPr lang="ru-RU" sz="2400" dirty="0" err="1" smtClean="0"/>
              <a:t>He</a:t>
            </a:r>
            <a:r>
              <a:rPr lang="ru-RU" sz="2400" dirty="0" smtClean="0"/>
              <a:t> </a:t>
            </a:r>
            <a:r>
              <a:rPr lang="ru-RU" sz="2400" dirty="0" err="1" smtClean="0"/>
              <a:t>find</a:t>
            </a:r>
            <a:r>
              <a:rPr lang="ru-RU" sz="2400" dirty="0" smtClean="0"/>
              <a:t> </a:t>
            </a:r>
            <a:r>
              <a:rPr lang="ru-RU" sz="2400" dirty="0" err="1" smtClean="0"/>
              <a:t>sit</a:t>
            </a:r>
            <a:r>
              <a:rPr lang="ru-RU" sz="2400" dirty="0" smtClean="0"/>
              <a:t> </a:t>
            </a:r>
            <a:r>
              <a:rPr lang="ru-RU" sz="2400" dirty="0" err="1" smtClean="0"/>
              <a:t>exciting</a:t>
            </a:r>
            <a:r>
              <a:rPr lang="ru-RU" sz="2400" dirty="0" smtClean="0"/>
              <a:t>.</a:t>
            </a:r>
            <a:endParaRPr lang="ru-RU" sz="2000" dirty="0" smtClean="0"/>
          </a:p>
          <a:p>
            <a:pPr lvl="1"/>
            <a:r>
              <a:rPr lang="ru-RU" sz="2400" dirty="0" err="1" smtClean="0"/>
              <a:t>He</a:t>
            </a:r>
            <a:r>
              <a:rPr lang="ru-RU" sz="2400" dirty="0" smtClean="0"/>
              <a:t> </a:t>
            </a:r>
            <a:r>
              <a:rPr lang="ru-RU" sz="2400" dirty="0" err="1" smtClean="0"/>
              <a:t>studies</a:t>
            </a:r>
            <a:r>
              <a:rPr lang="ru-RU" sz="2400" dirty="0" smtClean="0"/>
              <a:t> </a:t>
            </a:r>
            <a:r>
              <a:rPr lang="ru-RU" sz="2400" dirty="0" err="1" smtClean="0"/>
              <a:t>it</a:t>
            </a:r>
            <a:r>
              <a:rPr lang="ru-RU" sz="2400" dirty="0" smtClean="0"/>
              <a:t> </a:t>
            </a:r>
            <a:r>
              <a:rPr lang="ru-RU" sz="2400" dirty="0" err="1" smtClean="0"/>
              <a:t>eagerly</a:t>
            </a:r>
            <a:r>
              <a:rPr lang="ru-RU" sz="2400" dirty="0" smtClean="0"/>
              <a:t>.</a:t>
            </a:r>
            <a:endParaRPr lang="ru-RU" sz="2000" dirty="0" smtClean="0"/>
          </a:p>
          <a:p>
            <a:pPr lvl="1"/>
            <a:r>
              <a:rPr lang="en-US" sz="2400" dirty="0" smtClean="0"/>
              <a:t>He</a:t>
            </a:r>
            <a:r>
              <a:rPr lang="ru-RU" sz="2400" dirty="0" smtClean="0"/>
              <a:t> </a:t>
            </a:r>
            <a:r>
              <a:rPr lang="en-US" sz="2400" dirty="0" smtClean="0"/>
              <a:t>is</a:t>
            </a:r>
            <a:r>
              <a:rPr lang="ru-RU" sz="2400" dirty="0" smtClean="0"/>
              <a:t> </a:t>
            </a:r>
            <a:r>
              <a:rPr lang="en-US" sz="2400" dirty="0" smtClean="0"/>
              <a:t>out</a:t>
            </a:r>
            <a:r>
              <a:rPr lang="ru-RU" sz="2400" dirty="0" smtClean="0"/>
              <a:t> </a:t>
            </a:r>
            <a:r>
              <a:rPr lang="en-US" sz="2400" dirty="0" err="1" smtClean="0"/>
              <a:t>spokenly</a:t>
            </a:r>
            <a:r>
              <a:rPr lang="ru-RU" sz="2400" dirty="0" smtClean="0"/>
              <a:t> </a:t>
            </a:r>
            <a:r>
              <a:rPr lang="en-US" sz="2400" dirty="0" smtClean="0"/>
              <a:t>against</a:t>
            </a:r>
            <a:r>
              <a:rPr lang="ru-RU" sz="2400" dirty="0" smtClean="0"/>
              <a:t> </a:t>
            </a:r>
            <a:r>
              <a:rPr lang="en-US" sz="2400" dirty="0" smtClean="0"/>
              <a:t>it.</a:t>
            </a:r>
            <a:endParaRPr lang="ru-RU" sz="2000" dirty="0" smtClean="0"/>
          </a:p>
          <a:p>
            <a:pPr lvl="1"/>
            <a:r>
              <a:rPr lang="ru-RU" sz="2400" dirty="0" err="1" smtClean="0">
                <a:solidFill>
                  <a:srgbClr val="0070C0"/>
                </a:solidFill>
              </a:rPr>
              <a:t>Heacceptsitunhappily</a:t>
            </a:r>
            <a:r>
              <a:rPr lang="ru-RU" sz="2400" dirty="0" smtClean="0">
                <a:solidFill>
                  <a:srgbClr val="0070C0"/>
                </a:solidFill>
              </a:rPr>
              <a:t>.</a:t>
            </a:r>
            <a:endParaRPr lang="ru-RU" sz="2000" dirty="0" smtClean="0">
              <a:solidFill>
                <a:srgbClr val="0070C0"/>
              </a:solidFill>
            </a:endParaRPr>
          </a:p>
          <a:p>
            <a:r>
              <a:rPr lang="ru-RU" dirty="0" smtClean="0"/>
              <a:t> </a:t>
            </a:r>
            <a:endParaRPr lang="ru-RU" sz="2000" dirty="0" smtClean="0"/>
          </a:p>
          <a:p>
            <a:pPr lvl="0"/>
            <a:r>
              <a:rPr lang="ru-RU" dirty="0" smtClean="0"/>
              <a:t>14.</a:t>
            </a:r>
            <a:r>
              <a:rPr lang="en-US" dirty="0" smtClean="0"/>
              <a:t>Which</a:t>
            </a:r>
            <a:r>
              <a:rPr lang="ru-RU" dirty="0" smtClean="0"/>
              <a:t> </a:t>
            </a:r>
            <a:r>
              <a:rPr lang="en-US" dirty="0" smtClean="0"/>
              <a:t>of</a:t>
            </a:r>
            <a:r>
              <a:rPr lang="ru-RU" dirty="0" smtClean="0"/>
              <a:t> </a:t>
            </a:r>
            <a:r>
              <a:rPr lang="en-US" dirty="0" smtClean="0"/>
              <a:t>the</a:t>
            </a:r>
            <a:r>
              <a:rPr lang="ru-RU" dirty="0" smtClean="0"/>
              <a:t> </a:t>
            </a:r>
            <a:r>
              <a:rPr lang="en-US" dirty="0" smtClean="0"/>
              <a:t>following</a:t>
            </a:r>
            <a:r>
              <a:rPr lang="ru-RU" dirty="0" smtClean="0"/>
              <a:t> </a:t>
            </a:r>
            <a:r>
              <a:rPr lang="en-US" dirty="0" smtClean="0"/>
              <a:t>best</a:t>
            </a:r>
            <a:r>
              <a:rPr lang="ru-RU" dirty="0" smtClean="0"/>
              <a:t> </a:t>
            </a:r>
            <a:r>
              <a:rPr lang="en-US" dirty="0" smtClean="0"/>
              <a:t>describes</a:t>
            </a:r>
            <a:r>
              <a:rPr lang="ru-RU" dirty="0" smtClean="0"/>
              <a:t> </a:t>
            </a:r>
            <a:r>
              <a:rPr lang="en-US" dirty="0" smtClean="0"/>
              <a:t>Newspeak?</a:t>
            </a:r>
            <a:endParaRPr lang="ru-RU" sz="2000" dirty="0" smtClean="0"/>
          </a:p>
          <a:p>
            <a:pPr lvl="1"/>
            <a:r>
              <a:rPr lang="en-US" sz="2400" dirty="0" smtClean="0"/>
              <a:t>It</a:t>
            </a:r>
            <a:r>
              <a:rPr lang="ru-RU" sz="2400" dirty="0" smtClean="0"/>
              <a:t> </a:t>
            </a:r>
            <a:r>
              <a:rPr lang="en-US" sz="2400" dirty="0" smtClean="0"/>
              <a:t>is</a:t>
            </a:r>
            <a:r>
              <a:rPr lang="ru-RU" sz="2400" dirty="0" smtClean="0"/>
              <a:t> </a:t>
            </a:r>
            <a:r>
              <a:rPr lang="en-US" sz="2400" dirty="0" smtClean="0"/>
              <a:t>a</a:t>
            </a:r>
            <a:r>
              <a:rPr lang="ru-RU" sz="2400" dirty="0" smtClean="0"/>
              <a:t> </a:t>
            </a:r>
            <a:r>
              <a:rPr lang="en-US" sz="2400" dirty="0" smtClean="0"/>
              <a:t>historical</a:t>
            </a:r>
            <a:r>
              <a:rPr lang="ru-RU" sz="2400" dirty="0" smtClean="0"/>
              <a:t> </a:t>
            </a:r>
            <a:r>
              <a:rPr lang="en-US" sz="2400" dirty="0" smtClean="0"/>
              <a:t>language</a:t>
            </a:r>
            <a:r>
              <a:rPr lang="ru-RU" sz="2400" dirty="0" smtClean="0"/>
              <a:t> </a:t>
            </a:r>
            <a:r>
              <a:rPr lang="en-US" sz="2400" dirty="0" smtClean="0"/>
              <a:t>being </a:t>
            </a:r>
            <a:r>
              <a:rPr lang="ru-RU" sz="2400" dirty="0" smtClean="0"/>
              <a:t> </a:t>
            </a:r>
            <a:r>
              <a:rPr lang="en-US" sz="2400" dirty="0" smtClean="0"/>
              <a:t>reconstructed.</a:t>
            </a:r>
            <a:endParaRPr lang="ru-RU" sz="2000" dirty="0" smtClean="0"/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It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is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a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highly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simplified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language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designed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to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prevent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thought.</a:t>
            </a:r>
            <a:endParaRPr lang="ru-RU" sz="2000" dirty="0" smtClean="0">
              <a:solidFill>
                <a:srgbClr val="0070C0"/>
              </a:solidFill>
            </a:endParaRPr>
          </a:p>
          <a:p>
            <a:pPr lvl="1"/>
            <a:r>
              <a:rPr lang="en-US" sz="2400" dirty="0" smtClean="0"/>
              <a:t>It</a:t>
            </a:r>
            <a:r>
              <a:rPr lang="ru-RU" sz="2400" dirty="0" smtClean="0"/>
              <a:t> </a:t>
            </a:r>
            <a:r>
              <a:rPr lang="en-US" sz="2400" dirty="0" smtClean="0"/>
              <a:t>was</a:t>
            </a:r>
            <a:r>
              <a:rPr lang="ru-RU" sz="2400" dirty="0" smtClean="0"/>
              <a:t> </a:t>
            </a:r>
            <a:r>
              <a:rPr lang="en-US" sz="2400" dirty="0" smtClean="0"/>
              <a:t>invented</a:t>
            </a:r>
            <a:r>
              <a:rPr lang="ru-RU" sz="2400" dirty="0" smtClean="0"/>
              <a:t> </a:t>
            </a:r>
            <a:r>
              <a:rPr lang="en-US" sz="2400" dirty="0" smtClean="0"/>
              <a:t>to</a:t>
            </a:r>
            <a:r>
              <a:rPr lang="ru-RU" sz="2400" dirty="0" smtClean="0"/>
              <a:t> </a:t>
            </a:r>
            <a:r>
              <a:rPr lang="en-US" sz="2400" dirty="0" smtClean="0"/>
              <a:t>help</a:t>
            </a:r>
            <a:r>
              <a:rPr lang="ru-RU" sz="2400" dirty="0" smtClean="0"/>
              <a:t> </a:t>
            </a:r>
            <a:r>
              <a:rPr lang="en-US" sz="2400" dirty="0" smtClean="0"/>
              <a:t>citizens</a:t>
            </a:r>
            <a:r>
              <a:rPr lang="ru-RU" sz="2400" dirty="0" smtClean="0"/>
              <a:t> </a:t>
            </a:r>
            <a:r>
              <a:rPr lang="en-US" sz="2400" dirty="0" smtClean="0"/>
              <a:t>escape</a:t>
            </a:r>
            <a:r>
              <a:rPr lang="ru-RU" sz="2400" dirty="0" smtClean="0"/>
              <a:t> </a:t>
            </a:r>
            <a:r>
              <a:rPr lang="en-US" sz="2400" dirty="0" smtClean="0"/>
              <a:t>an</a:t>
            </a:r>
            <a:r>
              <a:rPr lang="ru-RU" sz="2400" dirty="0" smtClean="0"/>
              <a:t> </a:t>
            </a:r>
            <a:r>
              <a:rPr lang="en-US" sz="2400" dirty="0" smtClean="0"/>
              <a:t>oppressive</a:t>
            </a:r>
            <a:r>
              <a:rPr lang="ru-RU" sz="2400" dirty="0" smtClean="0"/>
              <a:t> </a:t>
            </a:r>
            <a:r>
              <a:rPr lang="en-US" sz="2400" dirty="0" smtClean="0"/>
              <a:t>government.</a:t>
            </a:r>
            <a:endParaRPr lang="ru-RU" sz="2000" dirty="0" smtClean="0"/>
          </a:p>
          <a:p>
            <a:pPr lvl="1"/>
            <a:r>
              <a:rPr lang="en-US" sz="2400" dirty="0" smtClean="0"/>
              <a:t>It</a:t>
            </a:r>
            <a:r>
              <a:rPr lang="ru-RU" sz="2400" dirty="0" smtClean="0"/>
              <a:t> </a:t>
            </a:r>
            <a:r>
              <a:rPr lang="en-US" sz="2400" dirty="0" smtClean="0"/>
              <a:t>is</a:t>
            </a:r>
            <a:r>
              <a:rPr lang="ru-RU" sz="2400" dirty="0" smtClean="0"/>
              <a:t> </a:t>
            </a:r>
            <a:r>
              <a:rPr lang="en-US" sz="2400" dirty="0" smtClean="0"/>
              <a:t>a</a:t>
            </a:r>
            <a:r>
              <a:rPr lang="ru-RU" sz="2400" dirty="0" smtClean="0"/>
              <a:t> </a:t>
            </a:r>
            <a:r>
              <a:rPr lang="en-US" sz="2400" dirty="0" smtClean="0"/>
              <a:t>new</a:t>
            </a:r>
            <a:r>
              <a:rPr lang="ru-RU" sz="2400" dirty="0" smtClean="0"/>
              <a:t> </a:t>
            </a:r>
            <a:r>
              <a:rPr lang="en-US" sz="2400" dirty="0" smtClean="0"/>
              <a:t>language</a:t>
            </a:r>
            <a:r>
              <a:rPr lang="ru-RU" sz="2400" dirty="0" smtClean="0"/>
              <a:t> </a:t>
            </a:r>
            <a:r>
              <a:rPr lang="en-US" sz="2400" dirty="0" smtClean="0"/>
              <a:t>that</a:t>
            </a:r>
            <a:r>
              <a:rPr lang="ru-RU" sz="2400" dirty="0" smtClean="0"/>
              <a:t> </a:t>
            </a:r>
            <a:r>
              <a:rPr lang="en-US" sz="2400" dirty="0" smtClean="0"/>
              <a:t>is</a:t>
            </a:r>
            <a:r>
              <a:rPr lang="ru-RU" sz="2400" dirty="0" smtClean="0"/>
              <a:t> </a:t>
            </a:r>
            <a:r>
              <a:rPr lang="en-US" sz="2400" dirty="0" smtClean="0"/>
              <a:t>incredibly</a:t>
            </a:r>
            <a:r>
              <a:rPr lang="ru-RU" sz="2400" dirty="0" smtClean="0"/>
              <a:t> </a:t>
            </a:r>
            <a:r>
              <a:rPr lang="en-US" sz="2400" dirty="0" smtClean="0"/>
              <a:t>difficult</a:t>
            </a:r>
            <a:r>
              <a:rPr lang="ru-RU" sz="2400" dirty="0" smtClean="0"/>
              <a:t> </a:t>
            </a:r>
            <a:r>
              <a:rPr lang="en-US" sz="2400" dirty="0" smtClean="0"/>
              <a:t>to</a:t>
            </a:r>
            <a:r>
              <a:rPr lang="ru-RU" sz="2400" dirty="0" smtClean="0"/>
              <a:t> </a:t>
            </a:r>
            <a:r>
              <a:rPr lang="en-US" sz="2400" dirty="0" smtClean="0"/>
              <a:t>learn.</a:t>
            </a:r>
            <a:endParaRPr lang="ru-RU" sz="2000" dirty="0" smtClean="0"/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15.</a:t>
            </a:r>
            <a:r>
              <a:rPr lang="en-US" dirty="0" smtClean="0"/>
              <a:t>What</a:t>
            </a:r>
            <a:r>
              <a:rPr lang="ru-RU" dirty="0" smtClean="0"/>
              <a:t> </a:t>
            </a:r>
            <a:r>
              <a:rPr lang="en-US" dirty="0" smtClean="0"/>
              <a:t>kind</a:t>
            </a:r>
            <a:r>
              <a:rPr lang="ru-RU" dirty="0" smtClean="0"/>
              <a:t> </a:t>
            </a:r>
            <a:r>
              <a:rPr lang="en-US" dirty="0" smtClean="0"/>
              <a:t>of</a:t>
            </a:r>
            <a:r>
              <a:rPr lang="ru-RU" dirty="0" smtClean="0"/>
              <a:t> </a:t>
            </a:r>
            <a:r>
              <a:rPr lang="en-US" dirty="0" smtClean="0"/>
              <a:t>future</a:t>
            </a:r>
            <a:r>
              <a:rPr lang="ru-RU" dirty="0" smtClean="0"/>
              <a:t> </a:t>
            </a:r>
            <a:r>
              <a:rPr lang="en-US" dirty="0" smtClean="0"/>
              <a:t>does</a:t>
            </a:r>
            <a:r>
              <a:rPr lang="ru-RU" dirty="0" smtClean="0"/>
              <a:t> </a:t>
            </a:r>
            <a:r>
              <a:rPr lang="en-US" dirty="0" err="1" smtClean="0"/>
              <a:t>Syme</a:t>
            </a:r>
            <a:r>
              <a:rPr lang="ru-RU" dirty="0" smtClean="0"/>
              <a:t> </a:t>
            </a:r>
            <a:r>
              <a:rPr lang="en-US" dirty="0" smtClean="0"/>
              <a:t>imagine?</a:t>
            </a:r>
            <a:endParaRPr lang="ru-RU" sz="2000" dirty="0" smtClean="0"/>
          </a:p>
          <a:p>
            <a:pPr lvl="1"/>
            <a:r>
              <a:rPr lang="en-US" sz="2400" dirty="0" smtClean="0"/>
              <a:t>Everyone</a:t>
            </a:r>
            <a:r>
              <a:rPr lang="ru-RU" sz="2400" dirty="0" smtClean="0"/>
              <a:t> </a:t>
            </a:r>
            <a:r>
              <a:rPr lang="en-US" sz="2400" dirty="0" smtClean="0"/>
              <a:t>will</a:t>
            </a:r>
            <a:r>
              <a:rPr lang="ru-RU" sz="2400" dirty="0" smtClean="0"/>
              <a:t> </a:t>
            </a:r>
            <a:r>
              <a:rPr lang="en-US" sz="2400" dirty="0" smtClean="0"/>
              <a:t>be</a:t>
            </a:r>
            <a:r>
              <a:rPr lang="ru-RU" sz="2400" dirty="0" smtClean="0"/>
              <a:t> </a:t>
            </a:r>
            <a:r>
              <a:rPr lang="en-US" sz="2400" dirty="0" smtClean="0"/>
              <a:t>better educated.</a:t>
            </a:r>
            <a:endParaRPr lang="ru-RU" sz="2000" dirty="0" smtClean="0"/>
          </a:p>
          <a:p>
            <a:pPr lvl="1"/>
            <a:r>
              <a:rPr lang="en-US" sz="2400" dirty="0" smtClean="0"/>
              <a:t>People</a:t>
            </a:r>
            <a:r>
              <a:rPr lang="ru-RU" sz="2400" dirty="0" smtClean="0"/>
              <a:t> </a:t>
            </a:r>
            <a:r>
              <a:rPr lang="en-US" sz="2400" dirty="0" smtClean="0"/>
              <a:t>will</a:t>
            </a:r>
            <a:r>
              <a:rPr lang="ru-RU" sz="2400" dirty="0" smtClean="0"/>
              <a:t> </a:t>
            </a:r>
            <a:r>
              <a:rPr lang="en-US" sz="2400" dirty="0" smtClean="0"/>
              <a:t>be</a:t>
            </a:r>
            <a:r>
              <a:rPr lang="ru-RU" sz="2400" dirty="0" smtClean="0"/>
              <a:t> </a:t>
            </a:r>
            <a:r>
              <a:rPr lang="en-US" sz="2400" dirty="0" smtClean="0"/>
              <a:t>safe</a:t>
            </a:r>
            <a:r>
              <a:rPr lang="ru-RU" sz="2400" dirty="0" smtClean="0"/>
              <a:t> </a:t>
            </a:r>
            <a:r>
              <a:rPr lang="en-US" sz="2400" dirty="0" smtClean="0"/>
              <a:t>because</a:t>
            </a:r>
            <a:r>
              <a:rPr lang="ru-RU" sz="2400" dirty="0" smtClean="0"/>
              <a:t> </a:t>
            </a:r>
            <a:r>
              <a:rPr lang="en-US" sz="2400" dirty="0" smtClean="0"/>
              <a:t>there</a:t>
            </a:r>
            <a:r>
              <a:rPr lang="ru-RU" sz="2400" dirty="0" smtClean="0"/>
              <a:t> </a:t>
            </a:r>
            <a:r>
              <a:rPr lang="en-US" sz="2400" dirty="0" smtClean="0"/>
              <a:t>will</a:t>
            </a:r>
            <a:r>
              <a:rPr lang="ru-RU" sz="2400" dirty="0" smtClean="0"/>
              <a:t> </a:t>
            </a:r>
            <a:r>
              <a:rPr lang="en-US" sz="2400" dirty="0" smtClean="0"/>
              <a:t>be</a:t>
            </a:r>
            <a:r>
              <a:rPr lang="ru-RU" sz="2400" dirty="0" smtClean="0"/>
              <a:t> </a:t>
            </a:r>
            <a:r>
              <a:rPr lang="en-US" sz="2400" dirty="0" smtClean="0"/>
              <a:t>no</a:t>
            </a:r>
            <a:r>
              <a:rPr lang="ru-RU" sz="2400" dirty="0" smtClean="0"/>
              <a:t> </a:t>
            </a:r>
            <a:r>
              <a:rPr lang="en-US" sz="2400" dirty="0" smtClean="0"/>
              <a:t>violent</a:t>
            </a:r>
            <a:r>
              <a:rPr lang="ru-RU" sz="2400" dirty="0" smtClean="0"/>
              <a:t> </a:t>
            </a:r>
            <a:r>
              <a:rPr lang="en-US" sz="2400" dirty="0" smtClean="0"/>
              <a:t>crime.</a:t>
            </a:r>
            <a:endParaRPr lang="ru-RU" sz="2000" dirty="0" smtClean="0"/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People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will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not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have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enough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language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to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think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at all.</a:t>
            </a:r>
            <a:endParaRPr lang="ru-RU" sz="2000" dirty="0" smtClean="0">
              <a:solidFill>
                <a:srgbClr val="0070C0"/>
              </a:solidFill>
            </a:endParaRPr>
          </a:p>
          <a:p>
            <a:pPr lvl="1"/>
            <a:r>
              <a:rPr lang="en-US" sz="2400" dirty="0" smtClean="0"/>
              <a:t>People</a:t>
            </a:r>
            <a:r>
              <a:rPr lang="ru-RU" sz="2400" dirty="0" smtClean="0"/>
              <a:t> </a:t>
            </a:r>
            <a:r>
              <a:rPr lang="en-US" sz="2400" dirty="0" smtClean="0"/>
              <a:t>will</a:t>
            </a:r>
            <a:r>
              <a:rPr lang="ru-RU" sz="2400" dirty="0" smtClean="0"/>
              <a:t> </a:t>
            </a:r>
            <a:r>
              <a:rPr lang="en-US" sz="2400" dirty="0" smtClean="0"/>
              <a:t>communicate</a:t>
            </a:r>
            <a:r>
              <a:rPr lang="ru-RU" sz="2400" dirty="0" smtClean="0"/>
              <a:t> </a:t>
            </a:r>
            <a:r>
              <a:rPr lang="en-US" sz="2400" dirty="0" smtClean="0"/>
              <a:t>better</a:t>
            </a:r>
            <a:r>
              <a:rPr lang="ru-RU" sz="2400" dirty="0" smtClean="0"/>
              <a:t> </a:t>
            </a:r>
            <a:r>
              <a:rPr lang="en-US" sz="2400" dirty="0" smtClean="0"/>
              <a:t>and</a:t>
            </a:r>
            <a:r>
              <a:rPr lang="ru-RU" sz="2400" dirty="0" smtClean="0"/>
              <a:t> </a:t>
            </a:r>
            <a:r>
              <a:rPr lang="en-US" sz="2400" dirty="0" smtClean="0"/>
              <a:t>more</a:t>
            </a:r>
            <a:r>
              <a:rPr lang="ru-RU" sz="2400" dirty="0" smtClean="0"/>
              <a:t> </a:t>
            </a:r>
            <a:r>
              <a:rPr lang="en-US" sz="2400" dirty="0" smtClean="0"/>
              <a:t>effectively.</a:t>
            </a:r>
            <a:endParaRPr lang="ru-RU" sz="2000" dirty="0" smtClean="0"/>
          </a:p>
          <a:p>
            <a:r>
              <a:rPr lang="en-US" b="1" dirty="0" smtClean="0"/>
              <a:t> 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467600" cy="2214578"/>
          </a:xfrm>
        </p:spPr>
        <p:txBody>
          <a:bodyPr>
            <a:normAutofit/>
          </a:bodyPr>
          <a:lstStyle/>
          <a:p>
            <a:r>
              <a:rPr lang="ru-RU" sz="1300" b="1" dirty="0" smtClean="0"/>
              <a:t/>
            </a:r>
            <a:br>
              <a:rPr lang="ru-RU" sz="1300" b="1" dirty="0" smtClean="0"/>
            </a:br>
            <a:r>
              <a:rPr lang="ru-RU" sz="1300" b="1" dirty="0" smtClean="0"/>
              <a:t/>
            </a:r>
            <a:br>
              <a:rPr lang="ru-RU" sz="1300" b="1" dirty="0" smtClean="0"/>
            </a:br>
            <a:r>
              <a:rPr lang="ru-RU" sz="1300" b="1" dirty="0" smtClean="0"/>
              <a:t/>
            </a:r>
            <a:br>
              <a:rPr lang="ru-RU" sz="1300" b="1" dirty="0" smtClean="0"/>
            </a:br>
            <a:r>
              <a:rPr lang="ru-RU" sz="1300" b="1" dirty="0" smtClean="0"/>
              <a:t/>
            </a:r>
            <a:br>
              <a:rPr lang="ru-RU" sz="1300" b="1" dirty="0" smtClean="0"/>
            </a:br>
            <a:r>
              <a:rPr lang="ru-RU" sz="1300" b="1" dirty="0" smtClean="0"/>
              <a:t/>
            </a:r>
            <a:br>
              <a:rPr lang="ru-RU" sz="1300" b="1" dirty="0" smtClean="0"/>
            </a:br>
            <a:r>
              <a:rPr lang="ru-RU" sz="1300" b="1" dirty="0" smtClean="0"/>
              <a:t/>
            </a:r>
            <a:br>
              <a:rPr lang="ru-RU" sz="13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>
            <a:normAutofit/>
          </a:bodyPr>
          <a:lstStyle/>
          <a:p>
            <a:r>
              <a:rPr lang="en-US" b="1" dirty="0" smtClean="0"/>
              <a:t>USE OF ENGLISH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b="1" dirty="0" smtClean="0"/>
              <a:t>(20 points)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b="1" i="1" dirty="0" smtClean="0"/>
              <a:t>Time: 30minutes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b="1" dirty="0" smtClean="0"/>
              <a:t>Part 1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b="1" dirty="0" smtClean="0"/>
              <a:t>For items 1-15</a:t>
            </a:r>
            <a:r>
              <a:rPr lang="en-US" dirty="0" smtClean="0"/>
              <a:t>, read the text below and look carefully at each line. Some of the lines are correct, and some have a word which should not be there. If a line is correct, put a </a:t>
            </a:r>
            <a:r>
              <a:rPr lang="en-US" b="1" dirty="0" smtClean="0"/>
              <a:t>tick</a:t>
            </a:r>
            <a:r>
              <a:rPr lang="en-US" dirty="0" smtClean="0"/>
              <a:t> (V). If a line has a word which should not be there, write down the word. There are two examples at the beginning (</a:t>
            </a:r>
            <a:r>
              <a:rPr lang="en-US" b="1" dirty="0" smtClean="0"/>
              <a:t>0</a:t>
            </a:r>
            <a:r>
              <a:rPr lang="en-US" dirty="0" smtClean="0"/>
              <a:t> and </a:t>
            </a:r>
            <a:r>
              <a:rPr lang="en-US" b="1" dirty="0" smtClean="0"/>
              <a:t>00</a:t>
            </a:r>
            <a:r>
              <a:rPr lang="en-US" dirty="0" smtClean="0"/>
              <a:t>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0" y="500043"/>
          <a:ext cx="9144000" cy="7337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9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4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5179">
                <a:tc>
                  <a:txBody>
                    <a:bodyPr/>
                    <a:lstStyle/>
                    <a:p>
                      <a:pPr marL="6350" 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house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painters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350" marR="1272540" algn="ctr">
                        <a:lnSpc>
                          <a:spcPts val="154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Last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week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some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painters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came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round</a:t>
                      </a:r>
                      <a:r>
                        <a:rPr lang="en-US" sz="2400" spc="-25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spc="-25" dirty="0">
                          <a:latin typeface="Times New Roman"/>
                          <a:ea typeface="Times New Roman"/>
                          <a:cs typeface="Times New Roman"/>
                        </a:rPr>
                        <a:t>to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" marR="2540" algn="ctr">
                        <a:lnSpc>
                          <a:spcPts val="1520"/>
                        </a:lnSpc>
                        <a:spcBef>
                          <a:spcPts val="1595"/>
                        </a:spcBef>
                        <a:spcAft>
                          <a:spcPts val="0"/>
                        </a:spcAft>
                      </a:pPr>
                      <a:r>
                        <a:rPr lang="en-US" sz="2000" b="1" spc="-5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276">
                <a:tc>
                  <a:txBody>
                    <a:bodyPr/>
                    <a:lstStyle/>
                    <a:p>
                      <a:pPr marL="69850" algn="l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Paint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my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house.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usually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do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this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kind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spc="-25" dirty="0" smtClean="0">
                          <a:latin typeface="Times New Roman"/>
                          <a:ea typeface="Times New Roman"/>
                          <a:cs typeface="Times New Roman"/>
                        </a:rPr>
                        <a:t>job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000" b="1" spc="-25" dirty="0">
                          <a:latin typeface="Times New Roman"/>
                          <a:ea typeface="Times New Roman"/>
                          <a:cs typeface="Times New Roman"/>
                        </a:rPr>
                        <a:t>00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866">
                <a:tc>
                  <a:txBody>
                    <a:bodyPr/>
                    <a:lstStyle/>
                    <a:p>
                      <a:pPr marL="69850" algn="just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myself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but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I've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been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here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very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busy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for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spc="-20" dirty="0" smtClean="0">
                          <a:latin typeface="Times New Roman"/>
                          <a:ea typeface="Times New Roman"/>
                          <a:cs typeface="Times New Roman"/>
                        </a:rPr>
                        <a:t>last                  </a:t>
                      </a:r>
                      <a:r>
                        <a:rPr lang="en-US" sz="2400" spc="-20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here</a:t>
                      </a:r>
                      <a:endParaRPr lang="ru-RU" sz="240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" marR="2540" algn="ctr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r>
                        <a:rPr lang="en-US" sz="2000" b="1" spc="-5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276">
                <a:tc>
                  <a:txBody>
                    <a:bodyPr/>
                    <a:lstStyle/>
                    <a:p>
                      <a:pPr marL="69850" algn="just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month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So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called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more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local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decorating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firm,                 </a:t>
                      </a:r>
                      <a:r>
                        <a:rPr lang="en-US" sz="2400" spc="-10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more</a:t>
                      </a:r>
                      <a:endParaRPr lang="ru-RU" sz="240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" marR="2540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000" b="1" spc="-5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276">
                <a:tc>
                  <a:txBody>
                    <a:bodyPr/>
                    <a:lstStyle/>
                    <a:p>
                      <a:pPr marL="69850" algn="just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And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they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agreed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to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do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it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for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reasonable</a:t>
                      </a:r>
                      <a:r>
                        <a:rPr lang="en-US" sz="2400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 price.                    </a:t>
                      </a:r>
                      <a:r>
                        <a:rPr lang="en-US" sz="2400" spc="-10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endParaRPr lang="ru-RU" sz="240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" marR="2540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000" b="1" spc="-5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276">
                <a:tc>
                  <a:txBody>
                    <a:bodyPr/>
                    <a:lstStyle/>
                    <a:p>
                      <a:pPr marL="69850" algn="just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Three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men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arrived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on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Monday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morning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spc="-25" dirty="0" smtClean="0">
                          <a:latin typeface="Times New Roman"/>
                          <a:ea typeface="Times New Roman"/>
                          <a:cs typeface="Times New Roman"/>
                        </a:rPr>
                        <a:t>to                       </a:t>
                      </a:r>
                      <a:r>
                        <a:rPr lang="en-US" sz="2400" spc="-25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the </a:t>
                      </a:r>
                      <a:endParaRPr lang="ru-RU" sz="240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" marR="2540" algn="ctr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r>
                        <a:rPr lang="en-US" sz="2000" b="1" spc="-5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0684">
                <a:tc>
                  <a:txBody>
                    <a:bodyPr/>
                    <a:lstStyle/>
                    <a:p>
                      <a:pPr marL="69850" algn="just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paint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the out side walls. Of course, they were </a:t>
                      </a:r>
                      <a:r>
                        <a:rPr lang="en-US" sz="2400" spc="-20" dirty="0" smtClean="0">
                          <a:latin typeface="Times New Roman"/>
                          <a:ea typeface="Times New Roman"/>
                          <a:cs typeface="Times New Roman"/>
                        </a:rPr>
                        <a:t>used               </a:t>
                      </a:r>
                      <a:r>
                        <a:rPr lang="en-US" sz="2400" spc="-20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were</a:t>
                      </a:r>
                      <a:endParaRPr lang="ru-RU" sz="240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" marR="2540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000" b="1" spc="-5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532">
                <a:tc>
                  <a:txBody>
                    <a:bodyPr/>
                    <a:lstStyle/>
                    <a:p>
                      <a:pPr marL="114300" algn="just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the wrong </a:t>
                      </a:r>
                      <a:r>
                        <a:rPr lang="en-US" sz="2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colour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and spilt paint all over </a:t>
                      </a:r>
                      <a:r>
                        <a:rPr lang="en-US" sz="2400" spc="-25" dirty="0" smtClean="0">
                          <a:latin typeface="Times New Roman"/>
                          <a:ea typeface="Times New Roman"/>
                          <a:cs typeface="Times New Roman"/>
                        </a:rPr>
                        <a:t>the                            </a:t>
                      </a:r>
                      <a:r>
                        <a:rPr lang="en-US" sz="2400" spc="-25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endParaRPr lang="ru-RU" sz="240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" marR="2540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000" b="1" spc="-5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276">
                <a:tc>
                  <a:txBody>
                    <a:bodyPr/>
                    <a:lstStyle/>
                    <a:p>
                      <a:pPr marL="69850" algn="just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front door. Some one of the</a:t>
                      </a:r>
                      <a:r>
                        <a:rPr lang="en-US" sz="2400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 windows                                     </a:t>
                      </a:r>
                      <a:r>
                        <a:rPr lang="en-US" sz="2400" spc="-10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one</a:t>
                      </a:r>
                      <a:endParaRPr lang="ru-RU" sz="240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" marR="2540" algn="ctr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r>
                        <a:rPr lang="en-US" sz="2000" b="1" spc="-50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276">
                <a:tc>
                  <a:txBody>
                    <a:bodyPr/>
                    <a:lstStyle/>
                    <a:p>
                      <a:pPr marL="69850" algn="just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Upstairs were open, and some of paint </a:t>
                      </a:r>
                      <a:r>
                        <a:rPr lang="en-US" sz="2400" spc="-20" dirty="0" smtClean="0">
                          <a:latin typeface="Times New Roman"/>
                          <a:ea typeface="Times New Roman"/>
                          <a:cs typeface="Times New Roman"/>
                        </a:rPr>
                        <a:t>went                            </a:t>
                      </a:r>
                      <a:r>
                        <a:rPr lang="en-US" sz="2400" spc="-20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of</a:t>
                      </a:r>
                      <a:endParaRPr lang="ru-RU" sz="240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" marR="2540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000" b="1" spc="-5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1276">
                <a:tc>
                  <a:txBody>
                    <a:bodyPr/>
                    <a:lstStyle/>
                    <a:p>
                      <a:pPr marL="69850" algn="just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inside the house and ruined both the carpet </a:t>
                      </a:r>
                      <a:r>
                        <a:rPr lang="en-US" sz="2400" spc="-25" dirty="0" smtClean="0">
                          <a:latin typeface="Times New Roman"/>
                          <a:ea typeface="Times New Roman"/>
                          <a:cs typeface="Times New Roman"/>
                        </a:rPr>
                        <a:t>in                        </a:t>
                      </a:r>
                      <a:r>
                        <a:rPr lang="en-US" sz="2400" spc="-25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both</a:t>
                      </a:r>
                      <a:endParaRPr lang="ru-RU" sz="240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" marR="2540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en-US" sz="2000" b="1" spc="-50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1276">
                <a:tc>
                  <a:txBody>
                    <a:bodyPr/>
                    <a:lstStyle/>
                    <a:p>
                      <a:pPr marL="69850" algn="just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the living-</a:t>
                      </a:r>
                      <a:r>
                        <a:rPr lang="en-US" sz="2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room.They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also broke a </a:t>
                      </a:r>
                      <a:r>
                        <a:rPr lang="en-US" sz="2400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window.                              </a:t>
                      </a:r>
                      <a:r>
                        <a:rPr lang="en-US" sz="2400" spc="-10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endParaRPr lang="ru-RU" sz="240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" marR="635" algn="ctr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r>
                        <a:rPr lang="en-US" sz="2000" b="1" spc="-25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1276">
                <a:tc>
                  <a:txBody>
                    <a:bodyPr/>
                    <a:lstStyle/>
                    <a:p>
                      <a:pPr marL="69850" algn="just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I phoned their </a:t>
                      </a:r>
                      <a:r>
                        <a:rPr lang="en-US" sz="2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company,and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the</a:t>
                      </a:r>
                      <a:r>
                        <a:rPr lang="en-US" sz="2400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 manager                                  </a:t>
                      </a:r>
                      <a:r>
                        <a:rPr lang="en-US" sz="2400" spc="-10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endParaRPr lang="ru-RU" sz="240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" marR="635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000" b="1" spc="-25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1276">
                <a:tc>
                  <a:txBody>
                    <a:bodyPr/>
                    <a:lstStyle/>
                    <a:p>
                      <a:pPr marL="69850" algn="just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as </a:t>
                      </a:r>
                      <a:r>
                        <a:rPr lang="en-US" sz="2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sured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me that they would repaint than </a:t>
                      </a:r>
                      <a:r>
                        <a:rPr lang="en-US" sz="2400" spc="-25" dirty="0" smtClean="0">
                          <a:latin typeface="Times New Roman"/>
                          <a:ea typeface="Times New Roman"/>
                          <a:cs typeface="Times New Roman"/>
                        </a:rPr>
                        <a:t>the                           </a:t>
                      </a:r>
                      <a:r>
                        <a:rPr lang="en-US" sz="2400" spc="-25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than</a:t>
                      </a:r>
                      <a:endParaRPr lang="ru-RU" sz="240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" marR="635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000" b="1" spc="-25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81276">
                <a:tc>
                  <a:txBody>
                    <a:bodyPr/>
                    <a:lstStyle/>
                    <a:p>
                      <a:pPr marL="69850" algn="just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walls.Then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I went away on a </a:t>
                      </a:r>
                      <a:r>
                        <a:rPr lang="en-US" sz="2400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business.                                    </a:t>
                      </a:r>
                      <a:r>
                        <a:rPr lang="en-US" sz="2400" spc="-10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ru-RU" sz="240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" marR="635" algn="ctr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r>
                        <a:rPr lang="en-US" sz="2000" b="1" spc="-25" dirty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81276">
                <a:tc>
                  <a:txBody>
                    <a:bodyPr/>
                    <a:lstStyle/>
                    <a:p>
                      <a:pPr marL="69850" algn="just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I've just come back, and the walls are a different </a:t>
                      </a:r>
                      <a:r>
                        <a:rPr lang="en-US" sz="2400" spc="-1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colour</a:t>
                      </a:r>
                      <a:r>
                        <a:rPr lang="en-US" sz="2400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,   </a:t>
                      </a:r>
                      <a:r>
                        <a:rPr lang="en-US" sz="2400" spc="-10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v</a:t>
                      </a:r>
                      <a:endParaRPr lang="ru-RU" sz="240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" marR="635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000" b="1" spc="-25" dirty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81276">
                <a:tc>
                  <a:txBody>
                    <a:bodyPr/>
                    <a:lstStyle/>
                    <a:p>
                      <a:pPr marL="69850" algn="just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But it is still such the wrong </a:t>
                      </a:r>
                      <a:r>
                        <a:rPr lang="en-US" sz="2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colour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. If I had done the </a:t>
                      </a:r>
                      <a:r>
                        <a:rPr lang="en-US" sz="2400" spc="-25" dirty="0" smtClean="0">
                          <a:latin typeface="Times New Roman"/>
                          <a:ea typeface="Times New Roman"/>
                          <a:cs typeface="Times New Roman"/>
                        </a:rPr>
                        <a:t>job    </a:t>
                      </a:r>
                      <a:r>
                        <a:rPr lang="en-US" sz="2400" spc="-25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such</a:t>
                      </a:r>
                      <a:endParaRPr lang="ru-RU" sz="240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" marR="635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000" b="1" spc="-25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81276">
                <a:tc>
                  <a:txBody>
                    <a:bodyPr/>
                    <a:lstStyle/>
                    <a:p>
                      <a:pPr marL="69850" algn="l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my self, I would have finished it by </a:t>
                      </a:r>
                      <a:r>
                        <a:rPr lang="en-US" sz="2400" spc="-20" dirty="0">
                          <a:latin typeface="Times New Roman"/>
                          <a:ea typeface="Times New Roman"/>
                          <a:cs typeface="Times New Roman"/>
                        </a:rPr>
                        <a:t>now.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 algn="l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400" b="1" dirty="0" smtClean="0"/>
              <a:t>Part 2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en-US" sz="1400" b="1" dirty="0" smtClean="0"/>
              <a:t> 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en-US" sz="1400" b="1" dirty="0" smtClean="0"/>
              <a:t>Foritems1-5</a:t>
            </a:r>
            <a:r>
              <a:rPr lang="en-US" sz="1400" dirty="0" smtClean="0"/>
              <a:t>,matchthetwocolumnstomakeEnglishproverbs. </a:t>
            </a:r>
            <a:r>
              <a:rPr lang="en-US" sz="1400" dirty="0" err="1" smtClean="0"/>
              <a:t>Intherightcolumn</a:t>
            </a:r>
            <a:r>
              <a:rPr lang="en-US" sz="1400" dirty="0" smtClean="0"/>
              <a:t>, there are three extra phrases you don’t need. </a:t>
            </a:r>
            <a:r>
              <a:rPr lang="ru-RU" sz="1400" dirty="0" err="1" smtClean="0"/>
              <a:t>There</a:t>
            </a:r>
            <a:r>
              <a:rPr lang="ru-RU" sz="1400" dirty="0" smtClean="0"/>
              <a:t> </a:t>
            </a:r>
            <a:r>
              <a:rPr lang="ru-RU" sz="1400" dirty="0" err="1" smtClean="0"/>
              <a:t>is</a:t>
            </a:r>
            <a:r>
              <a:rPr lang="ru-RU" sz="1400" dirty="0" smtClean="0"/>
              <a:t> </a:t>
            </a:r>
            <a:r>
              <a:rPr lang="ru-RU" sz="1400" dirty="0" err="1" smtClean="0"/>
              <a:t>an</a:t>
            </a:r>
            <a:r>
              <a:rPr lang="ru-RU" sz="1400" dirty="0" smtClean="0"/>
              <a:t> </a:t>
            </a:r>
            <a:r>
              <a:rPr lang="ru-RU" sz="1400" dirty="0" err="1" smtClean="0"/>
              <a:t>example</a:t>
            </a:r>
            <a:r>
              <a:rPr lang="ru-RU" sz="1400" dirty="0" smtClean="0"/>
              <a:t> </a:t>
            </a:r>
            <a:r>
              <a:rPr lang="ru-RU" sz="1400" dirty="0" err="1" smtClean="0"/>
              <a:t>at</a:t>
            </a:r>
            <a:r>
              <a:rPr lang="ru-RU" sz="1400" dirty="0" smtClean="0"/>
              <a:t> </a:t>
            </a:r>
            <a:r>
              <a:rPr lang="ru-RU" sz="1400" dirty="0" err="1" smtClean="0"/>
              <a:t>the</a:t>
            </a:r>
            <a:r>
              <a:rPr lang="ru-RU" sz="1400" dirty="0" smtClean="0"/>
              <a:t> </a:t>
            </a:r>
            <a:r>
              <a:rPr lang="ru-RU" sz="1400" dirty="0" err="1" smtClean="0"/>
              <a:t>beginning</a:t>
            </a:r>
            <a:r>
              <a:rPr lang="ru-RU" sz="1400" dirty="0" smtClean="0"/>
              <a:t>.</a:t>
            </a:r>
            <a:br>
              <a:rPr lang="ru-RU" sz="1400" dirty="0" smtClean="0"/>
            </a:br>
            <a:endParaRPr lang="ru-RU" sz="1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14282" y="1425433"/>
          <a:ext cx="8643998" cy="48293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8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00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7683">
                <a:tc>
                  <a:txBody>
                    <a:bodyPr/>
                    <a:lstStyle/>
                    <a:p>
                      <a:pPr marL="9525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endParaRPr lang="en-US" sz="2800" b="1" spc="-5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9525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800" b="1" spc="-5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" algn="l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9215" algn="l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Necessity </a:t>
                      </a:r>
                      <a:r>
                        <a:rPr lang="en-US" sz="2800" spc="-35" dirty="0" smtClean="0">
                          <a:latin typeface="Times New Roman"/>
                          <a:ea typeface="Times New Roman"/>
                          <a:cs typeface="Times New Roman"/>
                        </a:rPr>
                        <a:t>is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685" marR="23495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endParaRPr lang="en-US" sz="2800" b="1" spc="-5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9685" marR="23495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800" b="1" spc="-50" dirty="0" smtClean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310" algn="l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7310" algn="l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Cannot change its</a:t>
                      </a:r>
                      <a:r>
                        <a:rPr lang="en-US" sz="2800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spc="-10" dirty="0">
                          <a:latin typeface="Times New Roman"/>
                          <a:ea typeface="Times New Roman"/>
                          <a:cs typeface="Times New Roman"/>
                        </a:rPr>
                        <a:t>spots.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287">
                <a:tc>
                  <a:txBody>
                    <a:bodyPr/>
                    <a:lstStyle/>
                    <a:p>
                      <a:pPr marL="9525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800" b="1" spc="-50" dirty="0" smtClean="0"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r>
                        <a:rPr lang="en-US" sz="2800" b="1" spc="-50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endParaRPr lang="ru-RU" sz="280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" algn="l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9215" algn="l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Actions </a:t>
                      </a:r>
                      <a:r>
                        <a:rPr lang="en-US" sz="2800" spc="-20" dirty="0" smtClean="0">
                          <a:latin typeface="Times New Roman"/>
                          <a:ea typeface="Times New Roman"/>
                          <a:cs typeface="Times New Roman"/>
                        </a:rPr>
                        <a:t>speak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23495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800" b="1" spc="-50" dirty="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310" algn="l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7310" algn="l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than </a:t>
                      </a:r>
                      <a:r>
                        <a:rPr lang="en-US" sz="2800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sorry</a:t>
                      </a:r>
                      <a:r>
                        <a:rPr lang="en-US" sz="2800" spc="-1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855">
                <a:tc>
                  <a:txBody>
                    <a:bodyPr/>
                    <a:lstStyle/>
                    <a:p>
                      <a:pPr marL="9525" algn="ctr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r>
                        <a:rPr lang="en-US" sz="2800" b="1" spc="-50" dirty="0" smtClean="0"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r>
                        <a:rPr lang="en-US" sz="2800" b="1" spc="-50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endParaRPr lang="ru-RU" sz="280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" algn="l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9215" algn="l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A ca tin </a:t>
                      </a:r>
                      <a:r>
                        <a:rPr lang="en-US" sz="2800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gloves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685" marR="23495" algn="ctr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endParaRPr lang="en-US" sz="2800" b="1" spc="-5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9685" marR="23495" algn="ctr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r>
                        <a:rPr lang="en-US" sz="2800" b="1" spc="-50" dirty="0" smtClean="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310" algn="l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7310" algn="l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better than no </a:t>
                      </a:r>
                      <a:r>
                        <a:rPr lang="en-US" sz="2800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bread.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26">
                <a:tc>
                  <a:txBody>
                    <a:bodyPr/>
                    <a:lstStyle/>
                    <a:p>
                      <a:pPr marL="9525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en-US" sz="2800" b="1" spc="-50" dirty="0" smtClean="0">
                          <a:latin typeface="Times New Roman"/>
                          <a:ea typeface="Times New Roman"/>
                          <a:cs typeface="Times New Roman"/>
                        </a:rPr>
                        <a:t>3 </a:t>
                      </a:r>
                      <a:r>
                        <a:rPr lang="en-US" sz="2800" b="1" spc="-50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endParaRPr lang="ru-RU" sz="280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" algn="l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9215" algn="l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Half a loaf </a:t>
                      </a:r>
                      <a:r>
                        <a:rPr lang="en-US" sz="2800" spc="-25" dirty="0" smtClean="0">
                          <a:latin typeface="Times New Roman"/>
                          <a:ea typeface="Times New Roman"/>
                          <a:cs typeface="Times New Roman"/>
                        </a:rPr>
                        <a:t>is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685" marR="23495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endParaRPr lang="en-US" sz="2800" b="1" spc="-5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9685" marR="23495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en-US" sz="2800" b="1" spc="-50" dirty="0" smtClean="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310" algn="l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7310" algn="l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gets the </a:t>
                      </a:r>
                      <a:r>
                        <a:rPr lang="en-US" sz="2800" spc="-20" dirty="0" smtClean="0">
                          <a:latin typeface="Times New Roman"/>
                          <a:ea typeface="Times New Roman"/>
                          <a:cs typeface="Times New Roman"/>
                        </a:rPr>
                        <a:t>worm</a:t>
                      </a:r>
                      <a:r>
                        <a:rPr lang="en-US" sz="2800" spc="-2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855">
                <a:tc>
                  <a:txBody>
                    <a:bodyPr/>
                    <a:lstStyle/>
                    <a:p>
                      <a:pPr marL="9525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800" b="1" spc="-50" dirty="0" smtClean="0">
                          <a:latin typeface="Times New Roman"/>
                          <a:ea typeface="Times New Roman"/>
                          <a:cs typeface="Times New Roman"/>
                        </a:rPr>
                        <a:t>4 </a:t>
                      </a:r>
                      <a:r>
                        <a:rPr lang="en-US" sz="2800" b="1" spc="-50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ru-RU" sz="280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" algn="l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9215" algn="l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Better </a:t>
                      </a:r>
                      <a:r>
                        <a:rPr lang="en-US" sz="2800" spc="-20" dirty="0" smtClean="0">
                          <a:latin typeface="Times New Roman"/>
                          <a:ea typeface="Times New Roman"/>
                          <a:cs typeface="Times New Roman"/>
                        </a:rPr>
                        <a:t>safe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marR="23495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endParaRPr lang="en-US" sz="2800" b="1" spc="-5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160" marR="23495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800" b="1" spc="-50" dirty="0" smtClean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310" algn="l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7310" algn="l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them other of </a:t>
                      </a:r>
                      <a:r>
                        <a:rPr lang="en-US" sz="2800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invention</a:t>
                      </a:r>
                    </a:p>
                    <a:p>
                      <a:pPr marL="67310" algn="l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800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726">
                <a:tc>
                  <a:txBody>
                    <a:bodyPr/>
                    <a:lstStyle/>
                    <a:p>
                      <a:pPr marL="9525" algn="ctr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r>
                        <a:rPr lang="en-US" sz="2800" b="1" spc="-50" dirty="0" smtClean="0">
                          <a:latin typeface="Times New Roman"/>
                          <a:ea typeface="Times New Roman"/>
                          <a:cs typeface="Times New Roman"/>
                        </a:rPr>
                        <a:t>5 </a:t>
                      </a:r>
                      <a:r>
                        <a:rPr lang="en-US" sz="2800" b="1" spc="-50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ru-RU" sz="280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" algn="l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9215" algn="l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en-US" sz="2800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spc="-10" dirty="0">
                          <a:latin typeface="Times New Roman"/>
                          <a:ea typeface="Times New Roman"/>
                          <a:cs typeface="Times New Roman"/>
                        </a:rPr>
                        <a:t>leopard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45" marR="27940" algn="ctr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endParaRPr lang="en-US" sz="2800" b="1" spc="-5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4445" marR="27940" algn="ctr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r>
                        <a:rPr lang="en-US" sz="2800" b="1" spc="-50" dirty="0" smtClean="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310" algn="l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the best </a:t>
                      </a:r>
                      <a:r>
                        <a:rPr lang="en-US" sz="2800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policy</a:t>
                      </a:r>
                      <a:r>
                        <a:rPr lang="en-US" sz="2800" spc="-1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9198"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940" marR="23495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endParaRPr lang="en-US" sz="2800" b="1" spc="-5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7940" marR="23495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800" b="1" spc="-50" dirty="0" smtClean="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310" algn="l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louder than </a:t>
                      </a:r>
                      <a:r>
                        <a:rPr lang="en-US" sz="2800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words</a:t>
                      </a:r>
                      <a:r>
                        <a:rPr lang="en-US" sz="2800" spc="-1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9198"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940" marR="23495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800" b="1" spc="-50"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310" algn="l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than </a:t>
                      </a:r>
                      <a:r>
                        <a:rPr lang="en-US" sz="2800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never</a:t>
                      </a:r>
                      <a:r>
                        <a:rPr lang="en-US" sz="2800" spc="-1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9198"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45" marR="67310" algn="ctr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r>
                        <a:rPr lang="en-US" sz="2800" b="1" spc="-50" dirty="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310" algn="l">
                        <a:lnSpc>
                          <a:spcPts val="152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catches no</a:t>
                      </a:r>
                      <a:r>
                        <a:rPr lang="en-US" sz="2800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spc="-10" dirty="0">
                          <a:latin typeface="Times New Roman"/>
                          <a:ea typeface="Times New Roman"/>
                          <a:cs typeface="Times New Roman"/>
                        </a:rPr>
                        <a:t>mice.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7467600" cy="5902472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WRITING(15 points)</a:t>
            </a:r>
            <a:endParaRPr lang="ru-RU" dirty="0" smtClean="0"/>
          </a:p>
          <a:p>
            <a:r>
              <a:rPr lang="en-US" b="1" i="1" dirty="0" smtClean="0"/>
              <a:t>Time: 40minutes</a:t>
            </a:r>
            <a:endParaRPr lang="ru-RU" dirty="0" smtClean="0"/>
          </a:p>
          <a:p>
            <a:r>
              <a:rPr lang="en-US" b="1" dirty="0" smtClean="0"/>
              <a:t> </a:t>
            </a:r>
            <a:endParaRPr lang="ru-RU" dirty="0" smtClean="0"/>
          </a:p>
          <a:p>
            <a:r>
              <a:rPr lang="en-US" b="1" dirty="0" smtClean="0"/>
              <a:t>Write a short description of any monument which is devoted to World War II and recommend it to foreign tourists.</a:t>
            </a:r>
            <a:endParaRPr lang="ru-RU" b="1" dirty="0" smtClean="0"/>
          </a:p>
          <a:p>
            <a:r>
              <a:rPr lang="en-US" b="1" dirty="0" smtClean="0"/>
              <a:t>Write the name of the monument at the beginning on a separate line (</a:t>
            </a:r>
            <a:r>
              <a:rPr lang="en-US" b="1" i="1" dirty="0" smtClean="0"/>
              <a:t>words are not </a:t>
            </a:r>
            <a:r>
              <a:rPr lang="en-US" b="1" i="1" dirty="0" err="1" smtClean="0"/>
              <a:t>countedin</a:t>
            </a:r>
            <a:r>
              <a:rPr lang="en-US" b="1" i="1" dirty="0" smtClean="0"/>
              <a:t> this line</a:t>
            </a:r>
            <a:r>
              <a:rPr lang="en-US" b="1" dirty="0" smtClean="0"/>
              <a:t>). The monument should be real, not imaginary.</a:t>
            </a:r>
            <a:endParaRPr lang="ru-RU" b="1" dirty="0" smtClean="0"/>
          </a:p>
          <a:p>
            <a:r>
              <a:rPr lang="en-US" dirty="0" smtClean="0"/>
              <a:t>  </a:t>
            </a:r>
            <a:endParaRPr lang="ru-RU" dirty="0" smtClean="0"/>
          </a:p>
          <a:p>
            <a:r>
              <a:rPr lang="en-US" dirty="0" smtClean="0"/>
              <a:t>Remember to mention in your description:</a:t>
            </a:r>
            <a:endParaRPr lang="ru-RU" dirty="0" smtClean="0"/>
          </a:p>
          <a:p>
            <a:pPr lvl="0"/>
            <a:r>
              <a:rPr lang="en-US" dirty="0" smtClean="0"/>
              <a:t>What the monument looks like;</a:t>
            </a:r>
            <a:endParaRPr lang="ru-RU" dirty="0" smtClean="0"/>
          </a:p>
          <a:p>
            <a:pPr lvl="0"/>
            <a:r>
              <a:rPr lang="en-US" dirty="0" smtClean="0"/>
              <a:t>Where the monument is located;</a:t>
            </a:r>
            <a:endParaRPr lang="ru-RU" dirty="0" smtClean="0"/>
          </a:p>
          <a:p>
            <a:pPr lvl="0"/>
            <a:r>
              <a:rPr lang="en-US" dirty="0" smtClean="0"/>
              <a:t>Why your </a:t>
            </a:r>
            <a:r>
              <a:rPr lang="en-US" dirty="0" err="1" smtClean="0"/>
              <a:t>ecommendit</a:t>
            </a:r>
            <a:r>
              <a:rPr lang="en-US" dirty="0" smtClean="0"/>
              <a:t> to foreign tourists.</a:t>
            </a:r>
            <a:endParaRPr lang="ru-RU" dirty="0" smtClean="0"/>
          </a:p>
          <a:p>
            <a:r>
              <a:rPr lang="en-US" dirty="0" smtClean="0"/>
              <a:t> </a:t>
            </a:r>
            <a:endParaRPr lang="ru-RU" dirty="0" smtClean="0"/>
          </a:p>
          <a:p>
            <a:r>
              <a:rPr lang="en-US" dirty="0" smtClean="0"/>
              <a:t>Write</a:t>
            </a:r>
            <a:r>
              <a:rPr lang="en-US" b="1" dirty="0" smtClean="0"/>
              <a:t>100 - 140words</a:t>
            </a:r>
            <a:r>
              <a:rPr lang="en-US" dirty="0" smtClean="0"/>
              <a:t>.	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87</TotalTime>
  <Words>755</Words>
  <Application>Microsoft Office PowerPoint</Application>
  <PresentationFormat>Экран (4:3)</PresentationFormat>
  <Paragraphs>170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Century Schoolbook</vt:lpstr>
      <vt:lpstr>Times New Roman</vt:lpstr>
      <vt:lpstr>Wingdings</vt:lpstr>
      <vt:lpstr>Wingdings 2</vt:lpstr>
      <vt:lpstr>Эркер</vt:lpstr>
      <vt:lpstr>ВСЕРОССИЙСКАЯ ОЛИМПИАДА ШКОЛЬНИКОВ ПО АНГЛИЙСКОМУ ЯЗЫКУ 2024-2025 УЧЕБНЫЙ ГОД  ( 9 класс)</vt:lpstr>
      <vt:lpstr>LISTENING (10points) Time: 10 minutes  </vt:lpstr>
      <vt:lpstr>READING (15 points) Time:30minutes   Read an extract from a novel and answer questions 1–15. </vt:lpstr>
      <vt:lpstr>Презентация PowerPoint</vt:lpstr>
      <vt:lpstr>Презентация PowerPoint</vt:lpstr>
      <vt:lpstr>       </vt:lpstr>
      <vt:lpstr>Презентация PowerPoint</vt:lpstr>
      <vt:lpstr>Part 2   Foritems1-5,matchthetwocolumnstomakeEnglishproverbs. Intherightcolumn, there are three extra phrases you don’t need. There is an example at the beginning.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ВСЕРОССИЙСКАЯ ОЛИМПИАДА ШКОЛЬНИКОВ ПО АНГЛИЙСКОМУ ЯЗЫКУ 2024-2025 УЧЕБНЫЙ ГОД</dc:title>
  <dc:creator>HOME</dc:creator>
  <cp:lastModifiedBy>Козлович Ольга Валентиновна</cp:lastModifiedBy>
  <cp:revision>14</cp:revision>
  <dcterms:created xsi:type="dcterms:W3CDTF">2024-09-17T16:56:30Z</dcterms:created>
  <dcterms:modified xsi:type="dcterms:W3CDTF">2024-09-18T02:07:23Z</dcterms:modified>
</cp:coreProperties>
</file>