
<file path=[Content_Types].xml><?xml version="1.0" encoding="utf-8"?>
<Types xmlns="http://schemas.openxmlformats.org/package/2006/content-types">
  <Default Extension="jpeg" ContentType="image/jpeg"/>
  <Default Extension="JPG" ContentType="image/.jp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7" r:id="rId6"/>
    <p:sldId id="268" r:id="rId7"/>
    <p:sldId id="269" r:id="rId8"/>
    <p:sldId id="270" r:id="rId9"/>
    <p:sldId id="271" r:id="rId10"/>
    <p:sldId id="272" r:id="rId11"/>
    <p:sldId id="265" r:id="rId12"/>
    <p:sldId id="266"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4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5B106E36-FD25-4E2D-B0AA-010F637433A0}" type="datetimeFigureOut">
              <a:rPr lang="ru-RU" smtClean="0"/>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endParaRPr lang="ru-RU"/>
          </a:p>
        </p:txBody>
      </p:sp>
      <p:sp>
        <p:nvSpPr>
          <p:cNvPr id="29" name="Номер слайда 28"/>
          <p:cNvSpPr>
            <a:spLocks noGrp="1"/>
          </p:cNvSpPr>
          <p:nvPr>
            <p:ph type="sldNum" sz="quarter" idx="12"/>
          </p:nvPr>
        </p:nvSpPr>
        <p:spPr>
          <a:xfrm>
            <a:off x="1216152" y="6355080"/>
            <a:ext cx="1219200" cy="365760"/>
          </a:xfrm>
        </p:spPr>
        <p:txBody>
          <a:bodyPr/>
          <a:lstStyle/>
          <a:p>
            <a:fld id="{725C68B6-61C2-468F-89AB-4B9F7531AA68}" type="slidenum">
              <a:rPr lang="ru-RU" smtClean="0"/>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
        <p:nvSpPr>
          <p:cNvPr id="8" name="Содержимое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endParaRPr kumimoji="0" lang="ru-RU" smtClean="0"/>
          </a:p>
        </p:txBody>
      </p:sp>
      <p:sp>
        <p:nvSpPr>
          <p:cNvPr id="4" name="Дата 3"/>
          <p:cNvSpPr>
            <a:spLocks noGrp="1"/>
          </p:cNvSpPr>
          <p:nvPr>
            <p:ph type="dt" sz="half" idx="10"/>
          </p:nvPr>
        </p:nvSpPr>
        <p:spPr>
          <a:xfrm>
            <a:off x="6400800" y="6355080"/>
            <a:ext cx="2286000" cy="365760"/>
          </a:xfrm>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endParaRPr lang="ru-RU"/>
          </a:p>
        </p:txBody>
      </p:sp>
      <p:sp>
        <p:nvSpPr>
          <p:cNvPr id="6" name="Номер слайда 5"/>
          <p:cNvSpPr>
            <a:spLocks noGrp="1"/>
          </p:cNvSpPr>
          <p:nvPr>
            <p:ph type="sldNum" sz="quarter" idx="12"/>
          </p:nvPr>
        </p:nvSpPr>
        <p:spPr>
          <a:xfrm>
            <a:off x="1069848" y="6355080"/>
            <a:ext cx="1520952" cy="365760"/>
          </a:xfrm>
        </p:spPr>
        <p:txBody>
          <a:bodyPr/>
          <a:lstStyle/>
          <a:p>
            <a:fld id="{725C68B6-61C2-468F-89AB-4B9F7531AA68}" type="slidenum">
              <a:rPr lang="ru-RU" smtClean="0"/>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
        <p:nvSpPr>
          <p:cNvPr id="9" name="Содержимое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endParaRPr kumimoji="0" lang="ru-RU" smtClean="0"/>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endParaRPr kumimoji="0" lang="ru-RU" smtClean="0"/>
          </a:p>
        </p:txBody>
      </p:sp>
      <p:sp>
        <p:nvSpPr>
          <p:cNvPr id="7" name="Дата 6"/>
          <p:cNvSpPr>
            <a:spLocks noGrp="1"/>
          </p:cNvSpPr>
          <p:nvPr>
            <p:ph type="dt" sz="half" idx="10"/>
          </p:nvPr>
        </p:nvSpPr>
        <p:spPr/>
        <p:txBody>
          <a:bodyPr/>
          <a:lstStyle/>
          <a:p>
            <a:fld id="{5B106E36-FD25-4E2D-B0AA-010F637433A0}" type="datetimeFigureOut">
              <a:rPr lang="ru-RU" smtClean="0"/>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fld>
            <a:endParaRPr lang="ru-RU"/>
          </a:p>
        </p:txBody>
      </p:sp>
      <p:sp>
        <p:nvSpPr>
          <p:cNvPr id="11" name="Содержимое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endParaRPr kumimoji="0" lang="ru-RU" smtClean="0"/>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Содержимое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endParaRPr lang="ru-RU" smtClean="0"/>
          </a:p>
          <a:p>
            <a:pPr lvl="1" eaLnBrk="1" latinLnBrk="0" hangingPunct="1"/>
            <a:r>
              <a:rPr lang="ru-RU" smtClean="0"/>
              <a:t>Второй уровень</a:t>
            </a:r>
            <a:endParaRPr lang="ru-RU" smtClean="0"/>
          </a:p>
          <a:p>
            <a:pPr lvl="2" eaLnBrk="1" latinLnBrk="0" hangingPunct="1"/>
            <a:r>
              <a:rPr lang="ru-RU" smtClean="0"/>
              <a:t>Третий уровень</a:t>
            </a:r>
            <a:endParaRPr lang="ru-RU" smtClean="0"/>
          </a:p>
          <a:p>
            <a:pPr lvl="3" eaLnBrk="1" latinLnBrk="0" hangingPunct="1"/>
            <a:r>
              <a:rPr lang="ru-RU" smtClean="0"/>
              <a:t>Четвертый уровень</a:t>
            </a:r>
            <a:endParaRPr lang="ru-RU" smtClean="0"/>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endParaRPr kumimoji="0" lang="ru-RU" smtClean="0"/>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endParaRPr kumimoji="0" lang="ru-RU" smtClean="0"/>
          </a:p>
          <a:p>
            <a:pPr lvl="1" eaLnBrk="1" latinLnBrk="0" hangingPunct="1"/>
            <a:r>
              <a:rPr kumimoji="0" lang="ru-RU" smtClean="0"/>
              <a:t>Второй уровень</a:t>
            </a:r>
            <a:endParaRPr kumimoji="0" lang="ru-RU" smtClean="0"/>
          </a:p>
          <a:p>
            <a:pPr lvl="2" eaLnBrk="1" latinLnBrk="0" hangingPunct="1"/>
            <a:r>
              <a:rPr kumimoji="0" lang="ru-RU" smtClean="0"/>
              <a:t>Третий уровень</a:t>
            </a:r>
            <a:endParaRPr kumimoji="0" lang="ru-RU" smtClean="0"/>
          </a:p>
          <a:p>
            <a:pPr lvl="3" eaLnBrk="1" latinLnBrk="0" hangingPunct="1"/>
            <a:r>
              <a:rPr kumimoji="0" lang="ru-RU" smtClean="0"/>
              <a:t>Четвертый уровень</a:t>
            </a:r>
            <a:endParaRPr kumimoji="0" lang="ru-RU" smtClean="0"/>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B106E36-FD25-4E2D-B0AA-010F637433A0}" type="datetimeFigureOut">
              <a:rPr lang="ru-RU" smtClean="0"/>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25C68B6-61C2-468F-89AB-4B9F7531AA68}" type="slidenum">
              <a:rPr lang="ru-RU" smtClean="0"/>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9200" y="1643050"/>
            <a:ext cx="6858000" cy="3233750"/>
          </a:xfrm>
        </p:spPr>
        <p:txBody>
          <a:bodyPr>
            <a:normAutofit/>
          </a:bodyPr>
          <a:lstStyle/>
          <a:p>
            <a:pPr algn="ctr"/>
            <a:r>
              <a:rPr lang="ru-RU" dirty="0" smtClean="0"/>
              <a:t>Всероссийская олимпиада школьников по английскому языку.</a:t>
            </a:r>
            <a:br>
              <a:rPr lang="ru-RU" dirty="0" smtClean="0"/>
            </a:br>
            <a:r>
              <a:rPr lang="ru-RU" dirty="0" smtClean="0"/>
              <a:t>Школьный этап</a:t>
            </a:r>
            <a:br>
              <a:rPr lang="ru-RU" dirty="0" smtClean="0"/>
            </a:br>
            <a:endParaRPr lang="ru-RU" altLang="ru-RU" sz="2000" dirty="0" smtClean="0"/>
          </a:p>
        </p:txBody>
      </p:sp>
      <p:sp>
        <p:nvSpPr>
          <p:cNvPr id="3" name="Подзаголовок 2"/>
          <p:cNvSpPr>
            <a:spLocks noGrp="1"/>
          </p:cNvSpPr>
          <p:nvPr>
            <p:ph type="subTitle" idx="1"/>
          </p:nvPr>
        </p:nvSpPr>
        <p:spPr/>
        <p:txBody>
          <a:bodyPr/>
          <a:lstStyle/>
          <a:p>
            <a:r>
              <a:rPr lang="ru-RU" dirty="0" smtClean="0"/>
              <a:t>Разбор заданий 5-6 класс</a:t>
            </a:r>
            <a:endParaRPr lang="ru-RU" dirty="0"/>
          </a:p>
        </p:txBody>
      </p:sp>
      <p:sp>
        <p:nvSpPr>
          <p:cNvPr id="4" name="Текстовое поле 3"/>
          <p:cNvSpPr txBox="1"/>
          <p:nvPr/>
        </p:nvSpPr>
        <p:spPr>
          <a:xfrm>
            <a:off x="3373120" y="3914140"/>
            <a:ext cx="2566670" cy="368300"/>
          </a:xfrm>
          <a:prstGeom prst="rect">
            <a:avLst/>
          </a:prstGeom>
          <a:noFill/>
        </p:spPr>
        <p:txBody>
          <a:bodyPr wrap="square" rtlCol="0">
            <a:spAutoFit/>
          </a:bodyPr>
          <a:p>
            <a:r>
              <a:rPr lang="ru-RU" altLang="en-US" b="1">
                <a:latin typeface="Times New Roman" panose="02020603050405020304" pitchFamily="18" charset="0"/>
                <a:cs typeface="Times New Roman" panose="02020603050405020304" pitchFamily="18" charset="0"/>
              </a:rPr>
              <a:t>2024-2025 учебный год</a:t>
            </a:r>
            <a:endParaRPr lang="ru-RU" altLang="en-US"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81990"/>
          </a:xfrm>
        </p:spPr>
        <p:txBody>
          <a:bodyPr>
            <a:normAutofit/>
          </a:bodyPr>
          <a:lstStyle/>
          <a:p>
            <a:r>
              <a:rPr lang="ru-RU" sz="2000" b="1" dirty="0" smtClean="0">
                <a:latin typeface="Times New Roman" panose="02020603050405020304" pitchFamily="18" charset="0"/>
                <a:cs typeface="Times New Roman" panose="02020603050405020304" pitchFamily="18" charset="0"/>
              </a:rPr>
              <a:t>Критерии оценивания конкурса «Письмо» (</a:t>
            </a:r>
            <a:r>
              <a:rPr lang="en-US" sz="2000" b="1" dirty="0" smtClean="0">
                <a:latin typeface="Times New Roman" panose="02020603050405020304" pitchFamily="18" charset="0"/>
                <a:cs typeface="Times New Roman" panose="02020603050405020304" pitchFamily="18" charset="0"/>
              </a:rPr>
              <a:t>Writing) 10 points</a:t>
            </a:r>
            <a:endParaRPr lang="ru-RU" sz="2000" dirty="0">
              <a:latin typeface="Times New Roman" panose="02020603050405020304" pitchFamily="18" charset="0"/>
              <a:cs typeface="Times New Roman" panose="02020603050405020304" pitchFamily="18" charset="0"/>
            </a:endParaRPr>
          </a:p>
        </p:txBody>
      </p:sp>
      <p:graphicFrame>
        <p:nvGraphicFramePr>
          <p:cNvPr id="4" name="Содержимое 3"/>
          <p:cNvGraphicFramePr>
            <a:graphicFrameLocks noGrp="1"/>
          </p:cNvGraphicFramePr>
          <p:nvPr>
            <p:ph idx="1"/>
          </p:nvPr>
        </p:nvGraphicFramePr>
        <p:xfrm>
          <a:off x="428596" y="1214422"/>
          <a:ext cx="8229600" cy="5280660"/>
        </p:xfrm>
        <a:graphic>
          <a:graphicData uri="http://schemas.openxmlformats.org/drawingml/2006/table">
            <a:tbl>
              <a:tblPr firstRow="1" bandRow="1">
                <a:tableStyleId>{5C22544A-7EE6-4342-B048-85BDC9FD1C3A}</a:tableStyleId>
              </a:tblPr>
              <a:tblGrid>
                <a:gridCol w="542900"/>
                <a:gridCol w="1452245"/>
                <a:gridCol w="1476713"/>
                <a:gridCol w="1428760"/>
                <a:gridCol w="1957382"/>
                <a:gridCol w="1371600"/>
              </a:tblGrid>
              <a:tr h="370840">
                <a:tc>
                  <a:txBody>
                    <a:bodyPr/>
                    <a:lstStyle/>
                    <a:p>
                      <a:endParaRPr lang="ru-RU" dirty="0"/>
                    </a:p>
                  </a:txBody>
                  <a:tcPr/>
                </a:tc>
                <a:tc>
                  <a:txBody>
                    <a:bodyPr/>
                    <a:lstStyle/>
                    <a:p>
                      <a:pPr>
                        <a:lnSpc>
                          <a:spcPct val="107000"/>
                        </a:lnSpc>
                      </a:pPr>
                      <a:r>
                        <a:rPr lang="ru-RU" sz="1200" b="1" dirty="0">
                          <a:latin typeface="Times New Roman" panose="02020603050405020304" pitchFamily="18" charset="0"/>
                          <a:ea typeface="Times New Roman" panose="02020603050405020304"/>
                          <a:cs typeface="Times New Roman" panose="02020603050405020304" pitchFamily="18" charset="0"/>
                        </a:rPr>
                        <a:t>Критерии оценивания</a:t>
                      </a:r>
                      <a:endParaRPr lang="ru-RU" sz="1200" b="1" dirty="0">
                        <a:latin typeface="Times New Roman" panose="02020603050405020304" pitchFamily="18" charset="0"/>
                        <a:ea typeface="Times New Roman" panose="02020603050405020304"/>
                        <a:cs typeface="Times New Roman" panose="02020603050405020304" pitchFamily="18" charset="0"/>
                      </a:endParaRPr>
                    </a:p>
                  </a:txBody>
                  <a:tcPr marL="68580" marR="68580" marT="0" marB="0"/>
                </a:tc>
                <a:tc>
                  <a:txBody>
                    <a:bodyPr/>
                    <a:lstStyle/>
                    <a:p>
                      <a:pPr>
                        <a:lnSpc>
                          <a:spcPct val="107000"/>
                        </a:lnSpc>
                      </a:pPr>
                      <a:r>
                        <a:rPr lang="ru-RU" sz="1200" b="1">
                          <a:latin typeface="Times New Roman" panose="02020603050405020304" pitchFamily="18" charset="0"/>
                          <a:ea typeface="Times New Roman" panose="02020603050405020304"/>
                          <a:cs typeface="Times New Roman" panose="02020603050405020304" pitchFamily="18" charset="0"/>
                        </a:rPr>
                        <a:t>3 балла</a:t>
                      </a:r>
                      <a:endParaRPr lang="ru-RU" sz="1200" b="1">
                        <a:latin typeface="Times New Roman" panose="02020603050405020304" pitchFamily="18" charset="0"/>
                        <a:ea typeface="Times New Roman" panose="02020603050405020304"/>
                        <a:cs typeface="Times New Roman" panose="02020603050405020304" pitchFamily="18" charset="0"/>
                      </a:endParaRPr>
                    </a:p>
                  </a:txBody>
                  <a:tcPr marL="68580" marR="68580" marT="0" marB="0"/>
                </a:tc>
                <a:tc>
                  <a:txBody>
                    <a:bodyPr/>
                    <a:lstStyle/>
                    <a:p>
                      <a:pPr>
                        <a:lnSpc>
                          <a:spcPct val="107000"/>
                        </a:lnSpc>
                      </a:pPr>
                      <a:r>
                        <a:rPr lang="ru-RU" sz="1200" b="1" dirty="0">
                          <a:latin typeface="Times New Roman" panose="02020603050405020304" pitchFamily="18" charset="0"/>
                          <a:ea typeface="Times New Roman" panose="02020603050405020304"/>
                          <a:cs typeface="Times New Roman" panose="02020603050405020304" pitchFamily="18" charset="0"/>
                        </a:rPr>
                        <a:t>2 балла</a:t>
                      </a:r>
                      <a:endParaRPr lang="ru-RU" sz="1200" b="1" dirty="0">
                        <a:latin typeface="Times New Roman" panose="02020603050405020304" pitchFamily="18" charset="0"/>
                        <a:ea typeface="Times New Roman" panose="02020603050405020304"/>
                        <a:cs typeface="Times New Roman" panose="02020603050405020304" pitchFamily="18" charset="0"/>
                      </a:endParaRPr>
                    </a:p>
                  </a:txBody>
                  <a:tcPr marL="68580" marR="68580" marT="0" marB="0"/>
                </a:tc>
                <a:tc>
                  <a:txBody>
                    <a:bodyPr/>
                    <a:lstStyle/>
                    <a:p>
                      <a:pPr>
                        <a:lnSpc>
                          <a:spcPct val="107000"/>
                        </a:lnSpc>
                      </a:pPr>
                      <a:r>
                        <a:rPr lang="ru-RU" sz="1200" b="1">
                          <a:latin typeface="Times New Roman" panose="02020603050405020304" pitchFamily="18" charset="0"/>
                          <a:ea typeface="Times New Roman" panose="02020603050405020304"/>
                          <a:cs typeface="Times New Roman" panose="02020603050405020304" pitchFamily="18" charset="0"/>
                        </a:rPr>
                        <a:t>1 балл</a:t>
                      </a:r>
                      <a:endParaRPr lang="ru-RU" sz="1200" b="1">
                        <a:latin typeface="Times New Roman" panose="02020603050405020304" pitchFamily="18" charset="0"/>
                        <a:ea typeface="Times New Roman" panose="02020603050405020304"/>
                        <a:cs typeface="Times New Roman" panose="02020603050405020304" pitchFamily="18" charset="0"/>
                      </a:endParaRPr>
                    </a:p>
                  </a:txBody>
                  <a:tcPr marL="68580" marR="68580" marT="0" marB="0"/>
                </a:tc>
                <a:tc>
                  <a:txBody>
                    <a:bodyPr/>
                    <a:lstStyle/>
                    <a:p>
                      <a:pPr>
                        <a:lnSpc>
                          <a:spcPct val="107000"/>
                        </a:lnSpc>
                      </a:pPr>
                      <a:r>
                        <a:rPr lang="ru-RU" sz="1200" b="1" dirty="0">
                          <a:latin typeface="Times New Roman" panose="02020603050405020304" pitchFamily="18" charset="0"/>
                          <a:ea typeface="Times New Roman" panose="02020603050405020304"/>
                          <a:cs typeface="Times New Roman" panose="02020603050405020304" pitchFamily="18" charset="0"/>
                        </a:rPr>
                        <a:t>0 баллов</a:t>
                      </a:r>
                      <a:endParaRPr lang="ru-RU" sz="1200" b="1" dirty="0">
                        <a:latin typeface="Times New Roman" panose="02020603050405020304" pitchFamily="18" charset="0"/>
                        <a:ea typeface="Times New Roman" panose="02020603050405020304"/>
                        <a:cs typeface="Times New Roman" panose="02020603050405020304" pitchFamily="18" charset="0"/>
                      </a:endParaRPr>
                    </a:p>
                  </a:txBody>
                  <a:tcPr marL="68580" marR="68580" marT="0" marB="0"/>
                </a:tc>
              </a:tr>
              <a:tr h="370840">
                <a:tc>
                  <a:txBody>
                    <a:bodyPr/>
                    <a:lstStyle/>
                    <a:p>
                      <a:pPr algn="just">
                        <a:lnSpc>
                          <a:spcPct val="107000"/>
                        </a:lnSpc>
                        <a:spcAft>
                          <a:spcPts val="0"/>
                        </a:spcAft>
                      </a:pPr>
                      <a:r>
                        <a:rPr lang="ru-RU" sz="1200" b="1" dirty="0">
                          <a:latin typeface="Times New Roman" panose="02020603050405020304"/>
                          <a:ea typeface="Times New Roman" panose="02020603050405020304"/>
                          <a:cs typeface="Times New Roman" panose="02020603050405020304"/>
                        </a:rPr>
                        <a:t>К1</a:t>
                      </a:r>
                      <a:endParaRPr lang="ru-RU" sz="1400" dirty="0">
                        <a:latin typeface="Times New Roman" panose="02020603050405020304"/>
                        <a:ea typeface="Times New Roman" panose="02020603050405020304"/>
                        <a:cs typeface="Times New Roman" panose="02020603050405020304"/>
                      </a:endParaRPr>
                    </a:p>
                  </a:txBody>
                  <a:tcPr marL="68580" marR="68580" marT="0" marB="0">
                    <a:solidFill>
                      <a:schemeClr val="bg1">
                        <a:lumMod val="95000"/>
                      </a:schemeClr>
                    </a:solidFill>
                  </a:tcPr>
                </a:tc>
                <a:tc>
                  <a:txBody>
                    <a:bodyPr/>
                    <a:lstStyle/>
                    <a:p>
                      <a:pPr algn="just">
                        <a:lnSpc>
                          <a:spcPct val="107000"/>
                        </a:lnSpc>
                      </a:pPr>
                      <a:r>
                        <a:rPr lang="ru-RU" sz="1200" b="1">
                          <a:latin typeface="Times New Roman" panose="02020603050405020304" pitchFamily="18" charset="0"/>
                          <a:ea typeface="Calibri" panose="020F0502020204030204"/>
                          <a:cs typeface="Times New Roman" panose="02020603050405020304" pitchFamily="18" charset="0"/>
                        </a:rPr>
                        <a:t>Решение коммуни-кативной задачи</a:t>
                      </a:r>
                      <a:endParaRPr lang="ru-RU" sz="1200" b="1">
                        <a:latin typeface="Times New Roman" panose="02020603050405020304" pitchFamily="18" charset="0"/>
                        <a:ea typeface="Calibri" panose="020F0502020204030204"/>
                        <a:cs typeface="Times New Roman" panose="02020603050405020304" pitchFamily="18" charset="0"/>
                      </a:endParaRPr>
                    </a:p>
                  </a:txBody>
                  <a:tcPr marL="68580" marR="68580" marT="0" marB="0">
                    <a:solidFill>
                      <a:schemeClr val="bg1">
                        <a:lumMod val="95000"/>
                      </a:schemeClr>
                    </a:solidFill>
                  </a:tcPr>
                </a:tc>
                <a:tc>
                  <a:txBody>
                    <a:bodyPr/>
                    <a:lstStyle/>
                    <a:p>
                      <a:pPr algn="just">
                        <a:lnSpc>
                          <a:spcPct val="107000"/>
                        </a:lnSpc>
                      </a:pPr>
                      <a:r>
                        <a:rPr lang="ru-RU" sz="1200" b="1">
                          <a:latin typeface="Times New Roman" panose="02020603050405020304" pitchFamily="18" charset="0"/>
                          <a:ea typeface="Calibri" panose="020F0502020204030204"/>
                          <a:cs typeface="Times New Roman" panose="02020603050405020304" pitchFamily="18" charset="0"/>
                        </a:rPr>
                        <a:t>Задание выполнено полностью</a:t>
                      </a:r>
                      <a:r>
                        <a:rPr lang="ru-RU" sz="1200">
                          <a:latin typeface="Times New Roman" panose="02020603050405020304" pitchFamily="18" charset="0"/>
                          <a:ea typeface="Calibri" panose="020F0502020204030204"/>
                          <a:cs typeface="Times New Roman" panose="02020603050405020304" pitchFamily="18" charset="0"/>
                        </a:rPr>
                        <a:t>: полностью раскрыты все 3 аспекта. </a:t>
                      </a:r>
                      <a:endParaRPr lang="ru-RU" sz="1200">
                        <a:latin typeface="Times New Roman" panose="02020603050405020304" pitchFamily="18" charset="0"/>
                        <a:ea typeface="Calibri" panose="020F0502020204030204"/>
                        <a:cs typeface="Times New Roman" panose="02020603050405020304" pitchFamily="18" charset="0"/>
                      </a:endParaRPr>
                    </a:p>
                  </a:txBody>
                  <a:tcPr marL="68580" marR="68580" marT="0" marB="0">
                    <a:solidFill>
                      <a:schemeClr val="bg1">
                        <a:lumMod val="95000"/>
                      </a:schemeClr>
                    </a:solidFill>
                  </a:tcPr>
                </a:tc>
                <a:tc>
                  <a:txBody>
                    <a:bodyPr/>
                    <a:lstStyle/>
                    <a:p>
                      <a:pPr algn="just">
                        <a:lnSpc>
                          <a:spcPct val="107000"/>
                        </a:lnSpc>
                        <a:spcAft>
                          <a:spcPts val="0"/>
                        </a:spcAft>
                      </a:pPr>
                      <a:r>
                        <a:rPr lang="ru-RU" sz="1200" b="1" dirty="0">
                          <a:latin typeface="Times New Roman" panose="02020603050405020304" pitchFamily="18" charset="0"/>
                          <a:ea typeface="Calibri" panose="020F0502020204030204"/>
                          <a:cs typeface="Times New Roman" panose="02020603050405020304" pitchFamily="18" charset="0"/>
                        </a:rPr>
                        <a:t>Задание выполнено</a:t>
                      </a:r>
                      <a:r>
                        <a:rPr lang="ru-RU" sz="1200" dirty="0">
                          <a:latin typeface="Times New Roman" panose="02020603050405020304" pitchFamily="18" charset="0"/>
                          <a:ea typeface="Calibri" panose="020F0502020204030204"/>
                          <a:cs typeface="Times New Roman" panose="02020603050405020304" pitchFamily="18" charset="0"/>
                        </a:rPr>
                        <a:t>: полностью раскрыты 2 аспекта или 2 раскрыты не полностью.</a:t>
                      </a:r>
                      <a:endParaRPr lang="ru-RU" sz="1200" dirty="0">
                        <a:latin typeface="Times New Roman" panose="02020603050405020304" pitchFamily="18" charset="0"/>
                        <a:ea typeface="Calibri" panose="020F0502020204030204"/>
                        <a:cs typeface="Times New Roman" panose="02020603050405020304" pitchFamily="18" charset="0"/>
                      </a:endParaRPr>
                    </a:p>
                  </a:txBody>
                  <a:tcPr marL="68580" marR="68580" marT="0" marB="0">
                    <a:solidFill>
                      <a:schemeClr val="bg1">
                        <a:lumMod val="95000"/>
                      </a:schemeClr>
                    </a:solidFill>
                  </a:tcPr>
                </a:tc>
                <a:tc>
                  <a:txBody>
                    <a:bodyPr/>
                    <a:lstStyle/>
                    <a:p>
                      <a:pPr algn="just">
                        <a:lnSpc>
                          <a:spcPct val="107000"/>
                        </a:lnSpc>
                      </a:pPr>
                      <a:r>
                        <a:rPr lang="ru-RU" sz="1200" b="1">
                          <a:latin typeface="Times New Roman" panose="02020603050405020304" pitchFamily="18" charset="0"/>
                          <a:ea typeface="Calibri" panose="020F0502020204030204"/>
                          <a:cs typeface="Times New Roman" panose="02020603050405020304" pitchFamily="18" charset="0"/>
                        </a:rPr>
                        <a:t>Задание выполнено частично</a:t>
                      </a:r>
                      <a:r>
                        <a:rPr lang="ru-RU" sz="1200">
                          <a:latin typeface="Times New Roman" panose="02020603050405020304" pitchFamily="18" charset="0"/>
                          <a:ea typeface="Calibri" panose="020F0502020204030204"/>
                          <a:cs typeface="Times New Roman" panose="02020603050405020304" pitchFamily="18" charset="0"/>
                        </a:rPr>
                        <a:t>: раскрыт только один аспект или все 3 раскрыты не полностью. </a:t>
                      </a:r>
                      <a:endParaRPr lang="ru-RU" sz="1200">
                        <a:latin typeface="Times New Roman" panose="02020603050405020304" pitchFamily="18" charset="0"/>
                        <a:ea typeface="Calibri" panose="020F0502020204030204"/>
                        <a:cs typeface="Times New Roman" panose="02020603050405020304" pitchFamily="18" charset="0"/>
                      </a:endParaRPr>
                    </a:p>
                  </a:txBody>
                  <a:tcPr marL="68580" marR="68580" marT="0" marB="0">
                    <a:solidFill>
                      <a:schemeClr val="bg1">
                        <a:lumMod val="95000"/>
                      </a:schemeClr>
                    </a:solidFill>
                  </a:tcPr>
                </a:tc>
                <a:tc>
                  <a:txBody>
                    <a:bodyPr/>
                    <a:lstStyle/>
                    <a:p>
                      <a:pPr algn="just">
                        <a:lnSpc>
                          <a:spcPct val="107000"/>
                        </a:lnSpc>
                      </a:pPr>
                      <a:r>
                        <a:rPr lang="ru-RU" sz="1200" b="1" dirty="0">
                          <a:latin typeface="Times New Roman" panose="02020603050405020304" pitchFamily="18" charset="0"/>
                          <a:ea typeface="Calibri" panose="020F0502020204030204"/>
                          <a:cs typeface="Times New Roman" panose="02020603050405020304" pitchFamily="18" charset="0"/>
                        </a:rPr>
                        <a:t>Задание не выполнено</a:t>
                      </a:r>
                      <a:r>
                        <a:rPr lang="ru-RU" sz="1200" dirty="0">
                          <a:latin typeface="Times New Roman" panose="02020603050405020304" pitchFamily="18" charset="0"/>
                          <a:ea typeface="Calibri" panose="020F0502020204030204"/>
                          <a:cs typeface="Times New Roman" panose="02020603050405020304" pitchFamily="18" charset="0"/>
                        </a:rPr>
                        <a:t>: аспекты не раскрыты или кол-во слов в задании не соответствует требуемому объему.</a:t>
                      </a:r>
                      <a:endParaRPr lang="ru-RU" sz="1200" dirty="0">
                        <a:latin typeface="Times New Roman" panose="02020603050405020304" pitchFamily="18" charset="0"/>
                        <a:ea typeface="Calibri" panose="020F0502020204030204"/>
                        <a:cs typeface="Times New Roman" panose="02020603050405020304" pitchFamily="18" charset="0"/>
                      </a:endParaRPr>
                    </a:p>
                  </a:txBody>
                  <a:tcPr marL="68580" marR="68580" marT="0" marB="0">
                    <a:solidFill>
                      <a:schemeClr val="bg1">
                        <a:lumMod val="95000"/>
                      </a:schemeClr>
                    </a:solidFill>
                  </a:tcPr>
                </a:tc>
              </a:tr>
              <a:tr h="370840">
                <a:tc>
                  <a:txBody>
                    <a:bodyPr/>
                    <a:lstStyle/>
                    <a:p>
                      <a:pPr>
                        <a:lnSpc>
                          <a:spcPct val="107000"/>
                        </a:lnSpc>
                      </a:pPr>
                      <a:r>
                        <a:rPr lang="ru-RU" sz="1200" b="1" dirty="0">
                          <a:latin typeface="Calibri" panose="020F0502020204030204"/>
                          <a:ea typeface="Times New Roman" panose="02020603050405020304"/>
                          <a:cs typeface="Times New Roman" panose="02020603050405020304"/>
                        </a:rPr>
                        <a:t>К2</a:t>
                      </a:r>
                      <a:endParaRPr lang="ru-RU" sz="1100" dirty="0">
                        <a:latin typeface="Calibri" panose="020F0502020204030204"/>
                        <a:ea typeface="Times New Roman" panose="02020603050405020304"/>
                        <a:cs typeface="Times New Roman" panose="02020603050405020304"/>
                      </a:endParaRPr>
                    </a:p>
                  </a:txBody>
                  <a:tcPr marL="68580" marR="68580" marT="0" marB="0">
                    <a:solidFill>
                      <a:schemeClr val="bg1">
                        <a:lumMod val="95000"/>
                      </a:schemeClr>
                    </a:solidFill>
                  </a:tcPr>
                </a:tc>
                <a:tc>
                  <a:txBody>
                    <a:bodyPr/>
                    <a:lstStyle/>
                    <a:p>
                      <a:pPr>
                        <a:lnSpc>
                          <a:spcPct val="107000"/>
                        </a:lnSpc>
                      </a:pPr>
                      <a:r>
                        <a:rPr lang="ru-RU" sz="1200" b="1">
                          <a:latin typeface="Times New Roman" panose="02020603050405020304" pitchFamily="18" charset="0"/>
                          <a:ea typeface="Times New Roman" panose="02020603050405020304"/>
                          <a:cs typeface="Times New Roman" panose="02020603050405020304" pitchFamily="18" charset="0"/>
                        </a:rPr>
                        <a:t>Организация текста</a:t>
                      </a:r>
                      <a:endParaRPr lang="ru-RU" sz="1200" b="1">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pPr>
                      <a:endParaRPr lang="ru-RU" sz="120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pPr>
                      <a:r>
                        <a:rPr lang="ru-RU" sz="1200" dirty="0">
                          <a:latin typeface="Times New Roman" panose="02020603050405020304" pitchFamily="18" charset="0"/>
                          <a:ea typeface="Times New Roman" panose="02020603050405020304"/>
                          <a:cs typeface="Times New Roman" panose="02020603050405020304" pitchFamily="18" charset="0"/>
                        </a:rPr>
                        <a:t>Текст логично выстроен.</a:t>
                      </a:r>
                      <a:endParaRPr lang="ru-RU" sz="1200" dirty="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pPr>
                      <a:r>
                        <a:rPr lang="ru-RU" sz="1200">
                          <a:latin typeface="Times New Roman" panose="02020603050405020304" pitchFamily="18" charset="0"/>
                          <a:ea typeface="Times New Roman" panose="02020603050405020304"/>
                          <a:cs typeface="Times New Roman" panose="02020603050405020304" pitchFamily="18" charset="0"/>
                        </a:rPr>
                        <a:t>Текст в основном логично выстроен, НО имеется 1 недостаток.</a:t>
                      </a:r>
                      <a:endParaRPr lang="ru-RU" sz="120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pPr>
                      <a:r>
                        <a:rPr lang="ru-RU" sz="1200" dirty="0">
                          <a:latin typeface="Times New Roman" panose="02020603050405020304" pitchFamily="18" charset="0"/>
                          <a:ea typeface="Times New Roman" panose="02020603050405020304"/>
                          <a:cs typeface="Times New Roman" panose="02020603050405020304" pitchFamily="18" charset="0"/>
                        </a:rPr>
                        <a:t>Текст выстроен нелогично; допущены 2 и более  ошибки в структуре. </a:t>
                      </a:r>
                      <a:endParaRPr lang="ru-RU" sz="1200" dirty="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r>
              <a:tr h="370840">
                <a:tc>
                  <a:txBody>
                    <a:bodyPr/>
                    <a:lstStyle/>
                    <a:p>
                      <a:pPr algn="l">
                        <a:lnSpc>
                          <a:spcPct val="107000"/>
                        </a:lnSpc>
                      </a:pPr>
                      <a:r>
                        <a:rPr lang="ru-RU" sz="1200" b="1" dirty="0">
                          <a:latin typeface="Calibri" panose="020F0502020204030204"/>
                          <a:ea typeface="Times New Roman" panose="02020603050405020304"/>
                          <a:cs typeface="Times New Roman" panose="02020603050405020304"/>
                        </a:rPr>
                        <a:t>К3</a:t>
                      </a:r>
                      <a:endParaRPr lang="ru-RU" sz="1100" dirty="0">
                        <a:latin typeface="Calibri" panose="020F0502020204030204"/>
                        <a:ea typeface="Times New Roman" panose="02020603050405020304"/>
                        <a:cs typeface="Times New Roman" panose="02020603050405020304"/>
                      </a:endParaRPr>
                    </a:p>
                  </a:txBody>
                  <a:tcPr marL="68580" marR="68580" marT="0" marB="0">
                    <a:solidFill>
                      <a:schemeClr val="bg1">
                        <a:lumMod val="95000"/>
                      </a:schemeClr>
                    </a:solidFill>
                  </a:tcPr>
                </a:tc>
                <a:tc>
                  <a:txBody>
                    <a:bodyPr/>
                    <a:lstStyle/>
                    <a:p>
                      <a:pPr algn="l">
                        <a:lnSpc>
                          <a:spcPct val="107000"/>
                        </a:lnSpc>
                      </a:pPr>
                      <a:r>
                        <a:rPr lang="ru-RU" sz="1200" b="1">
                          <a:latin typeface="Times New Roman" panose="02020603050405020304" pitchFamily="18" charset="0"/>
                          <a:ea typeface="Times New Roman" panose="02020603050405020304"/>
                          <a:cs typeface="Times New Roman" panose="02020603050405020304" pitchFamily="18" charset="0"/>
                        </a:rPr>
                        <a:t>Лексико-граммати-ческое оформление текста</a:t>
                      </a:r>
                      <a:endParaRPr lang="ru-RU" sz="1200" b="1">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200">
                          <a:latin typeface="Times New Roman" panose="02020603050405020304" pitchFamily="18" charset="0"/>
                          <a:ea typeface="Times New Roman" panose="02020603050405020304"/>
                          <a:cs typeface="Times New Roman" panose="02020603050405020304" pitchFamily="18" charset="0"/>
                        </a:rPr>
                        <a:t>Использована разнообразная лексика и различные грамматические структуры, соответствующие</a:t>
                      </a:r>
                      <a:endParaRPr lang="ru-RU" sz="1200">
                        <a:latin typeface="Times New Roman" panose="02020603050405020304" pitchFamily="18" charset="0"/>
                        <a:ea typeface="Times New Roman" panose="02020603050405020304"/>
                        <a:cs typeface="Times New Roman" panose="02020603050405020304" pitchFamily="18" charset="0"/>
                      </a:endParaRPr>
                    </a:p>
                    <a:p>
                      <a:pPr algn="l">
                        <a:lnSpc>
                          <a:spcPct val="107000"/>
                        </a:lnSpc>
                      </a:pPr>
                      <a:r>
                        <a:rPr lang="ru-RU" sz="1200">
                          <a:latin typeface="Times New Roman" panose="02020603050405020304" pitchFamily="18" charset="0"/>
                          <a:ea typeface="Times New Roman" panose="02020603050405020304"/>
                          <a:cs typeface="Times New Roman" panose="02020603050405020304" pitchFamily="18" charset="0"/>
                        </a:rPr>
                        <a:t>поставлен­ной коммуникативной задачей (допускаются 1- 2 языковые ошибки)</a:t>
                      </a:r>
                      <a:endParaRPr lang="ru-RU" sz="120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200">
                          <a:latin typeface="Times New Roman" panose="02020603050405020304" pitchFamily="18" charset="0"/>
                          <a:ea typeface="Times New Roman" panose="02020603050405020304"/>
                          <a:cs typeface="Times New Roman" panose="02020603050405020304" pitchFamily="18" charset="0"/>
                        </a:rPr>
                        <a:t>Имеются языковые ошибки, не затрудняющие понимание (допускаются 3-4 ошибки) </a:t>
                      </a:r>
                      <a:endParaRPr lang="ru-RU" sz="120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200" dirty="0">
                          <a:latin typeface="Times New Roman" panose="02020603050405020304" pitchFamily="18" charset="0"/>
                          <a:ea typeface="Times New Roman" panose="02020603050405020304"/>
                          <a:cs typeface="Times New Roman" panose="02020603050405020304" pitchFamily="18" charset="0"/>
                        </a:rPr>
                        <a:t>Имеются языковые ошибки, не затрудняющие понимание (допускаются 5-6 ошибок) </a:t>
                      </a:r>
                      <a:endParaRPr lang="ru-RU" sz="1200" dirty="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200" dirty="0">
                          <a:latin typeface="Times New Roman" panose="02020603050405020304" pitchFamily="18" charset="0"/>
                          <a:ea typeface="Times New Roman" panose="02020603050405020304"/>
                          <a:cs typeface="Times New Roman" panose="02020603050405020304" pitchFamily="18" charset="0"/>
                        </a:rPr>
                        <a:t>Допущены многочисленные языковые ошибки (7 и более ошибок)</a:t>
                      </a:r>
                      <a:endParaRPr lang="ru-RU" sz="1200" dirty="0">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457200" y="1600200"/>
          <a:ext cx="8229600" cy="1761363"/>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l">
                        <a:lnSpc>
                          <a:spcPct val="107000"/>
                        </a:lnSpc>
                      </a:pPr>
                      <a:r>
                        <a:rPr lang="ru-RU" sz="1400" b="1" dirty="0">
                          <a:solidFill>
                            <a:schemeClr val="tx1"/>
                          </a:solidFill>
                          <a:latin typeface="Times New Roman" panose="02020603050405020304" pitchFamily="18" charset="0"/>
                          <a:ea typeface="Times New Roman" panose="02020603050405020304"/>
                          <a:cs typeface="Times New Roman" panose="02020603050405020304" pitchFamily="18" charset="0"/>
                        </a:rPr>
                        <a:t>К4</a:t>
                      </a:r>
                      <a:endParaRPr lang="ru-RU" sz="1400" b="1" dirty="0">
                        <a:solidFill>
                          <a:schemeClr val="tx1"/>
                        </a:solidFill>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400" b="1" dirty="0">
                          <a:solidFill>
                            <a:schemeClr val="tx1"/>
                          </a:solidFill>
                          <a:latin typeface="Times New Roman" panose="02020603050405020304" pitchFamily="18" charset="0"/>
                          <a:ea typeface="Times New Roman" panose="02020603050405020304"/>
                          <a:cs typeface="Times New Roman" panose="02020603050405020304" pitchFamily="18" charset="0"/>
                        </a:rPr>
                        <a:t>Орфография и пунктуация</a:t>
                      </a:r>
                      <a:endParaRPr lang="ru-RU" sz="1400" b="1" dirty="0">
                        <a:solidFill>
                          <a:schemeClr val="tx1"/>
                        </a:solidFill>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endPar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rPr>
                        <a:t>Орфографические и пунктуационные ошиб­ки практически отсутствуют (допускаются 1-2 ошибки)</a:t>
                      </a:r>
                      <a:endPar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rPr>
                        <a:t>Допущенные орфографические и пунктуационные ошибки не затрудняют поним­ние (допускаются 3-4 ошибки)</a:t>
                      </a:r>
                      <a:endPar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c>
                  <a:txBody>
                    <a:bodyPr/>
                    <a:lstStyle/>
                    <a:p>
                      <a:pPr algn="l">
                        <a:lnSpc>
                          <a:spcPct val="107000"/>
                        </a:lnSpc>
                      </a:pPr>
                      <a:r>
                        <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rPr>
                        <a:t>Допущены многочисленные орфографические ошибки и </a:t>
                      </a:r>
                      <a:br>
                        <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rPr>
                      </a:br>
                      <a:r>
                        <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rPr>
                        <a:t>пунктуационные ошибки (5 и более)</a:t>
                      </a:r>
                      <a:endParaRPr lang="ru-RU" sz="1400" dirty="0">
                        <a:solidFill>
                          <a:schemeClr val="tx1"/>
                        </a:solidFill>
                        <a:latin typeface="Times New Roman" panose="02020603050405020304" pitchFamily="18" charset="0"/>
                        <a:ea typeface="Times New Roman" panose="02020603050405020304"/>
                        <a:cs typeface="Times New Roman" panose="02020603050405020304" pitchFamily="18" charset="0"/>
                      </a:endParaRPr>
                    </a:p>
                  </a:txBody>
                  <a:tcPr marL="68580" marR="68580" marT="0" marB="0">
                    <a:solidFill>
                      <a:schemeClr val="bg1">
                        <a:lumMod val="95000"/>
                      </a:schemeClr>
                    </a:solidFill>
                  </a:tcPr>
                </a:tc>
              </a:tr>
            </a:tbl>
          </a:graphicData>
        </a:graphic>
      </p:graphicFrame>
      <p:sp>
        <p:nvSpPr>
          <p:cNvPr id="3" name="Текстовое поле 2"/>
          <p:cNvSpPr txBox="1"/>
          <p:nvPr/>
        </p:nvSpPr>
        <p:spPr>
          <a:xfrm>
            <a:off x="1095375" y="4220845"/>
            <a:ext cx="7127240" cy="521970"/>
          </a:xfrm>
          <a:prstGeom prst="rect">
            <a:avLst/>
          </a:prstGeom>
          <a:noFill/>
        </p:spPr>
        <p:txBody>
          <a:bodyPr wrap="square" rtlCol="0" anchor="t">
            <a:spAutoFit/>
          </a:bodyPr>
          <a:p>
            <a:r>
              <a:rPr lang="ru-RU" altLang="en-US" sz="2800">
                <a:latin typeface="Times New Roman" panose="02020603050405020304" pitchFamily="18" charset="0"/>
                <a:cs typeface="Times New Roman" panose="02020603050405020304" pitchFamily="18" charset="0"/>
              </a:rPr>
              <a:t>Максимальное количество баллов- 44</a:t>
            </a:r>
            <a:endParaRPr lang="ru-RU" altLang="en-US" sz="28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u="sng" dirty="0" smtClean="0">
                <a:solidFill>
                  <a:schemeClr val="tx1"/>
                </a:solidFill>
                <a:latin typeface="Times New Roman" panose="02020603050405020304" pitchFamily="18" charset="0"/>
                <a:cs typeface="Times New Roman" panose="02020603050405020304" pitchFamily="18" charset="0"/>
              </a:rPr>
              <a:t>Part 1. LISTENING</a:t>
            </a:r>
            <a:br>
              <a:rPr lang="ru-RU" dirty="0" smtClean="0">
                <a:solidFill>
                  <a:schemeClr val="tx1"/>
                </a:solidFill>
              </a:rPr>
            </a:br>
            <a:endParaRPr lang="ru-RU" dirty="0" smtClean="0">
              <a:solidFill>
                <a:schemeClr val="tx1"/>
              </a:solidFill>
            </a:endParaRPr>
          </a:p>
        </p:txBody>
      </p:sp>
      <p:sp>
        <p:nvSpPr>
          <p:cNvPr id="3" name="Содержимое 2"/>
          <p:cNvSpPr>
            <a:spLocks noGrp="1"/>
          </p:cNvSpPr>
          <p:nvPr>
            <p:ph sz="quarter" idx="1"/>
          </p:nvPr>
        </p:nvSpPr>
        <p:spPr>
          <a:xfrm>
            <a:off x="457200" y="1219200"/>
            <a:ext cx="7821295" cy="4937760"/>
          </a:xfrm>
        </p:spPr>
        <p:txBody>
          <a:bodyPr>
            <a:normAutofit lnSpcReduction="10000"/>
          </a:bodyPr>
          <a:lstStyle/>
          <a:p>
            <a:pPr>
              <a:buNone/>
            </a:pPr>
            <a:r>
              <a:rPr lang="en-US" sz="1800" dirty="0" smtClean="0">
                <a:latin typeface="Times New Roman" panose="02020603050405020304" pitchFamily="18" charset="0"/>
                <a:cs typeface="Times New Roman" panose="02020603050405020304" pitchFamily="18" charset="0"/>
              </a:rPr>
              <a:t>Time: 10 minutes </a:t>
            </a:r>
            <a:endParaRPr lang="ru-RU" sz="1800" dirty="0" smtClean="0">
              <a:latin typeface="Times New Roman" panose="02020603050405020304" pitchFamily="18" charset="0"/>
              <a:cs typeface="Times New Roman" panose="02020603050405020304" pitchFamily="18" charset="0"/>
            </a:endParaRPr>
          </a:p>
          <a:p>
            <a:pPr>
              <a:buNone/>
            </a:pPr>
            <a:r>
              <a:rPr lang="en-US" sz="1800" b="1" dirty="0" smtClean="0">
                <a:latin typeface="Times New Roman" panose="02020603050405020304" pitchFamily="18" charset="0"/>
                <a:cs typeface="Times New Roman" panose="02020603050405020304" pitchFamily="18" charset="0"/>
              </a:rPr>
              <a:t>Maximum points – </a:t>
            </a:r>
            <a:r>
              <a:rPr lang="ru-RU" altLang="en-US" sz="1800" b="1" dirty="0" smtClean="0">
                <a:latin typeface="Times New Roman" panose="02020603050405020304" pitchFamily="18" charset="0"/>
                <a:cs typeface="Times New Roman" panose="02020603050405020304" pitchFamily="18" charset="0"/>
              </a:rPr>
              <a:t>6</a:t>
            </a:r>
            <a:endParaRPr lang="ru-RU" sz="1800" b="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Listen  and complete Jamie’s notes about the expedition:</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Listen and complete Jamie’s notes about the expedition:</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0. Fly to Kathmandu on </a:t>
            </a:r>
            <a:r>
              <a:rPr lang="en-US" sz="1800" b="1" i="1" dirty="0" smtClean="0">
                <a:latin typeface="Times New Roman" panose="02020603050405020304" pitchFamily="18" charset="0"/>
                <a:cs typeface="Times New Roman" panose="02020603050405020304" pitchFamily="18" charset="0"/>
              </a:rPr>
              <a:t>11</a:t>
            </a:r>
            <a:r>
              <a:rPr lang="en-US" sz="1800" b="1" i="1" baseline="30000" dirty="0" smtClean="0">
                <a:latin typeface="Times New Roman" panose="02020603050405020304" pitchFamily="18" charset="0"/>
                <a:cs typeface="Times New Roman" panose="02020603050405020304" pitchFamily="18" charset="0"/>
              </a:rPr>
              <a:t>th </a:t>
            </a:r>
            <a:r>
              <a:rPr lang="en-US" sz="1800" i="1" dirty="0" smtClean="0">
                <a:latin typeface="Times New Roman" panose="02020603050405020304" pitchFamily="18" charset="0"/>
                <a:cs typeface="Times New Roman" panose="02020603050405020304" pitchFamily="18" charset="0"/>
              </a:rPr>
              <a:t> June.</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1. Spend the night in a </a:t>
            </a:r>
            <a:r>
              <a:rPr lang="en-US" sz="1800" b="1" i="1" u="sng" dirty="0" smtClean="0">
                <a:latin typeface="Times New Roman" panose="02020603050405020304" pitchFamily="18" charset="0"/>
                <a:cs typeface="Times New Roman" panose="02020603050405020304" pitchFamily="18" charset="0"/>
              </a:rPr>
              <a:t>hote</a:t>
            </a:r>
            <a:r>
              <a:rPr lang="en-US" sz="1800" b="1" i="1" dirty="0" smtClean="0">
                <a:latin typeface="Times New Roman" panose="02020603050405020304" pitchFamily="18" charset="0"/>
                <a:cs typeface="Times New Roman" panose="02020603050405020304" pitchFamily="18" charset="0"/>
              </a:rPr>
              <a:t>l</a:t>
            </a:r>
            <a:r>
              <a:rPr lang="en-US" sz="1800" i="1" dirty="0" smtClean="0">
                <a:latin typeface="Times New Roman" panose="02020603050405020304" pitchFamily="18" charset="0"/>
                <a:cs typeface="Times New Roman" panose="02020603050405020304" pitchFamily="18" charset="0"/>
              </a:rPr>
              <a:t>.</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2. Travel to Lukla on  </a:t>
            </a:r>
            <a:r>
              <a:rPr lang="en-US" sz="1800" b="1" i="1" u="sng" dirty="0" smtClean="0">
                <a:latin typeface="Times New Roman" panose="02020603050405020304" pitchFamily="18" charset="0"/>
                <a:cs typeface="Times New Roman" panose="02020603050405020304" pitchFamily="18" charset="0"/>
              </a:rPr>
              <a:t>12</a:t>
            </a:r>
            <a:r>
              <a:rPr lang="en-US" sz="1800" b="1" i="1" u="sng" baseline="30000" dirty="0" smtClean="0">
                <a:latin typeface="Times New Roman" panose="02020603050405020304" pitchFamily="18" charset="0"/>
                <a:cs typeface="Times New Roman" panose="02020603050405020304" pitchFamily="18" charset="0"/>
              </a:rPr>
              <a:t>th </a:t>
            </a:r>
            <a:r>
              <a:rPr lang="en-US" sz="1800" b="1" i="1" u="sng" dirty="0" smtClean="0">
                <a:latin typeface="Times New Roman" panose="02020603050405020304" pitchFamily="18" charset="0"/>
                <a:cs typeface="Times New Roman" panose="02020603050405020304" pitchFamily="18" charset="0"/>
              </a:rPr>
              <a:t> </a:t>
            </a:r>
            <a:r>
              <a:rPr lang="en-US" sz="1800" i="1" dirty="0" smtClean="0">
                <a:latin typeface="Times New Roman" panose="02020603050405020304" pitchFamily="18" charset="0"/>
                <a:cs typeface="Times New Roman" panose="02020603050405020304" pitchFamily="18" charset="0"/>
              </a:rPr>
              <a:t>June. Pick up animals there.</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3. Cross the Kosi River on</a:t>
            </a:r>
            <a:r>
              <a:rPr lang="en-US" sz="1800" i="1" u="sng" dirty="0" smtClean="0">
                <a:latin typeface="Times New Roman" panose="02020603050405020304" pitchFamily="18" charset="0"/>
                <a:cs typeface="Times New Roman" panose="02020603050405020304" pitchFamily="18" charset="0"/>
              </a:rPr>
              <a:t>   </a:t>
            </a:r>
            <a:r>
              <a:rPr lang="en-US" sz="1800" b="1" i="1" u="sng" dirty="0" smtClean="0">
                <a:latin typeface="Times New Roman" panose="02020603050405020304" pitchFamily="18" charset="0"/>
                <a:cs typeface="Times New Roman" panose="02020603050405020304" pitchFamily="18" charset="0"/>
              </a:rPr>
              <a:t>13</a:t>
            </a:r>
            <a:r>
              <a:rPr lang="en-US" sz="1800" b="1" i="1" u="sng" baseline="30000" dirty="0" smtClean="0">
                <a:latin typeface="Times New Roman" panose="02020603050405020304" pitchFamily="18" charset="0"/>
                <a:cs typeface="Times New Roman" panose="02020603050405020304" pitchFamily="18" charset="0"/>
              </a:rPr>
              <a:t>th</a:t>
            </a:r>
            <a:r>
              <a:rPr lang="en-US" sz="1800" b="1" i="1" u="sng" dirty="0" smtClean="0">
                <a:latin typeface="Times New Roman" panose="02020603050405020304" pitchFamily="18" charset="0"/>
                <a:cs typeface="Times New Roman" panose="02020603050405020304" pitchFamily="18" charset="0"/>
              </a:rPr>
              <a:t>  </a:t>
            </a:r>
            <a:r>
              <a:rPr lang="en-US" sz="1800" i="1" dirty="0" smtClean="0">
                <a:latin typeface="Times New Roman" panose="02020603050405020304" pitchFamily="18" charset="0"/>
                <a:cs typeface="Times New Roman" panose="02020603050405020304" pitchFamily="18" charset="0"/>
              </a:rPr>
              <a:t> June.</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4. Spend </a:t>
            </a:r>
            <a:r>
              <a:rPr lang="en-US" sz="1800" b="1" i="1" u="sng" dirty="0" smtClean="0">
                <a:latin typeface="Times New Roman" panose="02020603050405020304" pitchFamily="18" charset="0"/>
                <a:cs typeface="Times New Roman" panose="02020603050405020304" pitchFamily="18" charset="0"/>
              </a:rPr>
              <a:t>_three  </a:t>
            </a:r>
            <a:r>
              <a:rPr lang="en-US" sz="1800" i="1" dirty="0" smtClean="0">
                <a:latin typeface="Times New Roman" panose="02020603050405020304" pitchFamily="18" charset="0"/>
                <a:cs typeface="Times New Roman" panose="02020603050405020304" pitchFamily="18" charset="0"/>
              </a:rPr>
              <a:t>nights at the National park.</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5. Camp on the Glacier on  </a:t>
            </a:r>
            <a:r>
              <a:rPr lang="en-US" sz="1800" b="1" i="1" u="sng" dirty="0" smtClean="0">
                <a:latin typeface="Times New Roman" panose="02020603050405020304" pitchFamily="18" charset="0"/>
                <a:cs typeface="Times New Roman" panose="02020603050405020304" pitchFamily="18" charset="0"/>
              </a:rPr>
              <a:t>21</a:t>
            </a:r>
            <a:r>
              <a:rPr lang="en-US" sz="1800" b="1" i="1" u="sng" baseline="30000" dirty="0" smtClean="0">
                <a:latin typeface="Times New Roman" panose="02020603050405020304" pitchFamily="18" charset="0"/>
                <a:cs typeface="Times New Roman" panose="02020603050405020304" pitchFamily="18" charset="0"/>
              </a:rPr>
              <a:t>st </a:t>
            </a:r>
            <a:r>
              <a:rPr lang="en-US" sz="1800" b="1" i="1" u="sng" dirty="0" smtClean="0">
                <a:latin typeface="Times New Roman" panose="02020603050405020304" pitchFamily="18" charset="0"/>
                <a:cs typeface="Times New Roman" panose="02020603050405020304" pitchFamily="18" charset="0"/>
              </a:rPr>
              <a:t> </a:t>
            </a:r>
            <a:r>
              <a:rPr lang="en-US" sz="1800" i="1" dirty="0" smtClean="0">
                <a:latin typeface="Times New Roman" panose="02020603050405020304" pitchFamily="18" charset="0"/>
                <a:cs typeface="Times New Roman" panose="02020603050405020304" pitchFamily="18" charset="0"/>
              </a:rPr>
              <a:t>June.</a:t>
            </a:r>
            <a:endParaRPr lang="en-US" sz="1800" i="1" dirty="0" smtClean="0">
              <a:latin typeface="Times New Roman" panose="02020603050405020304" pitchFamily="18" charset="0"/>
              <a:cs typeface="Times New Roman" panose="02020603050405020304" pitchFamily="18" charset="0"/>
            </a:endParaRPr>
          </a:p>
          <a:p>
            <a:pPr>
              <a:buNone/>
            </a:pPr>
            <a:r>
              <a:rPr lang="en-US" sz="1800" i="1" dirty="0" smtClean="0">
                <a:latin typeface="Times New Roman" panose="02020603050405020304" pitchFamily="18" charset="0"/>
                <a:cs typeface="Times New Roman" panose="02020603050405020304" pitchFamily="18" charset="0"/>
              </a:rPr>
              <a:t>6. Start travelling back to Kathmandu on  </a:t>
            </a:r>
            <a:r>
              <a:rPr lang="en-US" sz="1800" b="1" i="1" u="sng" dirty="0" smtClean="0">
                <a:latin typeface="Times New Roman" panose="02020603050405020304" pitchFamily="18" charset="0"/>
                <a:cs typeface="Times New Roman" panose="02020603050405020304" pitchFamily="18" charset="0"/>
              </a:rPr>
              <a:t>25</a:t>
            </a:r>
            <a:r>
              <a:rPr lang="en-US" sz="1800" b="1" i="1" u="sng" baseline="30000" dirty="0" smtClean="0">
                <a:latin typeface="Times New Roman" panose="02020603050405020304" pitchFamily="18" charset="0"/>
                <a:cs typeface="Times New Roman" panose="02020603050405020304" pitchFamily="18" charset="0"/>
              </a:rPr>
              <a:t>th</a:t>
            </a:r>
            <a:r>
              <a:rPr lang="en-US" sz="1800" b="1" i="1" baseline="30000" dirty="0" smtClean="0">
                <a:latin typeface="Times New Roman" panose="02020603050405020304" pitchFamily="18" charset="0"/>
                <a:cs typeface="Times New Roman" panose="02020603050405020304" pitchFamily="18" charset="0"/>
              </a:rPr>
              <a:t> </a:t>
            </a:r>
            <a:r>
              <a:rPr lang="en-US" sz="1800" b="1" i="1" dirty="0" smtClean="0">
                <a:latin typeface="Times New Roman" panose="02020603050405020304" pitchFamily="18" charset="0"/>
                <a:cs typeface="Times New Roman" panose="02020603050405020304" pitchFamily="18" charset="0"/>
              </a:rPr>
              <a:t>  </a:t>
            </a:r>
            <a:r>
              <a:rPr lang="en-US" sz="1800" i="1" dirty="0" smtClean="0">
                <a:latin typeface="Times New Roman" panose="02020603050405020304" pitchFamily="18" charset="0"/>
                <a:cs typeface="Times New Roman" panose="02020603050405020304" pitchFamily="18" charset="0"/>
              </a:rPr>
              <a:t>June.</a:t>
            </a:r>
            <a:endParaRPr lang="en-US" sz="1800" i="1" dirty="0" smtClean="0">
              <a:latin typeface="Times New Roman" panose="02020603050405020304" pitchFamily="18" charset="0"/>
              <a:cs typeface="Times New Roman" panose="02020603050405020304" pitchFamily="18" charset="0"/>
            </a:endParaRPr>
          </a:p>
          <a:p>
            <a:pPr>
              <a:buNone/>
            </a:pPr>
            <a:endParaRPr lang="en-US" sz="1800" i="1" dirty="0" smtClean="0">
              <a:latin typeface="Times New Roman" panose="02020603050405020304" pitchFamily="18" charset="0"/>
              <a:cs typeface="Times New Roman" panose="02020603050405020304" pitchFamily="18" charset="0"/>
            </a:endParaRPr>
          </a:p>
          <a:p>
            <a:pPr>
              <a:buNone/>
            </a:pPr>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14" name="Текстовое поле 13"/>
          <p:cNvSpPr txBox="1"/>
          <p:nvPr/>
        </p:nvSpPr>
        <p:spPr>
          <a:xfrm>
            <a:off x="3491865" y="4797425"/>
            <a:ext cx="2378710" cy="368300"/>
          </a:xfrm>
          <a:prstGeom prst="rect">
            <a:avLst/>
          </a:prstGeom>
          <a:noFill/>
        </p:spPr>
        <p:txBody>
          <a:bodyPr wrap="square" rtlCol="0">
            <a:spAutoFit/>
          </a:bodyPr>
          <a:p>
            <a:r>
              <a:rPr lang="en-US" altLang="en-US" b="1">
                <a:solidFill>
                  <a:srgbClr val="FF0000"/>
                </a:solidFill>
              </a:rPr>
              <a:t>KEYS</a:t>
            </a:r>
            <a:endParaRPr lang="en-US" altLang="en-US" b="1">
              <a:solidFill>
                <a:srgbClr val="FF0000"/>
              </a:solidFill>
            </a:endParaRPr>
          </a:p>
        </p:txBody>
      </p:sp>
      <p:pic>
        <p:nvPicPr>
          <p:cNvPr id="15" name="Изображение 14"/>
          <p:cNvPicPr>
            <a:picLocks noChangeAspect="1"/>
          </p:cNvPicPr>
          <p:nvPr/>
        </p:nvPicPr>
        <p:blipFill>
          <a:blip r:embed="rId1"/>
          <a:stretch>
            <a:fillRect/>
          </a:stretch>
        </p:blipFill>
        <p:spPr>
          <a:xfrm>
            <a:off x="1907540" y="5445125"/>
            <a:ext cx="7719695" cy="890270"/>
          </a:xfrm>
          <a:prstGeom prst="rect">
            <a:avLst/>
          </a:prstGeom>
        </p:spPr>
      </p:pic>
      <p:sp>
        <p:nvSpPr>
          <p:cNvPr id="16" name="Замещающее содержимое 15"/>
          <p:cNvSpPr/>
          <p:nvPr>
            <p:ph sz="quarter" idx="2"/>
          </p:nvPr>
        </p:nvSpPr>
        <p:spPr>
          <a:xfrm>
            <a:off x="6400038" y="116967"/>
            <a:ext cx="4041648" cy="4937760"/>
          </a:xfrm>
        </p:spPr>
        <p:txBody>
          <a:bodyPr/>
          <a:p>
            <a:endParaRPr lang="ru-RU"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br>
              <a:rPr lang="ru-RU" b="1" dirty="0" smtClean="0"/>
            </a:br>
            <a:r>
              <a:rPr lang="en-US" b="1" dirty="0" smtClean="0"/>
              <a:t> </a:t>
            </a:r>
            <a:endParaRPr lang="ru-RU" dirty="0"/>
          </a:p>
        </p:txBody>
      </p:sp>
      <p:sp>
        <p:nvSpPr>
          <p:cNvPr id="3" name="Содержимое 2"/>
          <p:cNvSpPr>
            <a:spLocks noGrp="1"/>
          </p:cNvSpPr>
          <p:nvPr>
            <p:ph sz="quarter" idx="1"/>
          </p:nvPr>
        </p:nvSpPr>
        <p:spPr>
          <a:xfrm>
            <a:off x="467360" y="260985"/>
            <a:ext cx="7414895" cy="5694045"/>
          </a:xfrm>
        </p:spPr>
        <p:txBody>
          <a:bodyPr>
            <a:normAutofit fontScale="40000"/>
          </a:bodyPr>
          <a:lstStyle/>
          <a:p>
            <a:pPr>
              <a:buNone/>
            </a:pPr>
            <a:r>
              <a:rPr lang="en-US" sz="4800" i="1" dirty="0" smtClean="0">
                <a:latin typeface="Times New Roman" panose="02020603050405020304" pitchFamily="18" charset="0"/>
                <a:cs typeface="Times New Roman" panose="02020603050405020304" pitchFamily="18" charset="0"/>
              </a:rPr>
              <a:t> </a:t>
            </a:r>
            <a:r>
              <a:rPr lang="en-US" sz="4800" dirty="0" smtClean="0">
                <a:latin typeface="Times New Roman" panose="02020603050405020304" pitchFamily="18" charset="0"/>
                <a:cs typeface="Times New Roman" panose="02020603050405020304" pitchFamily="18" charset="0"/>
              </a:rPr>
              <a:t> </a:t>
            </a:r>
            <a:endParaRPr lang="en-US" sz="4800" dirty="0" smtClean="0">
              <a:latin typeface="Times New Roman" panose="02020603050405020304" pitchFamily="18" charset="0"/>
              <a:cs typeface="Times New Roman" panose="02020603050405020304" pitchFamily="18" charset="0"/>
            </a:endParaRPr>
          </a:p>
          <a:p>
            <a:pPr>
              <a:buNone/>
            </a:pPr>
            <a:r>
              <a:rPr lang="ru-RU" sz="8000" b="1" u="sng" dirty="0" smtClean="0">
                <a:latin typeface="Times New Roman" panose="02020603050405020304" pitchFamily="18" charset="0"/>
                <a:cs typeface="Times New Roman" panose="02020603050405020304" pitchFamily="18" charset="0"/>
              </a:rPr>
              <a:t>Part 2 </a:t>
            </a:r>
            <a:r>
              <a:rPr lang="en-US" altLang="ru-RU" sz="8000" b="1" u="sng" dirty="0" smtClean="0">
                <a:latin typeface="Times New Roman" panose="02020603050405020304" pitchFamily="18" charset="0"/>
                <a:cs typeface="Times New Roman" panose="02020603050405020304" pitchFamily="18" charset="0"/>
              </a:rPr>
              <a:t>         </a:t>
            </a:r>
            <a:r>
              <a:rPr lang="ru-RU" sz="8000" b="1" u="sng" dirty="0" smtClean="0">
                <a:latin typeface="Times New Roman" panose="02020603050405020304" pitchFamily="18" charset="0"/>
                <a:cs typeface="Times New Roman" panose="02020603050405020304" pitchFamily="18" charset="0"/>
              </a:rPr>
              <a:t>Reading</a:t>
            </a:r>
            <a:endParaRPr lang="ru-RU" sz="8000" b="1" u="sng"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Time: 20 minutes</a:t>
            </a:r>
            <a:r>
              <a:rPr lang="en-US" altLang="ru-RU" sz="4800" dirty="0" smtClean="0">
                <a:latin typeface="Times New Roman" panose="02020603050405020304" pitchFamily="18" charset="0"/>
                <a:cs typeface="Times New Roman" panose="02020603050405020304" pitchFamily="18" charset="0"/>
              </a:rPr>
              <a:t>    </a:t>
            </a:r>
            <a:r>
              <a:rPr lang="en-US" altLang="ru-RU" sz="4800" b="1" dirty="0" smtClean="0">
                <a:latin typeface="Times New Roman" panose="02020603050405020304" pitchFamily="18" charset="0"/>
                <a:cs typeface="Times New Roman" panose="02020603050405020304" pitchFamily="18" charset="0"/>
              </a:rPr>
              <a:t> </a:t>
            </a:r>
            <a:r>
              <a:rPr lang="ru-RU" sz="4800" b="1" dirty="0" smtClean="0">
                <a:latin typeface="Times New Roman" panose="02020603050405020304" pitchFamily="18" charset="0"/>
                <a:cs typeface="Times New Roman" panose="02020603050405020304" pitchFamily="18" charset="0"/>
              </a:rPr>
              <a:t>Maximum points – 10</a:t>
            </a:r>
            <a:endParaRPr lang="ru-RU" sz="4800" b="1"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Task 1 </a:t>
            </a:r>
            <a:r>
              <a:rPr lang="en-US" altLang="ru-RU" sz="4800" dirty="0" smtClean="0">
                <a:latin typeface="Times New Roman" panose="02020603050405020304" pitchFamily="18" charset="0"/>
                <a:cs typeface="Times New Roman" panose="02020603050405020304" pitchFamily="18" charset="0"/>
              </a:rPr>
              <a:t>         </a:t>
            </a:r>
            <a:r>
              <a:rPr lang="ru-RU" sz="4800" dirty="0" smtClean="0">
                <a:latin typeface="Times New Roman" panose="02020603050405020304" pitchFamily="18" charset="0"/>
                <a:cs typeface="Times New Roman" panose="02020603050405020304" pitchFamily="18" charset="0"/>
              </a:rPr>
              <a:t>Read the texts and match the headings 1-6 to the </a:t>
            </a:r>
            <a:r>
              <a:rPr lang="en-US" altLang="ru-RU" sz="4800" dirty="0" smtClean="0">
                <a:latin typeface="Times New Roman" panose="02020603050405020304" pitchFamily="18" charset="0"/>
                <a:cs typeface="Times New Roman" panose="02020603050405020304" pitchFamily="18" charset="0"/>
              </a:rPr>
              <a:t> </a:t>
            </a:r>
            <a:r>
              <a:rPr lang="ru-RU" sz="4800" dirty="0" smtClean="0">
                <a:latin typeface="Times New Roman" panose="02020603050405020304" pitchFamily="18" charset="0"/>
                <a:cs typeface="Times New Roman" panose="02020603050405020304" pitchFamily="18" charset="0"/>
              </a:rPr>
              <a:t>texts A−E. </a:t>
            </a:r>
            <a:r>
              <a:rPr lang="en-US" altLang="ru-RU" sz="4800" dirty="0" smtClean="0">
                <a:latin typeface="Times New Roman" panose="02020603050405020304" pitchFamily="18" charset="0"/>
                <a:cs typeface="Times New Roman" panose="02020603050405020304" pitchFamily="18" charset="0"/>
              </a:rPr>
              <a:t>                          </a:t>
            </a:r>
            <a:r>
              <a:rPr lang="ru-RU" sz="4800" dirty="0" smtClean="0">
                <a:latin typeface="Times New Roman" panose="02020603050405020304" pitchFamily="18" charset="0"/>
                <a:cs typeface="Times New Roman" panose="02020603050405020304" pitchFamily="18" charset="0"/>
              </a:rPr>
              <a:t>There is one extra heading.</a:t>
            </a:r>
            <a:endParaRPr lang="ru-RU" sz="4800" dirty="0" smtClean="0">
              <a:latin typeface="Times New Roman" panose="02020603050405020304" pitchFamily="18" charset="0"/>
              <a:cs typeface="Times New Roman" panose="02020603050405020304" pitchFamily="18" charset="0"/>
            </a:endParaRPr>
          </a:p>
          <a:p>
            <a:pPr>
              <a:buNone/>
            </a:pPr>
            <a:endParaRPr lang="ru-RU" sz="4800"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This text deals with …</a:t>
            </a:r>
            <a:endParaRPr lang="ru-RU" sz="4800"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A) a sport;</a:t>
            </a:r>
            <a:endParaRPr lang="ru-RU" sz="4800"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B) a swimming pool;</a:t>
            </a:r>
            <a:endParaRPr lang="ru-RU" sz="4800"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C) clothes;</a:t>
            </a:r>
            <a:endParaRPr lang="ru-RU" sz="4800"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D) a famous person;</a:t>
            </a:r>
            <a:endParaRPr lang="ru-RU" sz="4800"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E) an animal;</a:t>
            </a:r>
            <a:endParaRPr lang="ru-RU" sz="4800" dirty="0" smtClean="0">
              <a:latin typeface="Times New Roman" panose="02020603050405020304" pitchFamily="18" charset="0"/>
              <a:cs typeface="Times New Roman" panose="02020603050405020304" pitchFamily="18" charset="0"/>
            </a:endParaRPr>
          </a:p>
          <a:p>
            <a:pPr>
              <a:buNone/>
            </a:pPr>
            <a:r>
              <a:rPr lang="ru-RU" sz="4800" dirty="0" smtClean="0">
                <a:latin typeface="Times New Roman" panose="02020603050405020304" pitchFamily="18" charset="0"/>
                <a:cs typeface="Times New Roman" panose="02020603050405020304" pitchFamily="18" charset="0"/>
              </a:rPr>
              <a:t>F) a place to visit.</a:t>
            </a:r>
            <a:endParaRPr lang="ru-RU" sz="4800" dirty="0" smtClean="0">
              <a:latin typeface="Times New Roman" panose="02020603050405020304" pitchFamily="18" charset="0"/>
              <a:cs typeface="Times New Roman" panose="02020603050405020304" pitchFamily="18" charset="0"/>
            </a:endParaRPr>
          </a:p>
          <a:p>
            <a:endParaRPr lang="ru-RU" sz="4800" dirty="0"/>
          </a:p>
        </p:txBody>
      </p:sp>
      <p:pic>
        <p:nvPicPr>
          <p:cNvPr id="4" name="Замещающее содержимое 3"/>
          <p:cNvPicPr>
            <a:picLocks noChangeAspect="1"/>
          </p:cNvPicPr>
          <p:nvPr>
            <p:ph sz="quarter" idx="2"/>
          </p:nvPr>
        </p:nvPicPr>
        <p:blipFill>
          <a:blip r:embed="rId1"/>
          <a:stretch>
            <a:fillRect/>
          </a:stretch>
        </p:blipFill>
        <p:spPr>
          <a:xfrm>
            <a:off x="3491865" y="3357245"/>
            <a:ext cx="5566410" cy="2415540"/>
          </a:xfrm>
          <a:prstGeom prst="rect">
            <a:avLst/>
          </a:prstGeom>
        </p:spPr>
      </p:pic>
      <p:sp>
        <p:nvSpPr>
          <p:cNvPr id="5" name="Текстовое поле 4"/>
          <p:cNvSpPr txBox="1"/>
          <p:nvPr/>
        </p:nvSpPr>
        <p:spPr>
          <a:xfrm>
            <a:off x="4380230" y="3940175"/>
            <a:ext cx="767715" cy="368300"/>
          </a:xfrm>
          <a:prstGeom prst="rect">
            <a:avLst/>
          </a:prstGeom>
          <a:noFill/>
        </p:spPr>
        <p:txBody>
          <a:bodyPr wrap="square" rtlCol="0">
            <a:spAutoFit/>
          </a:bodyPr>
          <a:p>
            <a:r>
              <a:rPr lang="en-US" altLang="ru-RU"/>
              <a:t>D</a:t>
            </a:r>
            <a:endParaRPr lang="en-US" altLang="ru-RU"/>
          </a:p>
        </p:txBody>
      </p:sp>
      <p:sp>
        <p:nvSpPr>
          <p:cNvPr id="6" name="Текстовое поле 5"/>
          <p:cNvSpPr txBox="1"/>
          <p:nvPr/>
        </p:nvSpPr>
        <p:spPr>
          <a:xfrm>
            <a:off x="4427855" y="4220845"/>
            <a:ext cx="847725" cy="368300"/>
          </a:xfrm>
          <a:prstGeom prst="rect">
            <a:avLst/>
          </a:prstGeom>
          <a:noFill/>
        </p:spPr>
        <p:txBody>
          <a:bodyPr wrap="square" rtlCol="0">
            <a:spAutoFit/>
          </a:bodyPr>
          <a:p>
            <a:r>
              <a:rPr lang="en-US" altLang="ru-RU"/>
              <a:t>F</a:t>
            </a:r>
            <a:endParaRPr lang="en-US" altLang="ru-RU"/>
          </a:p>
        </p:txBody>
      </p:sp>
      <p:sp>
        <p:nvSpPr>
          <p:cNvPr id="7" name="Текстовое поле 6"/>
          <p:cNvSpPr txBox="1"/>
          <p:nvPr/>
        </p:nvSpPr>
        <p:spPr>
          <a:xfrm>
            <a:off x="4432300" y="4591685"/>
            <a:ext cx="643255" cy="368300"/>
          </a:xfrm>
          <a:prstGeom prst="rect">
            <a:avLst/>
          </a:prstGeom>
          <a:noFill/>
        </p:spPr>
        <p:txBody>
          <a:bodyPr wrap="square" rtlCol="0">
            <a:spAutoFit/>
          </a:bodyPr>
          <a:p>
            <a:r>
              <a:rPr lang="en-US" altLang="ru-RU"/>
              <a:t>A</a:t>
            </a:r>
            <a:endParaRPr lang="en-US" altLang="ru-RU"/>
          </a:p>
        </p:txBody>
      </p:sp>
      <p:sp>
        <p:nvSpPr>
          <p:cNvPr id="8" name="Текстовое поле 7"/>
          <p:cNvSpPr txBox="1"/>
          <p:nvPr/>
        </p:nvSpPr>
        <p:spPr>
          <a:xfrm>
            <a:off x="4415155" y="4930140"/>
            <a:ext cx="660400" cy="368300"/>
          </a:xfrm>
          <a:prstGeom prst="rect">
            <a:avLst/>
          </a:prstGeom>
          <a:noFill/>
        </p:spPr>
        <p:txBody>
          <a:bodyPr wrap="square" rtlCol="0">
            <a:spAutoFit/>
          </a:bodyPr>
          <a:p>
            <a:r>
              <a:rPr lang="en-US" altLang="ru-RU"/>
              <a:t>E</a:t>
            </a:r>
            <a:endParaRPr lang="en-US" altLang="ru-RU"/>
          </a:p>
        </p:txBody>
      </p:sp>
      <p:sp>
        <p:nvSpPr>
          <p:cNvPr id="9" name="Текстовое поле 8"/>
          <p:cNvSpPr txBox="1"/>
          <p:nvPr/>
        </p:nvSpPr>
        <p:spPr>
          <a:xfrm>
            <a:off x="4484370" y="5224780"/>
            <a:ext cx="591185" cy="368300"/>
          </a:xfrm>
          <a:prstGeom prst="rect">
            <a:avLst/>
          </a:prstGeom>
          <a:noFill/>
        </p:spPr>
        <p:txBody>
          <a:bodyPr wrap="square" rtlCol="0">
            <a:spAutoFit/>
          </a:bodyPr>
          <a:p>
            <a:r>
              <a:rPr lang="en-US" altLang="ru-RU"/>
              <a:t>C</a:t>
            </a:r>
            <a:endParaRPr lang="en-US" altLang="ru-RU"/>
          </a:p>
        </p:txBody>
      </p:sp>
      <p:sp>
        <p:nvSpPr>
          <p:cNvPr id="10" name="Текстовое поле 9"/>
          <p:cNvSpPr txBox="1"/>
          <p:nvPr/>
        </p:nvSpPr>
        <p:spPr>
          <a:xfrm>
            <a:off x="7054215" y="3931920"/>
            <a:ext cx="1241425" cy="368300"/>
          </a:xfrm>
          <a:prstGeom prst="rect">
            <a:avLst/>
          </a:prstGeom>
          <a:noFill/>
        </p:spPr>
        <p:txBody>
          <a:bodyPr wrap="square" rtlCol="0">
            <a:spAutoFit/>
          </a:bodyPr>
          <a:p>
            <a:r>
              <a:rPr lang="en-US" altLang="ru-RU"/>
              <a:t>FALSE</a:t>
            </a:r>
            <a:endParaRPr lang="en-US" altLang="ru-RU"/>
          </a:p>
        </p:txBody>
      </p:sp>
      <p:sp>
        <p:nvSpPr>
          <p:cNvPr id="11" name="Текстовое поле 10"/>
          <p:cNvSpPr txBox="1"/>
          <p:nvPr/>
        </p:nvSpPr>
        <p:spPr>
          <a:xfrm>
            <a:off x="7141210" y="4947285"/>
            <a:ext cx="1102995" cy="922020"/>
          </a:xfrm>
          <a:prstGeom prst="rect">
            <a:avLst/>
          </a:prstGeom>
          <a:noFill/>
        </p:spPr>
        <p:txBody>
          <a:bodyPr wrap="square" rtlCol="0">
            <a:spAutoFit/>
          </a:bodyPr>
          <a:p>
            <a:r>
              <a:rPr lang="en-US" altLang="ru-RU">
                <a:sym typeface="+mn-ea"/>
              </a:rPr>
              <a:t>FALSE</a:t>
            </a:r>
            <a:endParaRPr lang="en-US" altLang="ru-RU"/>
          </a:p>
          <a:p>
            <a:r>
              <a:rPr lang="en-US" altLang="ru-RU">
                <a:sym typeface="+mn-ea"/>
              </a:rPr>
              <a:t>FALSE</a:t>
            </a:r>
            <a:endParaRPr lang="en-US" altLang="ru-RU"/>
          </a:p>
          <a:p>
            <a:endParaRPr lang="ru-RU" altLang="en-US"/>
          </a:p>
        </p:txBody>
      </p:sp>
      <p:sp>
        <p:nvSpPr>
          <p:cNvPr id="12" name="Текстовое поле 11"/>
          <p:cNvSpPr txBox="1"/>
          <p:nvPr/>
        </p:nvSpPr>
        <p:spPr>
          <a:xfrm>
            <a:off x="7071360" y="4270375"/>
            <a:ext cx="1100455" cy="645160"/>
          </a:xfrm>
          <a:prstGeom prst="rect">
            <a:avLst/>
          </a:prstGeom>
          <a:noFill/>
        </p:spPr>
        <p:txBody>
          <a:bodyPr wrap="square" rtlCol="0">
            <a:spAutoFit/>
          </a:bodyPr>
          <a:p>
            <a:r>
              <a:rPr lang="en-US" altLang="ru-RU"/>
              <a:t>TRUE</a:t>
            </a:r>
            <a:endParaRPr lang="en-US" altLang="ru-RU"/>
          </a:p>
          <a:p>
            <a:r>
              <a:rPr lang="en-US" altLang="ru-RU"/>
              <a:t>TRUE</a:t>
            </a:r>
            <a:endParaRPr lang="en-US" altLang="ru-RU"/>
          </a:p>
        </p:txBody>
      </p:sp>
      <p:sp>
        <p:nvSpPr>
          <p:cNvPr id="13" name="Текстовое поле 12"/>
          <p:cNvSpPr txBox="1"/>
          <p:nvPr/>
        </p:nvSpPr>
        <p:spPr>
          <a:xfrm>
            <a:off x="755650" y="5733415"/>
            <a:ext cx="7784465" cy="629285"/>
          </a:xfrm>
          <a:prstGeom prst="rect">
            <a:avLst/>
          </a:prstGeom>
          <a:noFill/>
        </p:spPr>
        <p:txBody>
          <a:bodyPr wrap="square" rtlCol="0" anchor="t">
            <a:noAutofit/>
          </a:bodyPr>
          <a:p>
            <a:r>
              <a:rPr lang="ru-RU" altLang="en-US" sz="2000">
                <a:latin typeface="Times New Roman" panose="02020603050405020304" pitchFamily="18" charset="0"/>
                <a:cs typeface="Times New Roman" panose="02020603050405020304" pitchFamily="18" charset="0"/>
              </a:rPr>
              <a:t>Task 2</a:t>
            </a:r>
            <a:endParaRPr lang="ru-RU" altLang="en-US" sz="2000">
              <a:latin typeface="Times New Roman" panose="02020603050405020304" pitchFamily="18" charset="0"/>
              <a:cs typeface="Times New Roman" panose="02020603050405020304" pitchFamily="18" charset="0"/>
            </a:endParaRPr>
          </a:p>
          <a:p>
            <a:r>
              <a:rPr lang="ru-RU" altLang="en-US" sz="2000">
                <a:latin typeface="Times New Roman" panose="02020603050405020304" pitchFamily="18" charset="0"/>
                <a:cs typeface="Times New Roman" panose="02020603050405020304" pitchFamily="18" charset="0"/>
              </a:rPr>
              <a:t>Read the text. Mark the statements 12-16 as True or False.</a:t>
            </a:r>
            <a:endParaRPr lang="ru-RU" altLang="en-US" sz="2000">
              <a:latin typeface="Times New Roman" panose="02020603050405020304" pitchFamily="18" charset="0"/>
              <a:cs typeface="Times New Roman" panose="02020603050405020304" pitchFamily="18" charset="0"/>
            </a:endParaRPr>
          </a:p>
        </p:txBody>
      </p:sp>
      <p:sp>
        <p:nvSpPr>
          <p:cNvPr id="14" name="Текстовое поле 13"/>
          <p:cNvSpPr txBox="1"/>
          <p:nvPr/>
        </p:nvSpPr>
        <p:spPr>
          <a:xfrm>
            <a:off x="5461635" y="2783840"/>
            <a:ext cx="1278255" cy="645160"/>
          </a:xfrm>
          <a:prstGeom prst="rect">
            <a:avLst/>
          </a:prstGeom>
          <a:noFill/>
        </p:spPr>
        <p:txBody>
          <a:bodyPr wrap="square" rtlCol="0">
            <a:spAutoFit/>
          </a:bodyPr>
          <a:p>
            <a:r>
              <a:rPr lang="en-US" altLang="en-US" b="1">
                <a:solidFill>
                  <a:srgbClr val="FF0000"/>
                </a:solidFill>
                <a:sym typeface="+mn-ea"/>
              </a:rPr>
              <a:t>KEYS</a:t>
            </a:r>
            <a:endParaRPr lang="en-US" altLang="en-US" b="1">
              <a:solidFill>
                <a:srgbClr val="FF0000"/>
              </a:solidFill>
            </a:endParaRPr>
          </a:p>
          <a:p>
            <a:endParaRPr lang="ru-RU"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a:bodyPr>
          <a:p>
            <a:r>
              <a:rPr lang="ru-RU" dirty="0" smtClean="0">
                <a:latin typeface="Times New Roman" panose="02020603050405020304" pitchFamily="18" charset="0"/>
                <a:cs typeface="Times New Roman" panose="02020603050405020304" pitchFamily="18" charset="0"/>
                <a:sym typeface="+mn-ea"/>
              </a:rPr>
              <a:t>Task 1 </a:t>
            </a:r>
            <a:r>
              <a:rPr lang="ru-RU" sz="2220" dirty="0" smtClean="0">
                <a:latin typeface="Times New Roman" panose="02020603050405020304" pitchFamily="18" charset="0"/>
                <a:cs typeface="Times New Roman" panose="02020603050405020304" pitchFamily="18" charset="0"/>
                <a:sym typeface="+mn-ea"/>
              </a:rPr>
              <a:t>Read the texts and match the headings 1-6 to the </a:t>
            </a:r>
            <a:r>
              <a:rPr lang="en-US" altLang="ru-RU" sz="2220" dirty="0" smtClean="0">
                <a:latin typeface="Times New Roman" panose="02020603050405020304" pitchFamily="18" charset="0"/>
                <a:cs typeface="Times New Roman" panose="02020603050405020304" pitchFamily="18" charset="0"/>
                <a:sym typeface="+mn-ea"/>
              </a:rPr>
              <a:t> </a:t>
            </a:r>
            <a:r>
              <a:rPr lang="ru-RU" sz="2220" dirty="0" smtClean="0">
                <a:latin typeface="Times New Roman" panose="02020603050405020304" pitchFamily="18" charset="0"/>
                <a:cs typeface="Times New Roman" panose="02020603050405020304" pitchFamily="18" charset="0"/>
                <a:sym typeface="+mn-ea"/>
              </a:rPr>
              <a:t>texts A−E. </a:t>
            </a:r>
            <a:r>
              <a:rPr lang="en-US" altLang="ru-RU" sz="2220" dirty="0" smtClean="0">
                <a:latin typeface="Times New Roman" panose="02020603050405020304" pitchFamily="18" charset="0"/>
                <a:cs typeface="Times New Roman" panose="02020603050405020304" pitchFamily="18" charset="0"/>
                <a:sym typeface="+mn-ea"/>
              </a:rPr>
              <a:t>                          </a:t>
            </a:r>
            <a:r>
              <a:rPr lang="ru-RU" sz="2220" dirty="0" smtClean="0">
                <a:latin typeface="Times New Roman" panose="02020603050405020304" pitchFamily="18" charset="0"/>
                <a:cs typeface="Times New Roman" panose="02020603050405020304" pitchFamily="18" charset="0"/>
                <a:sym typeface="+mn-ea"/>
              </a:rPr>
              <a:t>There is one extra heading.</a:t>
            </a:r>
            <a:endParaRPr lang="ru-RU" altLang="en-US" sz="2220"/>
          </a:p>
        </p:txBody>
      </p:sp>
      <p:sp>
        <p:nvSpPr>
          <p:cNvPr id="3" name="Замещающее содержимое 2"/>
          <p:cNvSpPr>
            <a:spLocks noGrp="1"/>
          </p:cNvSpPr>
          <p:nvPr>
            <p:ph sz="quarter" idx="1"/>
          </p:nvPr>
        </p:nvSpPr>
        <p:spPr/>
        <p:txBody>
          <a:bodyPr>
            <a:normAutofit fontScale="50000"/>
          </a:bodyPr>
          <a:p>
            <a:r>
              <a:rPr lang="ru-RU" altLang="en-US"/>
              <a:t>7)  Maya Plisetskaya was one of the world's greatest ballerinas. Plisetskaya was born in Moscow in 1925. She was prima ballerina of the Bolshoi Ballet of Moscow. Plisetskaya visited many countries with her performances. She was a guest artist with the Paris Opéra in 1961 and 1964. A well-known designer Pierre Cardin created some of her dance costumes and clothes. </a:t>
            </a:r>
            <a:endParaRPr lang="ru-RU" altLang="en-US"/>
          </a:p>
          <a:p>
            <a:r>
              <a:rPr lang="ru-RU" altLang="en-US"/>
              <a:t>8)  Copenhagen has been named as the best city in the world for swimming. Copenhagen is surrounded by water, and has many places by the waterfront. Locals enjoy swimming early in the morning, especially during the summer. These swimming areas are also popular among tourists. Copenhagen also has Amager Beach Park, which is specially designed for outdoor activities. </a:t>
            </a:r>
            <a:endParaRPr lang="ru-RU" altLang="en-US"/>
          </a:p>
          <a:p>
            <a:r>
              <a:rPr lang="ru-RU" altLang="en-US"/>
              <a:t>9)  Horse polo is often called polo. This game is played on horseback. Polo is played using a plastic ball. Two teams can play with four members each. The players wear a helmet, a colored shirt, riding boots, and white trousers. The main objective of the game is to ride on a horse and score goals against the opposing team. It is exciting to watch and play. </a:t>
            </a:r>
            <a:endParaRPr lang="ru-RU" altLang="en-US"/>
          </a:p>
          <a:p>
            <a:r>
              <a:rPr lang="ru-RU" altLang="en-US"/>
              <a:t>10)  Police dogs help the police to solve crimes. Police dogs have saved many lives with their unique skills and bravery. They are loyal, watchful, and protective of their police officer. They are an important and irreplaceable part of many police departments. Police dogs need to have very special training. They are usually trained from puppies to learn their job. </a:t>
            </a:r>
            <a:endParaRPr lang="ru-RU" altLang="en-US"/>
          </a:p>
          <a:p>
            <a:r>
              <a:rPr lang="ru-RU" altLang="en-US"/>
              <a:t>11)  Take a big suitcase if you are going to visit London in December. You should pack warm sweaters, long-sleeved T-shirts, trousers or jeans. You will need a warm coat or a jacket. While it rarely snows in London in December, it is rather cold. So take gloves, a scarf and boots. Of course, it is London, which means an umbrella should be in your suitcase year-round! </a:t>
            </a:r>
            <a:endParaRPr lang="ru-RU"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457200" y="152400"/>
            <a:ext cx="8229600" cy="843915"/>
          </a:xfrm>
        </p:spPr>
        <p:txBody>
          <a:bodyPr>
            <a:normAutofit fontScale="90000"/>
          </a:bodyPr>
          <a:p>
            <a:pPr algn="just"/>
            <a:r>
              <a:rPr lang="ru-RU" altLang="en-US">
                <a:latin typeface="Times New Roman" panose="02020603050405020304" pitchFamily="18" charset="0"/>
                <a:cs typeface="Times New Roman" panose="02020603050405020304" pitchFamily="18" charset="0"/>
                <a:sym typeface="+mn-ea"/>
              </a:rPr>
              <a:t>Task 2</a:t>
            </a:r>
            <a:r>
              <a:rPr lang="en-US" altLang="ru-RU">
                <a:latin typeface="Times New Roman" panose="02020603050405020304" pitchFamily="18" charset="0"/>
                <a:cs typeface="Times New Roman" panose="02020603050405020304" pitchFamily="18" charset="0"/>
                <a:sym typeface="+mn-ea"/>
              </a:rPr>
              <a:t> </a:t>
            </a:r>
            <a:r>
              <a:rPr lang="ru-RU" altLang="en-US" sz="2665">
                <a:latin typeface="Times New Roman" panose="02020603050405020304" pitchFamily="18" charset="0"/>
                <a:cs typeface="Times New Roman" panose="02020603050405020304" pitchFamily="18" charset="0"/>
                <a:sym typeface="+mn-ea"/>
              </a:rPr>
              <a:t>Read the text. Mark the statements 12-16 as True or False.</a:t>
            </a:r>
            <a:endParaRPr lang="en-US" altLang="ru-RU" sz="2665">
              <a:latin typeface="Times New Roman" panose="02020603050405020304" pitchFamily="18" charset="0"/>
              <a:cs typeface="Times New Roman" panose="02020603050405020304" pitchFamily="18" charset="0"/>
              <a:sym typeface="+mn-ea"/>
            </a:endParaRPr>
          </a:p>
        </p:txBody>
      </p:sp>
      <p:sp>
        <p:nvSpPr>
          <p:cNvPr id="3" name="Замещающее содержимое 2"/>
          <p:cNvSpPr>
            <a:spLocks noGrp="1"/>
          </p:cNvSpPr>
          <p:nvPr>
            <p:ph sz="quarter" idx="1"/>
          </p:nvPr>
        </p:nvSpPr>
        <p:spPr>
          <a:xfrm>
            <a:off x="457200" y="782320"/>
            <a:ext cx="8229600" cy="5374640"/>
          </a:xfrm>
        </p:spPr>
        <p:txBody>
          <a:bodyPr>
            <a:normAutofit fontScale="25000"/>
          </a:bodyPr>
          <a:p>
            <a:pPr algn="ctr"/>
            <a:r>
              <a:rPr lang="ru-RU" altLang="en-US" sz="4665">
                <a:latin typeface="Times New Roman" panose="02020603050405020304" pitchFamily="18" charset="0"/>
                <a:cs typeface="Times New Roman" panose="02020603050405020304" pitchFamily="18" charset="0"/>
              </a:rPr>
              <a:t>Machu Picchu</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Machu Picchu is the mysterious Inca city, built in the mid-15th century and the main attraction for which travellers go on tours to Peru. It is located high in the mountains at an altitude of 2,450 metres above sea level. The city is well hidden in the Andes that is why the Spanish colonizers could not reach it. The world learned about this city in 1911, thanks to an American scientist Hiram Bingham.</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The history of the discovery of this city is very interesting: Hiram Bingham was looking for a different city the legendary Vilcabamba, the city where, according to Inca legends, many of their treasures were taken during the Spanish conquest of the country. Bingham travelled the mountains searching for some sign of this city and met a boy carrying a ceramic jug. Bingham realized that the jug was not an ordinary one and asked the boy where he had got it. The adult locals did not trust the American and tried not to give away their secrets, but the boy told him about Machu Picchu and showed the way. </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The construction of Machu Picchu seems incredible. Scientists still can't understand how the ancient builders managed to cut the stone so accurately, transport it over the mountains and build it so that the city was able to stand for half a millennium. Definitely the ancient Incas were very gifted at engineering. </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Because of the surrounding landscape, Machu Picchu is often called the 'city in the sky' or the 'city among the clouds. In 2007, New Open World Corporation included Machu Picchu in the list of the New Seven Wonders of the World.</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Read the text. Mark the statements 12-16 as True or False.</a:t>
            </a:r>
            <a:endParaRPr lang="ru-RU" altLang="en-US" sz="4665">
              <a:latin typeface="Times New Roman" panose="02020603050405020304" pitchFamily="18" charset="0"/>
              <a:cs typeface="Times New Roman" panose="02020603050405020304" pitchFamily="18" charset="0"/>
            </a:endParaRPr>
          </a:p>
          <a:p>
            <a:endParaRPr lang="ru-RU" altLang="en-US"/>
          </a:p>
          <a:p>
            <a:endParaRPr lang="ru-RU" altLang="en-US"/>
          </a:p>
          <a:p>
            <a:r>
              <a:rPr lang="ru-RU" altLang="en-US" sz="6400">
                <a:latin typeface="Times New Roman" panose="02020603050405020304" pitchFamily="18" charset="0"/>
                <a:cs typeface="Times New Roman" panose="02020603050405020304" pitchFamily="18" charset="0"/>
              </a:rPr>
              <a:t>12. The city of Machu Picchu has been popular among European tourists since the 15th century</a:t>
            </a:r>
            <a:endParaRPr lang="ru-RU" altLang="en-US" sz="6400">
              <a:latin typeface="Times New Roman" panose="02020603050405020304" pitchFamily="18" charset="0"/>
              <a:cs typeface="Times New Roman" panose="02020603050405020304" pitchFamily="18" charset="0"/>
            </a:endParaRPr>
          </a:p>
          <a:p>
            <a:r>
              <a:rPr lang="ru-RU" altLang="en-US" sz="6400">
                <a:latin typeface="Times New Roman" panose="02020603050405020304" pitchFamily="18" charset="0"/>
                <a:cs typeface="Times New Roman" panose="02020603050405020304" pitchFamily="18" charset="0"/>
              </a:rPr>
              <a:t>13. Machu Picchu is located in the Andes mountains.</a:t>
            </a:r>
            <a:endParaRPr lang="ru-RU" altLang="en-US" sz="6400">
              <a:latin typeface="Times New Roman" panose="02020603050405020304" pitchFamily="18" charset="0"/>
              <a:cs typeface="Times New Roman" panose="02020603050405020304" pitchFamily="18" charset="0"/>
            </a:endParaRPr>
          </a:p>
          <a:p>
            <a:r>
              <a:rPr lang="ru-RU" altLang="en-US" sz="6400">
                <a:latin typeface="Times New Roman" panose="02020603050405020304" pitchFamily="18" charset="0"/>
                <a:cs typeface="Times New Roman" panose="02020603050405020304" pitchFamily="18" charset="0"/>
              </a:rPr>
              <a:t>14. Local grown-ups didn't want to tell foreigners about Machu Picchu.</a:t>
            </a:r>
            <a:endParaRPr lang="ru-RU" altLang="en-US" sz="6400">
              <a:latin typeface="Times New Roman" panose="02020603050405020304" pitchFamily="18" charset="0"/>
              <a:cs typeface="Times New Roman" panose="02020603050405020304" pitchFamily="18" charset="0"/>
            </a:endParaRPr>
          </a:p>
          <a:p>
            <a:r>
              <a:rPr lang="ru-RU" altLang="en-US" sz="6400">
                <a:latin typeface="Times New Roman" panose="02020603050405020304" pitchFamily="18" charset="0"/>
                <a:cs typeface="Times New Roman" panose="02020603050405020304" pitchFamily="18" charset="0"/>
              </a:rPr>
              <a:t>15. The boy with a jug showed Hiram the way to Vilcabamba.</a:t>
            </a:r>
            <a:endParaRPr lang="ru-RU" altLang="en-US" sz="6400">
              <a:latin typeface="Times New Roman" panose="02020603050405020304" pitchFamily="18" charset="0"/>
              <a:cs typeface="Times New Roman" panose="02020603050405020304" pitchFamily="18" charset="0"/>
            </a:endParaRPr>
          </a:p>
          <a:p>
            <a:r>
              <a:rPr lang="ru-RU" altLang="en-US" sz="6400">
                <a:latin typeface="Times New Roman" panose="02020603050405020304" pitchFamily="18" charset="0"/>
                <a:cs typeface="Times New Roman" panose="02020603050405020304" pitchFamily="18" charset="0"/>
              </a:rPr>
              <a:t>16. Ancient Incas were very talented architects.</a:t>
            </a:r>
            <a:endParaRPr lang="ru-RU" altLang="en-US" sz="640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pPr algn="ctr"/>
            <a:r>
              <a:rPr lang="ru-RU" altLang="en-US" b="1">
                <a:solidFill>
                  <a:schemeClr val="tx1"/>
                </a:solidFill>
                <a:latin typeface="Times New Roman" panose="02020603050405020304" pitchFamily="18" charset="0"/>
                <a:cs typeface="Times New Roman" panose="02020603050405020304" pitchFamily="18" charset="0"/>
                <a:sym typeface="+mn-ea"/>
              </a:rPr>
              <a:t>Part 3</a:t>
            </a:r>
            <a:br>
              <a:rPr lang="ru-RU" altLang="en-US" b="1">
                <a:solidFill>
                  <a:schemeClr val="tx1"/>
                </a:solidFill>
                <a:latin typeface="Times New Roman" panose="02020603050405020304" pitchFamily="18" charset="0"/>
                <a:cs typeface="Times New Roman" panose="02020603050405020304" pitchFamily="18" charset="0"/>
              </a:rPr>
            </a:br>
            <a:r>
              <a:rPr lang="ru-RU" altLang="en-US" b="1">
                <a:solidFill>
                  <a:schemeClr val="tx1"/>
                </a:solidFill>
                <a:latin typeface="Times New Roman" panose="02020603050405020304" pitchFamily="18" charset="0"/>
                <a:cs typeface="Times New Roman" panose="02020603050405020304" pitchFamily="18" charset="0"/>
                <a:sym typeface="+mn-ea"/>
              </a:rPr>
              <a:t>     Use of English  </a:t>
            </a:r>
            <a:endParaRPr lang="ru-RU" altLang="en-US" b="1">
              <a:solidFill>
                <a:schemeClr val="tx1"/>
              </a:solidFill>
              <a:latin typeface="Times New Roman" panose="02020603050405020304" pitchFamily="18" charset="0"/>
              <a:cs typeface="Times New Roman" panose="02020603050405020304" pitchFamily="18" charset="0"/>
              <a:sym typeface="+mn-ea"/>
            </a:endParaRPr>
          </a:p>
        </p:txBody>
      </p:sp>
      <p:sp>
        <p:nvSpPr>
          <p:cNvPr id="3" name="Замещающее содержимое 2"/>
          <p:cNvSpPr>
            <a:spLocks noGrp="1"/>
          </p:cNvSpPr>
          <p:nvPr>
            <p:ph sz="quarter" idx="1"/>
          </p:nvPr>
        </p:nvSpPr>
        <p:spPr>
          <a:xfrm>
            <a:off x="457200" y="1219200"/>
            <a:ext cx="6140450" cy="5664200"/>
          </a:xfrm>
        </p:spPr>
        <p:txBody>
          <a:bodyPr>
            <a:normAutofit fontScale="25000"/>
          </a:bodyPr>
          <a:p>
            <a:pPr marL="0" indent="0">
              <a:buNone/>
            </a:pPr>
            <a:r>
              <a:rPr lang="en-US" altLang="ru-RU" sz="4500" b="1">
                <a:latin typeface="Times New Roman" panose="02020603050405020304" pitchFamily="18" charset="0"/>
                <a:cs typeface="Times New Roman" panose="02020603050405020304" pitchFamily="18" charset="0"/>
              </a:rPr>
              <a:t> </a:t>
            </a:r>
            <a:r>
              <a:rPr lang="ru-RU" altLang="en-US" sz="6400" b="1">
                <a:latin typeface="Times New Roman" panose="02020603050405020304" pitchFamily="18" charset="0"/>
                <a:cs typeface="Times New Roman" panose="02020603050405020304" pitchFamily="18" charset="0"/>
              </a:rPr>
              <a:t>Time: 15 minutes</a:t>
            </a:r>
            <a:endParaRPr lang="ru-RU" altLang="en-US" sz="6400" b="1">
              <a:latin typeface="Times New Roman" panose="02020603050405020304" pitchFamily="18" charset="0"/>
              <a:cs typeface="Times New Roman" panose="02020603050405020304" pitchFamily="18" charset="0"/>
            </a:endParaRPr>
          </a:p>
          <a:p>
            <a:r>
              <a:rPr lang="ru-RU" altLang="en-US" sz="6400" b="1">
                <a:latin typeface="Times New Roman" panose="02020603050405020304" pitchFamily="18" charset="0"/>
                <a:cs typeface="Times New Roman" panose="02020603050405020304" pitchFamily="18" charset="0"/>
              </a:rPr>
              <a:t>Maximum points - 18</a:t>
            </a:r>
            <a:r>
              <a:rPr lang="en-US" altLang="ru-RU" sz="6400" b="1">
                <a:latin typeface="Times New Roman" panose="02020603050405020304" pitchFamily="18" charset="0"/>
                <a:cs typeface="Times New Roman" panose="02020603050405020304" pitchFamily="18" charset="0"/>
              </a:rPr>
              <a:t>          </a:t>
            </a:r>
            <a:r>
              <a:rPr lang="ru-RU" altLang="en-US" sz="6400" b="1">
                <a:latin typeface="Times New Roman" panose="02020603050405020304" pitchFamily="18" charset="0"/>
                <a:cs typeface="Times New Roman" panose="02020603050405020304" pitchFamily="18" charset="0"/>
              </a:rPr>
              <a:t> Task 1</a:t>
            </a:r>
            <a:endParaRPr lang="ru-RU" altLang="en-US" sz="6400" b="1">
              <a:latin typeface="Times New Roman" panose="02020603050405020304" pitchFamily="18" charset="0"/>
              <a:cs typeface="Times New Roman" panose="02020603050405020304" pitchFamily="18" charset="0"/>
            </a:endParaRPr>
          </a:p>
          <a:p>
            <a:endParaRPr lang="ru-RU" altLang="en-US" sz="6400" b="1"/>
          </a:p>
          <a:p>
            <a:r>
              <a:rPr lang="ru-RU" altLang="en-US" sz="6400" b="1">
                <a:latin typeface="Times New Roman" panose="02020603050405020304" pitchFamily="18" charset="0"/>
                <a:cs typeface="Times New Roman" panose="02020603050405020304" pitchFamily="18" charset="0"/>
              </a:rPr>
              <a:t>Read the text below and choose the correct word 17–2</a:t>
            </a:r>
            <a:r>
              <a:rPr lang="en-US" altLang="ru-RU" sz="6400" b="1">
                <a:latin typeface="Times New Roman" panose="02020603050405020304" pitchFamily="18" charset="0"/>
                <a:cs typeface="Times New Roman" panose="02020603050405020304" pitchFamily="18" charset="0"/>
              </a:rPr>
              <a:t>5</a:t>
            </a:r>
            <a:r>
              <a:rPr lang="ru-RU" altLang="en-US" sz="6400" b="1">
                <a:latin typeface="Times New Roman" panose="02020603050405020304" pitchFamily="18" charset="0"/>
                <a:cs typeface="Times New Roman" panose="02020603050405020304" pitchFamily="18" charset="0"/>
              </a:rPr>
              <a:t> for each space. Mark the correct letter A, B, C or D on your answer sheet.</a:t>
            </a:r>
            <a:endParaRPr lang="ru-RU" altLang="en-US" sz="6400" b="1">
              <a:latin typeface="Times New Roman" panose="02020603050405020304" pitchFamily="18" charset="0"/>
              <a:cs typeface="Times New Roman" panose="02020603050405020304" pitchFamily="18" charset="0"/>
            </a:endParaRPr>
          </a:p>
          <a:p>
            <a:pPr algn="ctr"/>
            <a:r>
              <a:rPr lang="ru-RU" altLang="en-US" sz="6400">
                <a:latin typeface="Times New Roman" panose="02020603050405020304" pitchFamily="18" charset="0"/>
                <a:cs typeface="Times New Roman" panose="02020603050405020304" pitchFamily="18" charset="0"/>
              </a:rPr>
              <a:t>James C</a:t>
            </a:r>
            <a:r>
              <a:rPr lang="ru-RU" altLang="en-US" sz="7200">
                <a:latin typeface="Times New Roman" panose="02020603050405020304" pitchFamily="18" charset="0"/>
                <a:cs typeface="Times New Roman" panose="02020603050405020304" pitchFamily="18" charset="0"/>
              </a:rPr>
              <a:t>ook</a:t>
            </a:r>
            <a:endParaRPr lang="ru-RU" altLang="en-US" sz="7200">
              <a:latin typeface="Times New Roman" panose="02020603050405020304" pitchFamily="18" charset="0"/>
              <a:cs typeface="Times New Roman" panose="02020603050405020304" pitchFamily="18" charset="0"/>
            </a:endParaRPr>
          </a:p>
          <a:p>
            <a:r>
              <a:rPr lang="ru-RU" altLang="en-US" sz="3200">
                <a:latin typeface="Times New Roman" panose="02020603050405020304" pitchFamily="18" charset="0"/>
                <a:cs typeface="Times New Roman" panose="02020603050405020304" pitchFamily="18" charset="0"/>
              </a:rPr>
              <a:t>          </a:t>
            </a:r>
            <a:r>
              <a:rPr lang="ru-RU" altLang="en-US" sz="4665">
                <a:latin typeface="Times New Roman" panose="02020603050405020304" pitchFamily="18" charset="0"/>
                <a:cs typeface="Times New Roman" panose="02020603050405020304" pitchFamily="18" charset="0"/>
              </a:rPr>
              <a:t> James Cook sailed	around	the world	in the	 late 18th century and (0) _________ famous as an explorer. He first went to sea in 1746. Eleven years later, he (17) _________ the navy. He was a very good sailor and it was not long before he was given his own ship.</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	</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            In 1768, the Royal Society (18) _________a scientific voyage to Tahiti. Cook was asked to command the ship, Endeavour, and to take a group of scientists (19)_________ board.</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            The voyage lasted	three years. Cook	made (20) _________ that his sailors ate fresh fruit. In this way, he was able to (21)_________ them from the terrible illnesses (22)_________ by a bad diet.</a:t>
            </a:r>
            <a:endParaRPr lang="ru-RU" altLang="en-US" sz="4665">
              <a:latin typeface="Times New Roman" panose="02020603050405020304" pitchFamily="18" charset="0"/>
              <a:cs typeface="Times New Roman" panose="02020603050405020304" pitchFamily="18" charset="0"/>
            </a:endParaRPr>
          </a:p>
          <a:p>
            <a:r>
              <a:rPr lang="ru-RU" altLang="en-US" sz="4665">
                <a:latin typeface="Times New Roman" panose="02020603050405020304" pitchFamily="18" charset="0"/>
                <a:cs typeface="Times New Roman" panose="02020603050405020304" pitchFamily="18" charset="0"/>
              </a:rPr>
              <a:t>            Cook  was  the  first  European  to  draw  maps  of  New  Zealand  and  to (23) _________ eastern Australia. He also sailed to Antarctica and drew maps of the Pacific and its (24) _________ islands. In 1779, he died (25) _________ a fight in Hawaii.</a:t>
            </a:r>
            <a:endParaRPr lang="ru-RU" altLang="en-US" sz="4665">
              <a:latin typeface="Times New Roman" panose="02020603050405020304" pitchFamily="18" charset="0"/>
              <a:cs typeface="Times New Roman" panose="02020603050405020304" pitchFamily="18" charset="0"/>
            </a:endParaRPr>
          </a:p>
        </p:txBody>
      </p:sp>
      <p:pic>
        <p:nvPicPr>
          <p:cNvPr id="4" name="Замещающее содержимое 3"/>
          <p:cNvPicPr>
            <a:picLocks noChangeAspect="1"/>
          </p:cNvPicPr>
          <p:nvPr>
            <p:ph sz="quarter" idx="2"/>
          </p:nvPr>
        </p:nvPicPr>
        <p:blipFill>
          <a:blip r:embed="rId1"/>
          <a:stretch>
            <a:fillRect/>
          </a:stretch>
        </p:blipFill>
        <p:spPr>
          <a:xfrm>
            <a:off x="6506210" y="2420620"/>
            <a:ext cx="4652010" cy="24415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Заголовок 8"/>
          <p:cNvSpPr>
            <a:spLocks noGrp="1"/>
          </p:cNvSpPr>
          <p:nvPr>
            <p:ph type="title"/>
          </p:nvPr>
        </p:nvSpPr>
        <p:spPr>
          <a:xfrm>
            <a:off x="457200" y="228600"/>
            <a:ext cx="8229600" cy="1532255"/>
          </a:xfrm>
        </p:spPr>
        <p:txBody>
          <a:bodyPr>
            <a:normAutofit fontScale="90000"/>
          </a:bodyPr>
          <a:p>
            <a:pPr algn="ctr"/>
            <a:r>
              <a:rPr lang="ru-RU" altLang="en-US" b="1">
                <a:solidFill>
                  <a:schemeClr val="tx1"/>
                </a:solidFill>
                <a:latin typeface="Times New Roman" panose="02020603050405020304" pitchFamily="18" charset="0"/>
                <a:cs typeface="Times New Roman" panose="02020603050405020304" pitchFamily="18" charset="0"/>
                <a:sym typeface="+mn-ea"/>
              </a:rPr>
              <a:t>Part 3</a:t>
            </a:r>
            <a:br>
              <a:rPr lang="ru-RU" altLang="en-US" b="1">
                <a:solidFill>
                  <a:schemeClr val="tx1"/>
                </a:solidFill>
                <a:latin typeface="Times New Roman" panose="02020603050405020304" pitchFamily="18" charset="0"/>
                <a:cs typeface="Times New Roman" panose="02020603050405020304" pitchFamily="18" charset="0"/>
                <a:sym typeface="+mn-ea"/>
              </a:rPr>
            </a:br>
            <a:r>
              <a:rPr lang="ru-RU" altLang="en-US" b="1">
                <a:solidFill>
                  <a:schemeClr val="tx1"/>
                </a:solidFill>
                <a:latin typeface="Times New Roman" panose="02020603050405020304" pitchFamily="18" charset="0"/>
                <a:cs typeface="Times New Roman" panose="02020603050405020304" pitchFamily="18" charset="0"/>
                <a:sym typeface="+mn-ea"/>
              </a:rPr>
              <a:t>    </a:t>
            </a:r>
            <a:r>
              <a:rPr lang="ru-RU" altLang="en-US" b="1" u="sng">
                <a:solidFill>
                  <a:schemeClr val="tx1"/>
                </a:solidFill>
                <a:latin typeface="Times New Roman" panose="02020603050405020304" pitchFamily="18" charset="0"/>
                <a:cs typeface="Times New Roman" panose="02020603050405020304" pitchFamily="18" charset="0"/>
                <a:sym typeface="+mn-ea"/>
              </a:rPr>
              <a:t> Use of English </a:t>
            </a:r>
            <a:r>
              <a:rPr lang="ru-RU" altLang="en-US" b="1">
                <a:solidFill>
                  <a:schemeClr val="tx1"/>
                </a:solidFill>
                <a:latin typeface="Times New Roman" panose="02020603050405020304" pitchFamily="18" charset="0"/>
                <a:cs typeface="Times New Roman" panose="02020603050405020304" pitchFamily="18" charset="0"/>
                <a:sym typeface="+mn-ea"/>
              </a:rPr>
              <a:t> </a:t>
            </a:r>
            <a:br>
              <a:rPr lang="ru-RU" altLang="en-US" b="1">
                <a:solidFill>
                  <a:schemeClr val="tx1"/>
                </a:solidFill>
                <a:latin typeface="Times New Roman" panose="02020603050405020304" pitchFamily="18" charset="0"/>
                <a:cs typeface="Times New Roman" panose="02020603050405020304" pitchFamily="18" charset="0"/>
                <a:sym typeface="+mn-ea"/>
              </a:rPr>
            </a:br>
            <a:r>
              <a:rPr lang="en-US" altLang="en-US">
                <a:solidFill>
                  <a:srgbClr val="FF0000"/>
                </a:solidFill>
              </a:rPr>
              <a:t>Keys</a:t>
            </a:r>
            <a:endParaRPr lang="en-US" altLang="en-US">
              <a:solidFill>
                <a:srgbClr val="FF0000"/>
              </a:solidFill>
            </a:endParaRPr>
          </a:p>
        </p:txBody>
      </p:sp>
      <p:graphicFrame>
        <p:nvGraphicFramePr>
          <p:cNvPr id="4" name="Таблица 3"/>
          <p:cNvGraphicFramePr/>
          <p:nvPr>
            <p:custDataLst>
              <p:tags r:id="rId1"/>
            </p:custDataLst>
          </p:nvPr>
        </p:nvGraphicFramePr>
        <p:xfrm>
          <a:off x="1848485" y="2004060"/>
          <a:ext cx="5748020" cy="3450590"/>
        </p:xfrm>
        <a:graphic>
          <a:graphicData uri="http://schemas.openxmlformats.org/drawingml/2006/table">
            <a:tbl>
              <a:tblPr/>
              <a:tblGrid>
                <a:gridCol w="393065"/>
                <a:gridCol w="1344930"/>
                <a:gridCol w="1341755"/>
                <a:gridCol w="1337310"/>
                <a:gridCol w="1330960"/>
              </a:tblGrid>
              <a:tr h="313690">
                <a:tc>
                  <a:txBody>
                    <a:bodyPr/>
                    <a:p>
                      <a:pPr>
                        <a:spcBef>
                          <a:spcPct val="0"/>
                        </a:spcBef>
                        <a:spcAft>
                          <a:spcPct val="0"/>
                        </a:spcAft>
                      </a:pP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ctr">
                        <a:spcBef>
                          <a:spcPct val="0"/>
                        </a:spcBef>
                        <a:spcAft>
                          <a:spcPct val="0"/>
                        </a:spcAft>
                      </a:pPr>
                      <a:r>
                        <a:rPr sz="1100" b="1">
                          <a:solidFill>
                            <a:srgbClr val="000011"/>
                          </a:solidFill>
                          <a:latin typeface="Times New Roman" panose="02020603050405020304"/>
                          <a:ea typeface="Times New Roman" panose="02020603050405020304"/>
                        </a:rPr>
                        <a:t>A</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ctr">
                        <a:spcBef>
                          <a:spcPct val="0"/>
                        </a:spcBef>
                        <a:spcAft>
                          <a:spcPct val="0"/>
                        </a:spcAft>
                      </a:pPr>
                      <a:r>
                        <a:rPr sz="1100" b="1">
                          <a:solidFill>
                            <a:srgbClr val="000011"/>
                          </a:solidFill>
                          <a:latin typeface="Times New Roman" panose="02020603050405020304"/>
                          <a:ea typeface="Times New Roman" panose="02020603050405020304"/>
                        </a:rPr>
                        <a:t>B</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ctr">
                        <a:spcBef>
                          <a:spcPct val="0"/>
                        </a:spcBef>
                        <a:spcAft>
                          <a:spcPct val="0"/>
                        </a:spcAft>
                      </a:pPr>
                      <a:r>
                        <a:rPr sz="1100" b="1">
                          <a:solidFill>
                            <a:srgbClr val="000011"/>
                          </a:solidFill>
                          <a:latin typeface="Times New Roman" panose="02020603050405020304"/>
                          <a:ea typeface="Times New Roman" panose="02020603050405020304"/>
                        </a:rPr>
                        <a:t>C</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ctr">
                        <a:spcBef>
                          <a:spcPct val="0"/>
                        </a:spcBef>
                        <a:spcAft>
                          <a:spcPct val="0"/>
                        </a:spcAft>
                      </a:pPr>
                      <a:r>
                        <a:rPr sz="1100" b="1">
                          <a:solidFill>
                            <a:srgbClr val="000011"/>
                          </a:solidFill>
                          <a:latin typeface="Times New Roman" panose="02020603050405020304"/>
                          <a:ea typeface="Times New Roman" panose="02020603050405020304"/>
                        </a:rPr>
                        <a:t>D</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i="1">
                          <a:solidFill>
                            <a:srgbClr val="000011"/>
                          </a:solidFill>
                          <a:latin typeface="Times New Roman" panose="02020603050405020304"/>
                          <a:ea typeface="Times New Roman" panose="02020603050405020304"/>
                        </a:rPr>
                        <a:t>0</a:t>
                      </a:r>
                      <a:endParaRPr sz="1100" b="1" i="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b="1" i="1">
                          <a:solidFill>
                            <a:srgbClr val="000011"/>
                          </a:solidFill>
                          <a:latin typeface="Times New Roman" panose="02020603050405020304"/>
                          <a:ea typeface="Times New Roman" panose="02020603050405020304"/>
                        </a:rPr>
                        <a:t>became</a:t>
                      </a:r>
                      <a:endParaRPr sz="1100" b="1" i="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changed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reached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earned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17</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connected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met</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joined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added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18</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developed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fetched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organi</a:t>
                      </a:r>
                      <a:r>
                        <a:rPr sz="1100">
                          <a:solidFill>
                            <a:srgbClr val="000011"/>
                          </a:solidFill>
                          <a:latin typeface="Times New Roman" panose="02020603050405020304"/>
                          <a:ea typeface="Times New Roman" panose="02020603050405020304"/>
                        </a:rPr>
                        <a:t>s</a:t>
                      </a:r>
                      <a:r>
                        <a:rPr sz="1100">
                          <a:solidFill>
                            <a:srgbClr val="000011"/>
                          </a:solidFill>
                          <a:latin typeface="Times New Roman" panose="02020603050405020304"/>
                          <a:ea typeface="Times New Roman" panose="02020603050405020304"/>
                        </a:rPr>
                        <a:t>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performed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19</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at</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on</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for</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with</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20</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true</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real</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exact</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sure</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21</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avoid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mind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save</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help</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22</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caused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supplied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appeared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happened</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23</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realise</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know</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learn</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discover</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24</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most</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more</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much</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many</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r h="313690">
                <a:tc>
                  <a:txBody>
                    <a:bodyPr/>
                    <a:p>
                      <a:pPr marL="0" indent="0" algn="just">
                        <a:spcBef>
                          <a:spcPct val="0"/>
                        </a:spcBef>
                        <a:spcAft>
                          <a:spcPct val="0"/>
                        </a:spcAft>
                      </a:pPr>
                      <a:r>
                        <a:rPr sz="1100" b="1">
                          <a:solidFill>
                            <a:srgbClr val="000011"/>
                          </a:solidFill>
                          <a:latin typeface="Times New Roman" panose="02020603050405020304"/>
                          <a:ea typeface="Times New Roman" panose="02020603050405020304"/>
                        </a:rPr>
                        <a:t>25</a:t>
                      </a:r>
                      <a:endParaRPr sz="1100" b="1">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while</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during</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since</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just">
                        <a:spcBef>
                          <a:spcPct val="0"/>
                        </a:spcBef>
                        <a:spcAft>
                          <a:spcPct val="0"/>
                        </a:spcAft>
                      </a:pPr>
                      <a:r>
                        <a:rPr sz="1100">
                          <a:solidFill>
                            <a:srgbClr val="000011"/>
                          </a:solidFill>
                          <a:latin typeface="Times New Roman" panose="02020603050405020304"/>
                          <a:ea typeface="Times New Roman" panose="02020603050405020304"/>
                        </a:rPr>
                        <a:t>until</a:t>
                      </a:r>
                      <a:endParaRPr sz="1100">
                        <a:solidFill>
                          <a:srgbClr val="000011"/>
                        </a:solidFill>
                        <a:latin typeface="Times New Roman" panose="02020603050405020304"/>
                        <a:ea typeface="Times New Roman" panose="02020603050405020304"/>
                      </a:endParaRPr>
                    </a:p>
                  </a:txBody>
                  <a:tcPr anchor="t" anchorCtr="0">
                    <a:lnL>
                      <a:noFill/>
                    </a:lnL>
                    <a:lnR>
                      <a:noFill/>
                    </a:lnR>
                    <a:lnT>
                      <a:noFill/>
                    </a:lnT>
                    <a:lnB>
                      <a:noFill/>
                    </a:lnB>
                    <a:noFill/>
                  </a:tcPr>
                </a:tc>
              </a:tr>
            </a:tbl>
          </a:graphicData>
        </a:graphic>
      </p:graphicFrame>
      <p:pic>
        <p:nvPicPr>
          <p:cNvPr id="5" name="Изображение 4"/>
          <p:cNvPicPr/>
          <p:nvPr/>
        </p:nvPicPr>
        <p:blipFill>
          <a:blip r:embed="rId2"/>
          <a:stretch>
            <a:fillRect/>
          </a:stretch>
        </p:blipFill>
        <p:spPr>
          <a:xfrm>
            <a:off x="2195513" y="2348865"/>
            <a:ext cx="781367" cy="267017"/>
          </a:xfrm>
          <a:prstGeom prst="rect">
            <a:avLst/>
          </a:prstGeom>
        </p:spPr>
      </p:pic>
      <p:pic>
        <p:nvPicPr>
          <p:cNvPr id="6" name="Замещающее содержимое 5"/>
          <p:cNvPicPr>
            <a:picLocks noChangeAspect="1"/>
          </p:cNvPicPr>
          <p:nvPr>
            <p:ph sz="quarter" idx="1"/>
          </p:nvPr>
        </p:nvPicPr>
        <p:blipFill>
          <a:blip r:embed="rId2"/>
          <a:stretch>
            <a:fillRect/>
          </a:stretch>
        </p:blipFill>
        <p:spPr>
          <a:xfrm>
            <a:off x="3347720" y="3263900"/>
            <a:ext cx="781050" cy="266700"/>
          </a:xfrm>
          <a:prstGeom prst="rect">
            <a:avLst/>
          </a:prstGeom>
        </p:spPr>
      </p:pic>
      <p:pic>
        <p:nvPicPr>
          <p:cNvPr id="8" name="Замещающее содержимое 7"/>
          <p:cNvPicPr>
            <a:picLocks noChangeAspect="1"/>
          </p:cNvPicPr>
          <p:nvPr>
            <p:ph sz="quarter" idx="2"/>
          </p:nvPr>
        </p:nvPicPr>
        <p:blipFill>
          <a:blip r:embed="rId2"/>
          <a:stretch>
            <a:fillRect/>
          </a:stretch>
        </p:blipFill>
        <p:spPr>
          <a:xfrm>
            <a:off x="6156325" y="3573145"/>
            <a:ext cx="781050" cy="266700"/>
          </a:xfrm>
          <a:prstGeom prst="rect">
            <a:avLst/>
          </a:prstGeom>
        </p:spPr>
      </p:pic>
      <p:pic>
        <p:nvPicPr>
          <p:cNvPr id="10" name="Изображение 9"/>
          <p:cNvPicPr/>
          <p:nvPr/>
        </p:nvPicPr>
        <p:blipFill>
          <a:blip r:embed="rId2"/>
          <a:stretch>
            <a:fillRect/>
          </a:stretch>
        </p:blipFill>
        <p:spPr>
          <a:xfrm>
            <a:off x="4931728" y="2997200"/>
            <a:ext cx="781367" cy="267017"/>
          </a:xfrm>
          <a:prstGeom prst="rect">
            <a:avLst/>
          </a:prstGeom>
        </p:spPr>
      </p:pic>
      <p:pic>
        <p:nvPicPr>
          <p:cNvPr id="11" name="Изображение 10"/>
          <p:cNvPicPr/>
          <p:nvPr/>
        </p:nvPicPr>
        <p:blipFill>
          <a:blip r:embed="rId2"/>
          <a:stretch>
            <a:fillRect/>
          </a:stretch>
        </p:blipFill>
        <p:spPr>
          <a:xfrm flipH="1">
            <a:off x="4686935" y="2637155"/>
            <a:ext cx="823595" cy="266700"/>
          </a:xfrm>
          <a:prstGeom prst="rect">
            <a:avLst/>
          </a:prstGeom>
        </p:spPr>
      </p:pic>
      <p:pic>
        <p:nvPicPr>
          <p:cNvPr id="12" name="Изображение 11"/>
          <p:cNvPicPr/>
          <p:nvPr/>
        </p:nvPicPr>
        <p:blipFill>
          <a:blip r:embed="rId2"/>
          <a:stretch>
            <a:fillRect/>
          </a:stretch>
        </p:blipFill>
        <p:spPr>
          <a:xfrm>
            <a:off x="6227763" y="4509135"/>
            <a:ext cx="781367" cy="267017"/>
          </a:xfrm>
          <a:prstGeom prst="rect">
            <a:avLst/>
          </a:prstGeom>
        </p:spPr>
      </p:pic>
      <p:pic>
        <p:nvPicPr>
          <p:cNvPr id="13" name="Изображение 12"/>
          <p:cNvPicPr/>
          <p:nvPr/>
        </p:nvPicPr>
        <p:blipFill>
          <a:blip r:embed="rId2"/>
          <a:stretch>
            <a:fillRect/>
          </a:stretch>
        </p:blipFill>
        <p:spPr>
          <a:xfrm>
            <a:off x="2195513" y="4220845"/>
            <a:ext cx="781367" cy="267017"/>
          </a:xfrm>
          <a:prstGeom prst="rect">
            <a:avLst/>
          </a:prstGeom>
        </p:spPr>
      </p:pic>
      <p:pic>
        <p:nvPicPr>
          <p:cNvPr id="14" name="Изображение 13"/>
          <p:cNvPicPr/>
          <p:nvPr/>
        </p:nvPicPr>
        <p:blipFill>
          <a:blip r:embed="rId2"/>
          <a:stretch>
            <a:fillRect/>
          </a:stretch>
        </p:blipFill>
        <p:spPr>
          <a:xfrm>
            <a:off x="4715828" y="3933190"/>
            <a:ext cx="781367" cy="267017"/>
          </a:xfrm>
          <a:prstGeom prst="rect">
            <a:avLst/>
          </a:prstGeom>
        </p:spPr>
      </p:pic>
      <p:pic>
        <p:nvPicPr>
          <p:cNvPr id="15" name="Изображение 14"/>
          <p:cNvPicPr/>
          <p:nvPr/>
        </p:nvPicPr>
        <p:blipFill>
          <a:blip r:embed="rId2"/>
          <a:stretch>
            <a:fillRect/>
          </a:stretch>
        </p:blipFill>
        <p:spPr>
          <a:xfrm flipH="1">
            <a:off x="3491865" y="5135880"/>
            <a:ext cx="868680" cy="266700"/>
          </a:xfrm>
          <a:prstGeom prst="rect">
            <a:avLst/>
          </a:prstGeom>
        </p:spPr>
      </p:pic>
      <p:pic>
        <p:nvPicPr>
          <p:cNvPr id="16" name="Изображение 15"/>
          <p:cNvPicPr/>
          <p:nvPr/>
        </p:nvPicPr>
        <p:blipFill>
          <a:blip r:embed="rId2"/>
          <a:stretch>
            <a:fillRect/>
          </a:stretch>
        </p:blipFill>
        <p:spPr>
          <a:xfrm>
            <a:off x="6083618" y="4869180"/>
            <a:ext cx="781367" cy="26701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457200" y="228600"/>
            <a:ext cx="8229600" cy="743585"/>
          </a:xfrm>
        </p:spPr>
        <p:txBody>
          <a:bodyPr>
            <a:normAutofit fontScale="90000"/>
          </a:bodyPr>
          <a:p>
            <a:pPr algn="ctr"/>
            <a:r>
              <a:rPr lang="ru-RU" altLang="en-US" sz="2220" b="1">
                <a:latin typeface="Times New Roman" panose="02020603050405020304" pitchFamily="18" charset="0"/>
                <a:cs typeface="Times New Roman" panose="02020603050405020304" pitchFamily="18" charset="0"/>
                <a:sym typeface="+mn-ea"/>
              </a:rPr>
              <a:t>Task 2</a:t>
            </a:r>
            <a:r>
              <a:rPr lang="en-US" altLang="ru-RU" sz="2220" b="1">
                <a:latin typeface="Times New Roman" panose="02020603050405020304" pitchFamily="18" charset="0"/>
                <a:cs typeface="Times New Roman" panose="02020603050405020304" pitchFamily="18" charset="0"/>
                <a:sym typeface="+mn-ea"/>
              </a:rPr>
              <a:t>     </a:t>
            </a:r>
            <a:r>
              <a:rPr lang="ru-RU" altLang="en-US" sz="2220" b="1">
                <a:latin typeface="Times New Roman" panose="02020603050405020304" pitchFamily="18" charset="0"/>
                <a:cs typeface="Times New Roman" panose="02020603050405020304" pitchFamily="18" charset="0"/>
                <a:sym typeface="+mn-ea"/>
              </a:rPr>
              <a:t>R</a:t>
            </a:r>
            <a:r>
              <a:rPr lang="ru-RU" altLang="en-US" sz="2220" b="1">
                <a:solidFill>
                  <a:schemeClr val="tx1"/>
                </a:solidFill>
                <a:latin typeface="Times New Roman" panose="02020603050405020304" pitchFamily="18" charset="0"/>
                <a:cs typeface="Times New Roman" panose="02020603050405020304" pitchFamily="18" charset="0"/>
                <a:sym typeface="+mn-ea"/>
              </a:rPr>
              <a:t>ead the text about aviation and put the verbs in brackets 26–34 into the correct tense.</a:t>
            </a:r>
            <a:endParaRPr lang="ru-RU" altLang="en-US" sz="2220" b="1">
              <a:solidFill>
                <a:schemeClr val="tx1"/>
              </a:solidFill>
              <a:latin typeface="Times New Roman" panose="02020603050405020304" pitchFamily="18" charset="0"/>
              <a:cs typeface="Times New Roman" panose="02020603050405020304" pitchFamily="18" charset="0"/>
            </a:endParaRPr>
          </a:p>
        </p:txBody>
      </p:sp>
      <p:sp>
        <p:nvSpPr>
          <p:cNvPr id="3" name="Замещающее содержимое 2"/>
          <p:cNvSpPr>
            <a:spLocks noGrp="1"/>
          </p:cNvSpPr>
          <p:nvPr>
            <p:ph sz="quarter" idx="1"/>
          </p:nvPr>
        </p:nvSpPr>
        <p:spPr>
          <a:xfrm>
            <a:off x="457200" y="1062990"/>
            <a:ext cx="4098290" cy="5093970"/>
          </a:xfrm>
        </p:spPr>
        <p:txBody>
          <a:bodyPr>
            <a:noAutofit/>
          </a:bodyPr>
          <a:p>
            <a:pPr algn="ctr"/>
            <a:r>
              <a:rPr lang="ru-RU" altLang="en-US" sz="1200" b="1">
                <a:latin typeface="Times New Roman" panose="02020603050405020304" pitchFamily="18" charset="0"/>
                <a:cs typeface="Times New Roman" panose="02020603050405020304" pitchFamily="18" charset="0"/>
              </a:rPr>
              <a:t>Aviation today and tomorrow</a:t>
            </a:r>
            <a:endParaRPr lang="ru-RU" altLang="en-US" sz="1200" b="1">
              <a:latin typeface="Times New Roman" panose="02020603050405020304" pitchFamily="18" charset="0"/>
              <a:cs typeface="Times New Roman" panose="02020603050405020304" pitchFamily="18" charset="0"/>
            </a:endParaRPr>
          </a:p>
          <a:p>
            <a:r>
              <a:rPr lang="ru-RU" altLang="en-US" sz="1200">
                <a:latin typeface="Times New Roman" panose="02020603050405020304" pitchFamily="18" charset="0"/>
                <a:cs typeface="Times New Roman" panose="02020603050405020304" pitchFamily="18" charset="0"/>
              </a:rPr>
              <a:t>	</a:t>
            </a:r>
            <a:r>
              <a:rPr lang="ru-RU" altLang="en-US" sz="1100">
                <a:latin typeface="Times New Roman" panose="02020603050405020304" pitchFamily="18" charset="0"/>
                <a:cs typeface="Times New Roman" panose="02020603050405020304" pitchFamily="18" charset="0"/>
              </a:rPr>
              <a:t>Today most large passenger planes can cross the Atlantic Ocean in less than seven hours and the fastest airplane can (26) (to fly)  __________ at more than 3,000 kilometres per hour. This is three times faster than the speed of the sound. People once (27)  (to believe) __________ that planes couldn’t fly faster than sound. This (28) (to become) __________ possible since 1947 when an American pilot (29) (to break) __________ the sound barrier. </a:t>
            </a:r>
            <a:endParaRPr lang="ru-RU" altLang="en-US" sz="1100">
              <a:latin typeface="Times New Roman" panose="02020603050405020304" pitchFamily="18" charset="0"/>
              <a:cs typeface="Times New Roman" panose="02020603050405020304" pitchFamily="18" charset="0"/>
            </a:endParaRPr>
          </a:p>
          <a:p>
            <a:r>
              <a:rPr lang="ru-RU" altLang="en-US" sz="1100">
                <a:latin typeface="Times New Roman" panose="02020603050405020304" pitchFamily="18" charset="0"/>
                <a:cs typeface="Times New Roman" panose="02020603050405020304" pitchFamily="18" charset="0"/>
              </a:rPr>
              <a:t>	Aircraft are the fastest way to travel because they fly straight over mountains and oceans. They have lots of modern technology, such as computers, to help them be fast and safe and are made of special strong, lightweight metals and plastics. </a:t>
            </a:r>
            <a:endParaRPr lang="ru-RU" altLang="en-US" sz="1100">
              <a:latin typeface="Times New Roman" panose="02020603050405020304" pitchFamily="18" charset="0"/>
              <a:cs typeface="Times New Roman" panose="02020603050405020304" pitchFamily="18" charset="0"/>
            </a:endParaRPr>
          </a:p>
          <a:p>
            <a:r>
              <a:rPr lang="ru-RU" altLang="en-US" sz="1100">
                <a:latin typeface="Times New Roman" panose="02020603050405020304" pitchFamily="18" charset="0"/>
                <a:cs typeface="Times New Roman" panose="02020603050405020304" pitchFamily="18" charset="0"/>
              </a:rPr>
              <a:t>	Space flight is now a reality and not just something we (30) (to read) __________ about in books. The first space flight (31) (to take) __________ place in 1957. Two inventions made space flight possible. The first was the rocket engine, which can work in space and now it (32) (to reach) __________ speeds of over 28,000 kilometres per hour. The second was the computer, which is needed to guide the spaceship once it is away from Earth and up in space. People can make long space flights on space stations and may stay there for weeks or months. If you look at the sky through a telescope you will find a lot of satellites that (33) (to orbit) __________ our planet at the moment. </a:t>
            </a:r>
            <a:endParaRPr lang="ru-RU" altLang="en-US" sz="1100">
              <a:latin typeface="Times New Roman" panose="02020603050405020304" pitchFamily="18" charset="0"/>
              <a:cs typeface="Times New Roman" panose="02020603050405020304" pitchFamily="18" charset="0"/>
            </a:endParaRPr>
          </a:p>
          <a:p>
            <a:r>
              <a:rPr lang="ru-RU" altLang="en-US" sz="1100">
                <a:latin typeface="Times New Roman" panose="02020603050405020304" pitchFamily="18" charset="0"/>
                <a:cs typeface="Times New Roman" panose="02020603050405020304" pitchFamily="18" charset="0"/>
              </a:rPr>
              <a:t>	And the future? Who knows? There is no end to inventions and progress. Maybe we (34) (to be able) __________ soon to buy a ticket for a Moon flight!</a:t>
            </a:r>
            <a:endParaRPr lang="ru-RU" altLang="en-US" sz="1100">
              <a:latin typeface="Times New Roman" panose="02020603050405020304" pitchFamily="18" charset="0"/>
              <a:cs typeface="Times New Roman" panose="02020603050405020304" pitchFamily="18" charset="0"/>
            </a:endParaRPr>
          </a:p>
        </p:txBody>
      </p:sp>
      <p:sp>
        <p:nvSpPr>
          <p:cNvPr id="4" name="Замещающее содержимое 3"/>
          <p:cNvSpPr>
            <a:spLocks noGrp="1"/>
          </p:cNvSpPr>
          <p:nvPr>
            <p:ph sz="quarter" idx="2"/>
          </p:nvPr>
        </p:nvSpPr>
        <p:spPr/>
        <p:txBody>
          <a:bodyPr/>
          <a:p>
            <a:pPr marL="0" indent="0">
              <a:buNone/>
            </a:pPr>
            <a:r>
              <a:rPr lang="en-US" altLang="en-US">
                <a:solidFill>
                  <a:srgbClr val="FF0000"/>
                </a:solidFill>
                <a:sym typeface="+mn-ea"/>
              </a:rPr>
              <a:t>      </a:t>
            </a:r>
            <a:endParaRPr lang="en-US" altLang="en-US">
              <a:solidFill>
                <a:srgbClr val="FF0000"/>
              </a:solidFill>
              <a:sym typeface="+mn-ea"/>
            </a:endParaRPr>
          </a:p>
          <a:p>
            <a:r>
              <a:rPr lang="en-US" altLang="en-US">
                <a:solidFill>
                  <a:srgbClr val="FF0000"/>
                </a:solidFill>
                <a:sym typeface="+mn-ea"/>
              </a:rPr>
              <a:t>      Keys</a:t>
            </a:r>
            <a:endParaRPr lang="en-US" altLang="en-US">
              <a:solidFill>
                <a:srgbClr val="FF0000"/>
              </a:solidFill>
              <a:sym typeface="+mn-ea"/>
            </a:endParaRPr>
          </a:p>
          <a:p>
            <a:endParaRPr lang="en-US" altLang="en-US">
              <a:solidFill>
                <a:srgbClr val="FF0000"/>
              </a:solidFill>
            </a:endParaRPr>
          </a:p>
          <a:p>
            <a:endParaRPr lang="ru-RU" altLang="en-US"/>
          </a:p>
        </p:txBody>
      </p:sp>
      <p:graphicFrame>
        <p:nvGraphicFramePr>
          <p:cNvPr id="6" name="Таблица 5"/>
          <p:cNvGraphicFramePr/>
          <p:nvPr/>
        </p:nvGraphicFramePr>
        <p:xfrm>
          <a:off x="4859655" y="2061210"/>
          <a:ext cx="4000500" cy="3655695"/>
        </p:xfrm>
        <a:graphic>
          <a:graphicData uri="http://schemas.openxmlformats.org/drawingml/2006/table">
            <a:tbl>
              <a:tblPr/>
              <a:tblGrid>
                <a:gridCol w="1086485"/>
                <a:gridCol w="2914015"/>
              </a:tblGrid>
              <a:tr h="330200">
                <a:tc>
                  <a:txBody>
                    <a:bodyPr/>
                    <a:p>
                      <a:pPr marL="0" indent="0">
                        <a:spcBef>
                          <a:spcPct val="0"/>
                        </a:spcBef>
                        <a:spcAft>
                          <a:spcPct val="0"/>
                        </a:spcAft>
                      </a:pPr>
                      <a:r>
                        <a:rPr sz="1600" b="1">
                          <a:latin typeface="Times New Roman" panose="02020603050405020304"/>
                          <a:ea typeface="Times New Roman" panose="02020603050405020304"/>
                        </a:rPr>
                        <a:t>Задание</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spcBef>
                          <a:spcPct val="0"/>
                        </a:spcBef>
                        <a:spcAft>
                          <a:spcPct val="0"/>
                        </a:spcAft>
                      </a:pPr>
                      <a:r>
                        <a:rPr sz="1600" b="1">
                          <a:latin typeface="Times New Roman" panose="02020603050405020304"/>
                          <a:ea typeface="Times New Roman" panose="02020603050405020304"/>
                        </a:rPr>
                        <a:t>Ответ</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60045">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26</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fly</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59410">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27</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believed</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59410">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28</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ha</a:t>
                      </a:r>
                      <a:r>
                        <a:rPr sz="1600" b="1">
                          <a:latin typeface="Times New Roman" panose="02020603050405020304"/>
                          <a:ea typeface="Times New Roman" panose="02020603050405020304"/>
                        </a:rPr>
                        <a:t>s become</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60045">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29</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broke</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59410">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30</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read</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59410">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31</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took</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59410">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32</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reaches (has reached)</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60045">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33</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are orbiting</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r h="359410">
                <a:tc>
                  <a:txBody>
                    <a:bodyPr/>
                    <a:p>
                      <a:pPr marL="0" indent="0" algn="ctr">
                        <a:lnSpc>
                          <a:spcPct val="114000"/>
                        </a:lnSpc>
                        <a:spcBef>
                          <a:spcPct val="0"/>
                        </a:spcBef>
                        <a:spcAft>
                          <a:spcPct val="0"/>
                        </a:spcAft>
                      </a:pPr>
                      <a:r>
                        <a:rPr sz="1600" b="1" i="1">
                          <a:latin typeface="Times New Roman" panose="02020603050405020304"/>
                          <a:ea typeface="Times New Roman" panose="02020603050405020304"/>
                        </a:rPr>
                        <a:t>34</a:t>
                      </a:r>
                      <a:endParaRPr sz="1600" b="1" i="1">
                        <a:latin typeface="Times New Roman" panose="02020603050405020304"/>
                        <a:ea typeface="Times New Roman" panose="02020603050405020304"/>
                      </a:endParaRPr>
                    </a:p>
                  </a:txBody>
                  <a:tcPr anchor="t" anchorCtr="0">
                    <a:lnL>
                      <a:noFill/>
                    </a:lnL>
                    <a:lnR>
                      <a:noFill/>
                    </a:lnR>
                    <a:lnT>
                      <a:noFill/>
                    </a:lnT>
                    <a:lnB>
                      <a:noFill/>
                    </a:lnB>
                    <a:noFill/>
                  </a:tcPr>
                </a:tc>
                <a:tc>
                  <a:txBody>
                    <a:bodyPr/>
                    <a:p>
                      <a:pPr marL="0" indent="0" algn="l">
                        <a:lnSpc>
                          <a:spcPct val="114000"/>
                        </a:lnSpc>
                        <a:spcBef>
                          <a:spcPct val="0"/>
                        </a:spcBef>
                        <a:spcAft>
                          <a:spcPct val="0"/>
                        </a:spcAft>
                      </a:pPr>
                      <a:r>
                        <a:rPr sz="1600" b="1">
                          <a:latin typeface="Times New Roman" panose="02020603050405020304"/>
                          <a:ea typeface="Times New Roman" panose="02020603050405020304"/>
                        </a:rPr>
                        <a:t>will be able</a:t>
                      </a:r>
                      <a:endParaRPr sz="1600" b="1">
                        <a:latin typeface="Times New Roman" panose="02020603050405020304"/>
                        <a:ea typeface="Times New Roman" panose="02020603050405020304"/>
                      </a:endParaRPr>
                    </a:p>
                  </a:txBody>
                  <a:tcPr anchor="t" anchorCtr="0">
                    <a:lnL>
                      <a:noFill/>
                    </a:lnL>
                    <a:lnR>
                      <a:noFill/>
                    </a:lnR>
                    <a:lnT>
                      <a:noFill/>
                    </a:lnT>
                    <a:lnB>
                      <a:noFill/>
                    </a:lnB>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457200" y="781685"/>
            <a:ext cx="8229600" cy="855980"/>
          </a:xfrm>
        </p:spPr>
        <p:txBody>
          <a:bodyPr>
            <a:normAutofit fontScale="90000"/>
          </a:bodyPr>
          <a:p>
            <a:br>
              <a:rPr lang="ru-RU" altLang="en-US">
                <a:solidFill>
                  <a:schemeClr val="tx1"/>
                </a:solidFill>
                <a:latin typeface="Times New Roman" panose="02020603050405020304" pitchFamily="18" charset="0"/>
                <a:cs typeface="Times New Roman" panose="02020603050405020304" pitchFamily="18" charset="0"/>
                <a:sym typeface="+mn-ea"/>
              </a:rPr>
            </a:br>
            <a:br>
              <a:rPr lang="ru-RU" altLang="en-US">
                <a:solidFill>
                  <a:schemeClr val="tx1"/>
                </a:solidFill>
                <a:latin typeface="Times New Roman" panose="02020603050405020304" pitchFamily="18" charset="0"/>
                <a:cs typeface="Times New Roman" panose="02020603050405020304" pitchFamily="18" charset="0"/>
                <a:sym typeface="+mn-ea"/>
              </a:rPr>
            </a:br>
            <a:endParaRPr lang="ru-RU" altLang="en-US"/>
          </a:p>
        </p:txBody>
      </p:sp>
      <p:sp>
        <p:nvSpPr>
          <p:cNvPr id="3" name="Замещающее содержимое 2"/>
          <p:cNvSpPr>
            <a:spLocks noGrp="1"/>
          </p:cNvSpPr>
          <p:nvPr>
            <p:ph sz="quarter" idx="1"/>
          </p:nvPr>
        </p:nvSpPr>
        <p:spPr>
          <a:xfrm>
            <a:off x="457200" y="1412875"/>
            <a:ext cx="7665085" cy="4783455"/>
          </a:xfrm>
        </p:spPr>
        <p:txBody>
          <a:bodyPr>
            <a:normAutofit fontScale="25000"/>
          </a:bodyPr>
          <a:p>
            <a:pPr marL="0" indent="0">
              <a:buNone/>
            </a:pPr>
            <a:r>
              <a:rPr lang="ru-RU" altLang="en-US"/>
              <a:t>   </a:t>
            </a:r>
            <a:endParaRPr lang="ru-RU" altLang="en-US"/>
          </a:p>
          <a:p>
            <a:pPr marL="0" indent="0">
              <a:buNone/>
            </a:pPr>
            <a:r>
              <a:rPr lang="ru-RU" altLang="en-US" sz="6000">
                <a:latin typeface="Times New Roman" panose="02020603050405020304" pitchFamily="18" charset="0"/>
                <a:cs typeface="Times New Roman" panose="02020603050405020304" pitchFamily="18" charset="0"/>
              </a:rPr>
              <a:t>Imagine that your English teacher asked you to write a note for your classmates about a Sunday excursion to a Space museum where you need to collect some material for your class project. </a:t>
            </a:r>
            <a:endParaRPr lang="ru-RU" altLang="en-US" sz="6000">
              <a:latin typeface="Times New Roman" panose="02020603050405020304" pitchFamily="18" charset="0"/>
              <a:cs typeface="Times New Roman" panose="02020603050405020304" pitchFamily="18" charset="0"/>
            </a:endParaRPr>
          </a:p>
          <a:p>
            <a:pPr marL="0" indent="0">
              <a:buNone/>
            </a:pPr>
            <a:endParaRPr lang="ru-RU" altLang="en-US" sz="6000">
              <a:latin typeface="Times New Roman" panose="02020603050405020304" pitchFamily="18" charset="0"/>
              <a:cs typeface="Times New Roman" panose="02020603050405020304" pitchFamily="18" charset="0"/>
            </a:endParaRPr>
          </a:p>
          <a:p>
            <a:pPr marL="0" indent="0">
              <a:buNone/>
            </a:pPr>
            <a:r>
              <a:rPr lang="ru-RU" altLang="en-US" sz="6000">
                <a:latin typeface="Times New Roman" panose="02020603050405020304" pitchFamily="18" charset="0"/>
                <a:cs typeface="Times New Roman" panose="02020603050405020304" pitchFamily="18" charset="0"/>
              </a:rPr>
              <a:t>Remember to include: </a:t>
            </a:r>
            <a:endParaRPr lang="ru-RU" altLang="en-US" sz="6000">
              <a:latin typeface="Times New Roman" panose="02020603050405020304" pitchFamily="18" charset="0"/>
              <a:cs typeface="Times New Roman" panose="02020603050405020304" pitchFamily="18" charset="0"/>
            </a:endParaRPr>
          </a:p>
          <a:p>
            <a:pPr marL="0" indent="0">
              <a:buNone/>
            </a:pPr>
            <a:r>
              <a:rPr lang="ru-RU" altLang="en-US" sz="6000">
                <a:latin typeface="Times New Roman" panose="02020603050405020304" pitchFamily="18" charset="0"/>
                <a:cs typeface="Times New Roman" panose="02020603050405020304" pitchFamily="18" charset="0"/>
              </a:rPr>
              <a:t>− greeting </a:t>
            </a:r>
            <a:endParaRPr lang="ru-RU" altLang="en-US" sz="6000">
              <a:latin typeface="Times New Roman" panose="02020603050405020304" pitchFamily="18" charset="0"/>
              <a:cs typeface="Times New Roman" panose="02020603050405020304" pitchFamily="18" charset="0"/>
            </a:endParaRPr>
          </a:p>
          <a:p>
            <a:pPr marL="0" indent="0">
              <a:buNone/>
            </a:pPr>
            <a:r>
              <a:rPr lang="ru-RU" altLang="en-US" sz="6000">
                <a:latin typeface="Times New Roman" panose="02020603050405020304" pitchFamily="18" charset="0"/>
                <a:cs typeface="Times New Roman" panose="02020603050405020304" pitchFamily="18" charset="0"/>
              </a:rPr>
              <a:t>− time and place of meeting </a:t>
            </a:r>
            <a:endParaRPr lang="ru-RU" altLang="en-US" sz="6000">
              <a:latin typeface="Times New Roman" panose="02020603050405020304" pitchFamily="18" charset="0"/>
              <a:cs typeface="Times New Roman" panose="02020603050405020304" pitchFamily="18" charset="0"/>
            </a:endParaRPr>
          </a:p>
          <a:p>
            <a:pPr marL="0" indent="0">
              <a:buNone/>
            </a:pPr>
            <a:r>
              <a:rPr lang="ru-RU" altLang="en-US" sz="6000">
                <a:latin typeface="Times New Roman" panose="02020603050405020304" pitchFamily="18" charset="0"/>
                <a:cs typeface="Times New Roman" panose="02020603050405020304" pitchFamily="18" charset="0"/>
              </a:rPr>
              <a:t>− things they have to take (a pen, a camera, etc.) </a:t>
            </a:r>
            <a:endParaRPr lang="ru-RU" altLang="en-US" sz="6000">
              <a:latin typeface="Times New Roman" panose="02020603050405020304" pitchFamily="18" charset="0"/>
              <a:cs typeface="Times New Roman" panose="02020603050405020304" pitchFamily="18" charset="0"/>
            </a:endParaRPr>
          </a:p>
          <a:p>
            <a:pPr marL="0" indent="0">
              <a:buNone/>
            </a:pPr>
            <a:r>
              <a:rPr lang="ru-RU" altLang="en-US" sz="6000">
                <a:latin typeface="Times New Roman" panose="02020603050405020304" pitchFamily="18" charset="0"/>
                <a:cs typeface="Times New Roman" panose="02020603050405020304" pitchFamily="18" charset="0"/>
              </a:rPr>
              <a:t>− time their parents need to pick them up at school </a:t>
            </a:r>
            <a:endParaRPr lang="ru-RU" altLang="en-US" sz="6000">
              <a:latin typeface="Times New Roman" panose="02020603050405020304" pitchFamily="18" charset="0"/>
              <a:cs typeface="Times New Roman" panose="02020603050405020304" pitchFamily="18" charset="0"/>
            </a:endParaRPr>
          </a:p>
          <a:p>
            <a:pPr marL="0" indent="0">
              <a:buNone/>
            </a:pPr>
            <a:r>
              <a:rPr lang="ru-RU" altLang="en-US" sz="6000">
                <a:latin typeface="Times New Roman" panose="02020603050405020304" pitchFamily="18" charset="0"/>
                <a:cs typeface="Times New Roman" panose="02020603050405020304" pitchFamily="18" charset="0"/>
              </a:rPr>
              <a:t>− finish your note with an invitation to take part in this event </a:t>
            </a:r>
            <a:endParaRPr lang="ru-RU" altLang="en-US" sz="6000">
              <a:latin typeface="Times New Roman" panose="02020603050405020304" pitchFamily="18" charset="0"/>
              <a:cs typeface="Times New Roman" panose="02020603050405020304" pitchFamily="18" charset="0"/>
            </a:endParaRPr>
          </a:p>
          <a:p>
            <a:pPr marL="0" indent="0">
              <a:buNone/>
            </a:pPr>
            <a:endParaRPr lang="ru-RU" altLang="en-US" sz="6000">
              <a:latin typeface="Times New Roman" panose="02020603050405020304" pitchFamily="18" charset="0"/>
              <a:cs typeface="Times New Roman" panose="02020603050405020304" pitchFamily="18" charset="0"/>
            </a:endParaRPr>
          </a:p>
          <a:p>
            <a:pPr marL="0" indent="0">
              <a:buNone/>
            </a:pPr>
            <a:r>
              <a:rPr lang="ru-RU" altLang="en-US" sz="6000">
                <a:latin typeface="Times New Roman" panose="02020603050405020304" pitchFamily="18" charset="0"/>
                <a:cs typeface="Times New Roman" panose="02020603050405020304" pitchFamily="18" charset="0"/>
              </a:rPr>
              <a:t>Write  60–80 words.                                                          </a:t>
            </a:r>
            <a:endParaRPr lang="ru-RU" altLang="en-US" sz="6000">
              <a:latin typeface="Times New Roman" panose="02020603050405020304" pitchFamily="18" charset="0"/>
              <a:cs typeface="Times New Roman" panose="02020603050405020304" pitchFamily="18" charset="0"/>
            </a:endParaRPr>
          </a:p>
          <a:p>
            <a:endParaRPr lang="ru-RU" altLang="en-US" sz="6000">
              <a:latin typeface="Times New Roman" panose="02020603050405020304" pitchFamily="18" charset="0"/>
              <a:cs typeface="Times New Roman" panose="02020603050405020304" pitchFamily="18" charset="0"/>
            </a:endParaRPr>
          </a:p>
          <a:p>
            <a:pPr marL="0" indent="0">
              <a:buNone/>
            </a:pPr>
            <a:r>
              <a:rPr lang="en-US" altLang="ru-RU">
                <a:latin typeface="Times New Roman" panose="02020603050405020304" pitchFamily="18" charset="0"/>
                <a:cs typeface="Times New Roman" panose="02020603050405020304" pitchFamily="18" charset="0"/>
                <a:sym typeface="+mn-ea"/>
              </a:rPr>
              <a:t>  </a:t>
            </a:r>
            <a:r>
              <a:rPr lang="en-US" altLang="ru-RU">
                <a:sym typeface="+mn-ea"/>
              </a:rPr>
              <a:t> </a:t>
            </a:r>
            <a:br>
              <a:rPr lang="ru-RU" altLang="en-US">
                <a:sym typeface="+mn-ea"/>
              </a:rPr>
            </a:br>
            <a:endParaRPr lang="ru-RU" altLang="en-US"/>
          </a:p>
          <a:p>
            <a:pPr marL="0" indent="0">
              <a:buNone/>
            </a:pPr>
            <a:r>
              <a:rPr lang="ru-RU" altLang="en-US"/>
              <a:t>                                                                                   </a:t>
            </a:r>
            <a:endParaRPr lang="ru-RU" altLang="en-US"/>
          </a:p>
        </p:txBody>
      </p:sp>
      <p:sp>
        <p:nvSpPr>
          <p:cNvPr id="4" name="Замещающее содержимое 3"/>
          <p:cNvSpPr>
            <a:spLocks noGrp="1"/>
          </p:cNvSpPr>
          <p:nvPr>
            <p:ph sz="quarter" idx="2"/>
          </p:nvPr>
        </p:nvSpPr>
        <p:spPr>
          <a:xfrm>
            <a:off x="566420" y="4981575"/>
            <a:ext cx="8107680" cy="1172210"/>
          </a:xfrm>
        </p:spPr>
        <p:txBody>
          <a:bodyPr>
            <a:normAutofit fontScale="25000"/>
          </a:bodyPr>
          <a:p>
            <a:r>
              <a:rPr lang="ru-RU" altLang="en-US" sz="4800">
                <a:latin typeface="Times New Roman" panose="02020603050405020304" pitchFamily="18" charset="0"/>
                <a:cs typeface="Times New Roman" panose="02020603050405020304" pitchFamily="18" charset="0"/>
              </a:rPr>
              <a:t>Если при проверке письма ставится «0» за содержание, то письмо дальше не проверяется, за каждый критерий ставится «0» баллов.</a:t>
            </a:r>
            <a:endParaRPr lang="ru-RU" altLang="en-US" sz="4800">
              <a:latin typeface="Times New Roman" panose="02020603050405020304" pitchFamily="18" charset="0"/>
              <a:cs typeface="Times New Roman" panose="02020603050405020304" pitchFamily="18" charset="0"/>
            </a:endParaRPr>
          </a:p>
          <a:p>
            <a:r>
              <a:rPr lang="ru-RU" altLang="en-US" sz="4800">
                <a:latin typeface="Times New Roman" panose="02020603050405020304" pitchFamily="18" charset="0"/>
                <a:cs typeface="Times New Roman" panose="02020603050405020304" pitchFamily="18" charset="0"/>
              </a:rPr>
              <a:t>Если объем письма менее 54 слов, то задание оценивается в 0 баллов. Если объем более 88 слов, то проверке подлежат только 80 слов с соответствующей оценкой по решению коммуникативной задачи. </a:t>
            </a:r>
            <a:endParaRPr lang="ru-RU" altLang="en-US" sz="4800">
              <a:latin typeface="Times New Roman" panose="02020603050405020304" pitchFamily="18" charset="0"/>
              <a:cs typeface="Times New Roman" panose="02020603050405020304" pitchFamily="18" charset="0"/>
            </a:endParaRPr>
          </a:p>
          <a:p>
            <a:r>
              <a:rPr lang="ru-RU" altLang="en-US" sz="4800">
                <a:latin typeface="Times New Roman" panose="02020603050405020304" pitchFamily="18" charset="0"/>
                <a:cs typeface="Times New Roman" panose="02020603050405020304" pitchFamily="18" charset="0"/>
              </a:rPr>
              <a:t>	</a:t>
            </a:r>
            <a:endParaRPr lang="ru-RU" altLang="en-US" sz="4800">
              <a:latin typeface="Times New Roman" panose="02020603050405020304" pitchFamily="18" charset="0"/>
              <a:cs typeface="Times New Roman" panose="02020603050405020304" pitchFamily="18" charset="0"/>
            </a:endParaRPr>
          </a:p>
        </p:txBody>
      </p:sp>
      <p:sp>
        <p:nvSpPr>
          <p:cNvPr id="6" name="Текстовое поле 5"/>
          <p:cNvSpPr txBox="1"/>
          <p:nvPr/>
        </p:nvSpPr>
        <p:spPr>
          <a:xfrm>
            <a:off x="1403350" y="260985"/>
            <a:ext cx="4572000" cy="1353185"/>
          </a:xfrm>
          <a:prstGeom prst="rect">
            <a:avLst/>
          </a:prstGeom>
          <a:noFill/>
        </p:spPr>
        <p:txBody>
          <a:bodyPr wrap="square" rtlCol="0" anchor="t">
            <a:spAutoFit/>
          </a:bodyPr>
          <a:p>
            <a:r>
              <a:rPr lang="ru-RU" altLang="en-US" sz="2800" b="1" u="sng">
                <a:latin typeface="Times New Roman" panose="02020603050405020304" pitchFamily="18" charset="0"/>
                <a:cs typeface="Times New Roman" panose="02020603050405020304" pitchFamily="18" charset="0"/>
                <a:sym typeface="+mn-ea"/>
              </a:rPr>
              <a:t>Part 4</a:t>
            </a:r>
            <a:r>
              <a:rPr lang="en-US" altLang="ru-RU" sz="2800" b="1" u="sng">
                <a:latin typeface="Times New Roman" panose="02020603050405020304" pitchFamily="18" charset="0"/>
                <a:cs typeface="Times New Roman" panose="02020603050405020304" pitchFamily="18" charset="0"/>
                <a:sym typeface="+mn-ea"/>
              </a:rPr>
              <a:t>   Writing</a:t>
            </a:r>
            <a:endParaRPr lang="en-US" altLang="ru-RU" sz="2800" b="1" u="sng">
              <a:latin typeface="Times New Roman" panose="02020603050405020304" pitchFamily="18" charset="0"/>
              <a:cs typeface="Times New Roman" panose="02020603050405020304" pitchFamily="18" charset="0"/>
              <a:sym typeface="+mn-ea"/>
            </a:endParaRPr>
          </a:p>
          <a:p>
            <a:r>
              <a:rPr lang="ru-RU" altLang="en-US">
                <a:latin typeface="Times New Roman" panose="02020603050405020304" pitchFamily="18" charset="0"/>
                <a:cs typeface="Times New Roman" panose="02020603050405020304" pitchFamily="18" charset="0"/>
                <a:sym typeface="+mn-ea"/>
              </a:rPr>
              <a:t> </a:t>
            </a:r>
            <a:r>
              <a:rPr lang="en-US" altLang="ru-RU">
                <a:latin typeface="Times New Roman" panose="02020603050405020304" pitchFamily="18" charset="0"/>
                <a:cs typeface="Times New Roman" panose="02020603050405020304" pitchFamily="18" charset="0"/>
                <a:sym typeface="+mn-ea"/>
              </a:rPr>
              <a:t>Time:  15 minutes</a:t>
            </a:r>
            <a:br>
              <a:rPr lang="en-US" altLang="ru-RU">
                <a:latin typeface="Times New Roman" panose="02020603050405020304" pitchFamily="18" charset="0"/>
                <a:cs typeface="Times New Roman" panose="02020603050405020304" pitchFamily="18" charset="0"/>
                <a:sym typeface="+mn-ea"/>
              </a:rPr>
            </a:br>
            <a:r>
              <a:rPr lang="en-US" altLang="ru-RU" b="1">
                <a:latin typeface="Times New Roman" panose="02020603050405020304" pitchFamily="18" charset="0"/>
                <a:cs typeface="Times New Roman" panose="02020603050405020304" pitchFamily="18" charset="0"/>
                <a:sym typeface="+mn-ea"/>
              </a:rPr>
              <a:t>Maximum points - 10  </a:t>
            </a:r>
            <a:r>
              <a:rPr lang="en-US" altLang="ru-RU" b="1">
                <a:sym typeface="+mn-ea"/>
              </a:rPr>
              <a:t> </a:t>
            </a:r>
            <a:br>
              <a:rPr lang="ru-RU" altLang="en-US" b="1">
                <a:sym typeface="+mn-ea"/>
              </a:rPr>
            </a:br>
            <a:endParaRPr lang="ru-RU" altLang="en-US" b="1">
              <a:sym typeface="+mn-ea"/>
            </a:endParaRPr>
          </a:p>
        </p:txBody>
      </p:sp>
    </p:spTree>
  </p:cSld>
  <p:clrMapOvr>
    <a:masterClrMapping/>
  </p:clrMapOvr>
</p:sld>
</file>

<file path=ppt/tags/tag1.xml><?xml version="1.0" encoding="utf-8"?>
<p:tagLst xmlns:p="http://schemas.openxmlformats.org/presentationml/2006/main">
  <p:tag name="TABLE_ENDDRAG_ORIGIN_RECT" val="452*271"/>
  <p:tag name="TABLE_ENDDRAG_RECT" val="145*157*452*27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10474</Words>
  <Application>WPS Presentation</Application>
  <PresentationFormat>Экран (4:3)</PresentationFormat>
  <Paragraphs>349</Paragraphs>
  <Slides>11</Slides>
  <Notes>0</Notes>
  <HiddenSlides>0</HiddenSlides>
  <MMClips>0</MMClips>
  <ScaleCrop>false</ScaleCrop>
  <HeadingPairs>
    <vt:vector size="6" baseType="variant">
      <vt:variant>
        <vt:lpstr>已用的字体</vt:lpstr>
      </vt:variant>
      <vt:variant>
        <vt:i4>26</vt:i4>
      </vt:variant>
      <vt:variant>
        <vt:lpstr>主题</vt:lpstr>
      </vt:variant>
      <vt:variant>
        <vt:i4>1</vt:i4>
      </vt:variant>
      <vt:variant>
        <vt:lpstr>幻灯片标题</vt:lpstr>
      </vt:variant>
      <vt:variant>
        <vt:i4>11</vt:i4>
      </vt:variant>
    </vt:vector>
  </HeadingPairs>
  <TitlesOfParts>
    <vt:vector size="38" baseType="lpstr">
      <vt:lpstr>Arial</vt:lpstr>
      <vt:lpstr>SimSun</vt:lpstr>
      <vt:lpstr>Wingdings</vt:lpstr>
      <vt:lpstr>Wingdings 3</vt:lpstr>
      <vt:lpstr>Wingdings</vt:lpstr>
      <vt:lpstr>Times New Roman</vt:lpstr>
      <vt:lpstr>Times New Roman</vt:lpstr>
      <vt:lpstr>Calibri</vt:lpstr>
      <vt:lpstr>Gill Sans MT</vt:lpstr>
      <vt:lpstr>Cambria</vt:lpstr>
      <vt:lpstr>Microsoft YaHei</vt:lpstr>
      <vt:lpstr>Arial Unicode MS</vt:lpstr>
      <vt:lpstr>Bookman Old Style</vt:lpstr>
      <vt:lpstr>Calibri</vt:lpstr>
      <vt:lpstr>Bahnschrift SemiBold Condensed</vt:lpstr>
      <vt:lpstr>Book Antiqua</vt:lpstr>
      <vt:lpstr>MS Gothic</vt:lpstr>
      <vt:lpstr>MS UI Gothic</vt:lpstr>
      <vt:lpstr>Open Sans</vt:lpstr>
      <vt:lpstr>Open Sans Light</vt:lpstr>
      <vt:lpstr>Microsoft Sans Serif</vt:lpstr>
      <vt:lpstr>GOST Type AU</vt:lpstr>
      <vt:lpstr>Courier New</vt:lpstr>
      <vt:lpstr>Bahnschrift Light Condensed</vt:lpstr>
      <vt:lpstr>Open Sans Semibold</vt:lpstr>
      <vt:lpstr>Bahnschrift Light SemiCondensed</vt:lpstr>
      <vt:lpstr>Начальная</vt:lpstr>
      <vt:lpstr>Всероссийская олимпиада школьников по английскому языку. Школьный этап</vt:lpstr>
      <vt:lpstr>Part 1. LISTENING </vt:lpstr>
      <vt:lpstr>  Reading Time: 20minutes Maximum points- 11 </vt:lpstr>
      <vt:lpstr>PowerPoint 演示文稿</vt:lpstr>
      <vt:lpstr>PowerPoint 演示文稿</vt:lpstr>
      <vt:lpstr>PowerPoint 演示文稿</vt:lpstr>
      <vt:lpstr>PowerPoint 演示文稿</vt:lpstr>
      <vt:lpstr>PowerPoint 演示文稿</vt:lpstr>
      <vt:lpstr>PowerPoint 演示文稿</vt:lpstr>
      <vt:lpstr>Критерии оценивания конкурса «Письмо» (Writing) 10 points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Всероссийская олимпиада школьников по английскому языку. Школьный этап</dc:title>
  <dc:creator>HOME</dc:creator>
  <cp:lastModifiedBy>Элина Римова</cp:lastModifiedBy>
  <cp:revision>22</cp:revision>
  <dcterms:created xsi:type="dcterms:W3CDTF">2023-09-17T14:39:00Z</dcterms:created>
  <dcterms:modified xsi:type="dcterms:W3CDTF">2024-09-17T15:30:44Z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2ECB79B9F0B64F9AA942E3A1E0930AA6_12</vt:lpwstr>
  </property>
  <property fmtid="{D5CDD505-2E9C-101B-9397-08002B2CF9AE}" pid="3" name="KSOProductBuildVer">
    <vt:lpwstr>1049-12.2.0.18283</vt:lpwstr>
  </property>
</Properties>
</file>